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56" r:id="rId2"/>
    <p:sldId id="272" r:id="rId3"/>
    <p:sldId id="259" r:id="rId4"/>
    <p:sldId id="265" r:id="rId5"/>
    <p:sldId id="278" r:id="rId6"/>
    <p:sldId id="351" r:id="rId7"/>
    <p:sldId id="282" r:id="rId8"/>
    <p:sldId id="373" r:id="rId9"/>
    <p:sldId id="374" r:id="rId10"/>
    <p:sldId id="375" r:id="rId11"/>
    <p:sldId id="383" r:id="rId12"/>
    <p:sldId id="387" r:id="rId13"/>
    <p:sldId id="386" r:id="rId14"/>
    <p:sldId id="409" r:id="rId15"/>
    <p:sldId id="407" r:id="rId16"/>
    <p:sldId id="303" r:id="rId17"/>
    <p:sldId id="410" r:id="rId18"/>
    <p:sldId id="404" r:id="rId19"/>
    <p:sldId id="308" r:id="rId20"/>
    <p:sldId id="332" r:id="rId21"/>
    <p:sldId id="349" r:id="rId22"/>
    <p:sldId id="316" r:id="rId23"/>
    <p:sldId id="392" r:id="rId24"/>
    <p:sldId id="380" r:id="rId25"/>
    <p:sldId id="391" r:id="rId26"/>
    <p:sldId id="381" r:id="rId27"/>
    <p:sldId id="405" r:id="rId28"/>
  </p:sldIdLst>
  <p:sldSz cx="12192000" cy="6858000"/>
  <p:notesSz cx="6873875" cy="100615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5" pos="5904" userDrawn="1">
          <p15:clr>
            <a:srgbClr val="A4A3A4"/>
          </p15:clr>
        </p15:guide>
        <p15:guide id="6" pos="3840" userDrawn="1">
          <p15:clr>
            <a:srgbClr val="A4A3A4"/>
          </p15:clr>
        </p15:guide>
        <p15:guide id="7" orient="horz" pos="2160">
          <p15:clr>
            <a:srgbClr val="A4A3A4"/>
          </p15:clr>
        </p15:guide>
        <p15:guide id="8" orient="horz" pos="2503">
          <p15:clr>
            <a:srgbClr val="A4A3A4"/>
          </p15:clr>
        </p15:guide>
        <p15:guide id="9" pos="631">
          <p15:clr>
            <a:srgbClr val="A4A3A4"/>
          </p15:clr>
        </p15:guide>
        <p15:guide id="10" pos="549">
          <p15:clr>
            <a:srgbClr val="A4A3A4"/>
          </p15:clr>
        </p15:guide>
        <p15:guide id="11" orient="horz" pos="2526">
          <p15:clr>
            <a:srgbClr val="A4A3A4"/>
          </p15:clr>
        </p15:guide>
        <p15:guide id="12" orient="horz" pos="1185" userDrawn="1">
          <p15:clr>
            <a:srgbClr val="A4A3A4"/>
          </p15:clr>
        </p15:guide>
        <p15:guide id="13" pos="822">
          <p15:clr>
            <a:srgbClr val="A4A3A4"/>
          </p15:clr>
        </p15:guide>
        <p15:guide id="14" pos="1663">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FFB"/>
    <a:srgbClr val="4FB191"/>
    <a:srgbClr val="A8F0FA"/>
    <a:srgbClr val="0ECBE4"/>
    <a:srgbClr val="FAB725"/>
    <a:srgbClr val="A5D1BD"/>
    <a:srgbClr val="D6EAE1"/>
    <a:srgbClr val="F2F2F2"/>
    <a:srgbClr val="FFFBF2"/>
    <a:srgbClr val="FEEF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110" d="100"/>
          <a:sy n="110" d="100"/>
        </p:scale>
        <p:origin x="-456" y="-156"/>
      </p:cViewPr>
      <p:guideLst>
        <p:guide orient="horz" pos="2435"/>
        <p:guide orient="horz" pos="2503"/>
        <p:guide orient="horz" pos="2526"/>
        <p:guide orient="horz" pos="1185"/>
        <p:guide pos="5904"/>
        <p:guide pos="3840"/>
        <p:guide pos="631"/>
        <p:guide pos="549"/>
        <p:guide pos="822"/>
        <p:guide pos="16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Projected temperature change when gel is applied</a:t>
            </a:r>
            <a:r>
              <a:rPr lang="en-US" baseline="0" dirty="0"/>
              <a:t> to glans penis</a:t>
            </a:r>
            <a:endParaRPr lang="en-US" dirty="0"/>
          </a:p>
        </c:rich>
      </c:tx>
      <c:layout/>
      <c:overlay val="0"/>
      <c:spPr>
        <a:noFill/>
        <a:ln>
          <a:noFill/>
        </a:ln>
        <a:effectLst/>
      </c:spPr>
    </c:title>
    <c:autoTitleDeleted val="0"/>
    <c:plotArea>
      <c:layout/>
      <c:scatterChart>
        <c:scatterStyle val="smoothMarker"/>
        <c:varyColors val="0"/>
        <c:ser>
          <c:idx val="0"/>
          <c:order val="0"/>
          <c:tx>
            <c:v>Rep 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Sheet1!$B$73:$B$97</c:f>
              <c:numCache>
                <c:formatCode>0</c:formatCode>
                <c:ptCount val="25"/>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120</c:v>
                </c:pt>
                <c:pt idx="20">
                  <c:v>150</c:v>
                </c:pt>
                <c:pt idx="21">
                  <c:v>180</c:v>
                </c:pt>
                <c:pt idx="22">
                  <c:v>210</c:v>
                </c:pt>
                <c:pt idx="23">
                  <c:v>240</c:v>
                </c:pt>
                <c:pt idx="24">
                  <c:v>300</c:v>
                </c:pt>
              </c:numCache>
            </c:numRef>
          </c:xVal>
          <c:yVal>
            <c:numRef>
              <c:f>Sheet1!$C$73:$C$97</c:f>
              <c:numCache>
                <c:formatCode>0.0</c:formatCode>
                <c:ptCount val="25"/>
                <c:pt idx="1">
                  <c:v>29</c:v>
                </c:pt>
                <c:pt idx="2">
                  <c:v>26.9</c:v>
                </c:pt>
                <c:pt idx="3">
                  <c:v>25.2</c:v>
                </c:pt>
                <c:pt idx="4">
                  <c:v>23.8</c:v>
                </c:pt>
                <c:pt idx="5">
                  <c:v>22.5</c:v>
                </c:pt>
                <c:pt idx="6">
                  <c:v>21.6</c:v>
                </c:pt>
                <c:pt idx="7">
                  <c:v>21</c:v>
                </c:pt>
                <c:pt idx="8">
                  <c:v>20.6</c:v>
                </c:pt>
                <c:pt idx="9">
                  <c:v>20.399999999999999</c:v>
                </c:pt>
                <c:pt idx="10">
                  <c:v>20.2</c:v>
                </c:pt>
                <c:pt idx="11">
                  <c:v>20</c:v>
                </c:pt>
                <c:pt idx="12">
                  <c:v>19.899999999999999</c:v>
                </c:pt>
                <c:pt idx="13">
                  <c:v>19.8</c:v>
                </c:pt>
                <c:pt idx="14">
                  <c:v>19.8</c:v>
                </c:pt>
                <c:pt idx="15">
                  <c:v>19.8</c:v>
                </c:pt>
                <c:pt idx="16">
                  <c:v>19.8</c:v>
                </c:pt>
                <c:pt idx="17">
                  <c:v>19.8</c:v>
                </c:pt>
                <c:pt idx="18">
                  <c:v>19.899999999999999</c:v>
                </c:pt>
                <c:pt idx="19">
                  <c:v>20.6</c:v>
                </c:pt>
                <c:pt idx="20">
                  <c:v>21.2</c:v>
                </c:pt>
                <c:pt idx="21">
                  <c:v>21.8</c:v>
                </c:pt>
                <c:pt idx="22">
                  <c:v>22.2</c:v>
                </c:pt>
                <c:pt idx="23">
                  <c:v>22.6</c:v>
                </c:pt>
                <c:pt idx="24">
                  <c:v>23.2</c:v>
                </c:pt>
              </c:numCache>
            </c:numRef>
          </c:yVal>
          <c:smooth val="1"/>
          <c:extLst xmlns:c16r2="http://schemas.microsoft.com/office/drawing/2015/06/chart">
            <c:ext xmlns:c16="http://schemas.microsoft.com/office/drawing/2014/chart" uri="{C3380CC4-5D6E-409C-BE32-E72D297353CC}">
              <c16:uniqueId val="{00000000-93D5-447B-9553-A50BEA62540D}"/>
            </c:ext>
          </c:extLst>
        </c:ser>
        <c:ser>
          <c:idx val="1"/>
          <c:order val="1"/>
          <c:tx>
            <c:v>Rep 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Sheet1!$G$73:$G$97</c:f>
              <c:numCache>
                <c:formatCode>0</c:formatCode>
                <c:ptCount val="25"/>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120</c:v>
                </c:pt>
                <c:pt idx="20">
                  <c:v>150</c:v>
                </c:pt>
                <c:pt idx="21">
                  <c:v>180</c:v>
                </c:pt>
                <c:pt idx="22">
                  <c:v>210</c:v>
                </c:pt>
                <c:pt idx="23">
                  <c:v>240</c:v>
                </c:pt>
                <c:pt idx="24">
                  <c:v>300</c:v>
                </c:pt>
              </c:numCache>
            </c:numRef>
          </c:xVal>
          <c:yVal>
            <c:numRef>
              <c:f>Sheet1!$H$73:$H$97</c:f>
              <c:numCache>
                <c:formatCode>0.0</c:formatCode>
                <c:ptCount val="25"/>
                <c:pt idx="1">
                  <c:v>29.1</c:v>
                </c:pt>
                <c:pt idx="2">
                  <c:v>27</c:v>
                </c:pt>
                <c:pt idx="3">
                  <c:v>25.6</c:v>
                </c:pt>
                <c:pt idx="4">
                  <c:v>24.2</c:v>
                </c:pt>
                <c:pt idx="5">
                  <c:v>23.1</c:v>
                </c:pt>
                <c:pt idx="6">
                  <c:v>22.2</c:v>
                </c:pt>
                <c:pt idx="7">
                  <c:v>21.6</c:v>
                </c:pt>
                <c:pt idx="8">
                  <c:v>21.2</c:v>
                </c:pt>
                <c:pt idx="9">
                  <c:v>20.9</c:v>
                </c:pt>
                <c:pt idx="10">
                  <c:v>20.7</c:v>
                </c:pt>
                <c:pt idx="11">
                  <c:v>20.6</c:v>
                </c:pt>
                <c:pt idx="12">
                  <c:v>20.5</c:v>
                </c:pt>
                <c:pt idx="13">
                  <c:v>20.399999999999999</c:v>
                </c:pt>
                <c:pt idx="14">
                  <c:v>20.399999999999999</c:v>
                </c:pt>
                <c:pt idx="15">
                  <c:v>20.5</c:v>
                </c:pt>
                <c:pt idx="16">
                  <c:v>20.6</c:v>
                </c:pt>
                <c:pt idx="17">
                  <c:v>20.6</c:v>
                </c:pt>
                <c:pt idx="18">
                  <c:v>20.7</c:v>
                </c:pt>
                <c:pt idx="19">
                  <c:v>21.3</c:v>
                </c:pt>
                <c:pt idx="20">
                  <c:v>21.9</c:v>
                </c:pt>
                <c:pt idx="21">
                  <c:v>22.3</c:v>
                </c:pt>
                <c:pt idx="22">
                  <c:v>22.6</c:v>
                </c:pt>
                <c:pt idx="23">
                  <c:v>22.9</c:v>
                </c:pt>
                <c:pt idx="24">
                  <c:v>23.7</c:v>
                </c:pt>
              </c:numCache>
            </c:numRef>
          </c:yVal>
          <c:smooth val="1"/>
          <c:extLst xmlns:c16r2="http://schemas.microsoft.com/office/drawing/2015/06/chart">
            <c:ext xmlns:c16="http://schemas.microsoft.com/office/drawing/2014/chart" uri="{C3380CC4-5D6E-409C-BE32-E72D297353CC}">
              <c16:uniqueId val="{00000001-93D5-447B-9553-A50BEA62540D}"/>
            </c:ext>
          </c:extLst>
        </c:ser>
        <c:ser>
          <c:idx val="2"/>
          <c:order val="2"/>
          <c:tx>
            <c:v>Rep 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Sheet1!$L$73:$L$97</c:f>
              <c:numCache>
                <c:formatCode>0</c:formatCode>
                <c:ptCount val="25"/>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120</c:v>
                </c:pt>
                <c:pt idx="20">
                  <c:v>150</c:v>
                </c:pt>
                <c:pt idx="21">
                  <c:v>180</c:v>
                </c:pt>
                <c:pt idx="22">
                  <c:v>210</c:v>
                </c:pt>
                <c:pt idx="23">
                  <c:v>240</c:v>
                </c:pt>
                <c:pt idx="24">
                  <c:v>300</c:v>
                </c:pt>
              </c:numCache>
            </c:numRef>
          </c:xVal>
          <c:yVal>
            <c:numRef>
              <c:f>Sheet1!$M$73:$M$97</c:f>
              <c:numCache>
                <c:formatCode>General</c:formatCode>
                <c:ptCount val="25"/>
                <c:pt idx="1">
                  <c:v>30.1</c:v>
                </c:pt>
                <c:pt idx="2">
                  <c:v>27.5</c:v>
                </c:pt>
                <c:pt idx="3">
                  <c:v>25.8</c:v>
                </c:pt>
                <c:pt idx="4">
                  <c:v>24.4</c:v>
                </c:pt>
                <c:pt idx="5" formatCode="0.0">
                  <c:v>23.3</c:v>
                </c:pt>
                <c:pt idx="6">
                  <c:v>22.3</c:v>
                </c:pt>
                <c:pt idx="7">
                  <c:v>21.6</c:v>
                </c:pt>
                <c:pt idx="8">
                  <c:v>21</c:v>
                </c:pt>
                <c:pt idx="9" formatCode="0.0">
                  <c:v>20.6</c:v>
                </c:pt>
                <c:pt idx="10">
                  <c:v>20.399999999999999</c:v>
                </c:pt>
                <c:pt idx="11">
                  <c:v>20.2</c:v>
                </c:pt>
                <c:pt idx="12">
                  <c:v>20</c:v>
                </c:pt>
                <c:pt idx="13">
                  <c:v>19.899999999999999</c:v>
                </c:pt>
                <c:pt idx="14">
                  <c:v>19.899999999999999</c:v>
                </c:pt>
                <c:pt idx="15" formatCode="0.0">
                  <c:v>19.899999999999999</c:v>
                </c:pt>
                <c:pt idx="16">
                  <c:v>19.899999999999999</c:v>
                </c:pt>
                <c:pt idx="17">
                  <c:v>19.899999999999999</c:v>
                </c:pt>
                <c:pt idx="18" formatCode="0.0">
                  <c:v>20</c:v>
                </c:pt>
                <c:pt idx="19" formatCode="0.0">
                  <c:v>20.399999999999999</c:v>
                </c:pt>
                <c:pt idx="20" formatCode="0.0">
                  <c:v>20.9</c:v>
                </c:pt>
                <c:pt idx="21" formatCode="0.0">
                  <c:v>21.3</c:v>
                </c:pt>
                <c:pt idx="22" formatCode="0.0">
                  <c:v>21.7</c:v>
                </c:pt>
                <c:pt idx="23" formatCode="0.0">
                  <c:v>22.1</c:v>
                </c:pt>
                <c:pt idx="24">
                  <c:v>22.7</c:v>
                </c:pt>
              </c:numCache>
            </c:numRef>
          </c:yVal>
          <c:smooth val="1"/>
          <c:extLst xmlns:c16r2="http://schemas.microsoft.com/office/drawing/2015/06/chart">
            <c:ext xmlns:c16="http://schemas.microsoft.com/office/drawing/2014/chart" uri="{C3380CC4-5D6E-409C-BE32-E72D297353CC}">
              <c16:uniqueId val="{00000002-93D5-447B-9553-A50BEA62540D}"/>
            </c:ext>
          </c:extLst>
        </c:ser>
        <c:ser>
          <c:idx val="3"/>
          <c:order val="3"/>
          <c:tx>
            <c:v>Rep 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Sheet1!$Q$73:$Q$97</c:f>
              <c:numCache>
                <c:formatCode>0</c:formatCode>
                <c:ptCount val="25"/>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120</c:v>
                </c:pt>
                <c:pt idx="20">
                  <c:v>150</c:v>
                </c:pt>
                <c:pt idx="21">
                  <c:v>180</c:v>
                </c:pt>
                <c:pt idx="22">
                  <c:v>210</c:v>
                </c:pt>
                <c:pt idx="23">
                  <c:v>240</c:v>
                </c:pt>
                <c:pt idx="24">
                  <c:v>300</c:v>
                </c:pt>
              </c:numCache>
            </c:numRef>
          </c:xVal>
          <c:yVal>
            <c:numRef>
              <c:f>Sheet1!$R$73:$R$97</c:f>
              <c:numCache>
                <c:formatCode>0.0</c:formatCode>
                <c:ptCount val="25"/>
                <c:pt idx="1">
                  <c:v>30</c:v>
                </c:pt>
                <c:pt idx="2">
                  <c:v>27.5</c:v>
                </c:pt>
                <c:pt idx="3">
                  <c:v>26</c:v>
                </c:pt>
                <c:pt idx="4">
                  <c:v>24.7</c:v>
                </c:pt>
                <c:pt idx="5">
                  <c:v>23.7</c:v>
                </c:pt>
                <c:pt idx="6">
                  <c:v>22.7</c:v>
                </c:pt>
                <c:pt idx="7">
                  <c:v>22</c:v>
                </c:pt>
                <c:pt idx="8">
                  <c:v>21.5</c:v>
                </c:pt>
                <c:pt idx="9">
                  <c:v>21.2</c:v>
                </c:pt>
                <c:pt idx="10">
                  <c:v>20.9</c:v>
                </c:pt>
                <c:pt idx="11">
                  <c:v>20.7</c:v>
                </c:pt>
                <c:pt idx="12">
                  <c:v>20.6</c:v>
                </c:pt>
                <c:pt idx="13">
                  <c:v>20.5</c:v>
                </c:pt>
                <c:pt idx="14">
                  <c:v>20.5</c:v>
                </c:pt>
                <c:pt idx="15">
                  <c:v>20.399999999999999</c:v>
                </c:pt>
                <c:pt idx="16">
                  <c:v>20.399999999999999</c:v>
                </c:pt>
                <c:pt idx="17">
                  <c:v>20.5</c:v>
                </c:pt>
                <c:pt idx="18">
                  <c:v>20.5</c:v>
                </c:pt>
                <c:pt idx="19">
                  <c:v>21</c:v>
                </c:pt>
                <c:pt idx="20">
                  <c:v>21.5</c:v>
                </c:pt>
                <c:pt idx="21">
                  <c:v>22</c:v>
                </c:pt>
                <c:pt idx="22">
                  <c:v>22.5</c:v>
                </c:pt>
                <c:pt idx="23">
                  <c:v>22.8</c:v>
                </c:pt>
                <c:pt idx="24">
                  <c:v>23.4</c:v>
                </c:pt>
              </c:numCache>
            </c:numRef>
          </c:yVal>
          <c:smooth val="1"/>
          <c:extLst xmlns:c16r2="http://schemas.microsoft.com/office/drawing/2015/06/chart">
            <c:ext xmlns:c16="http://schemas.microsoft.com/office/drawing/2014/chart" uri="{C3380CC4-5D6E-409C-BE32-E72D297353CC}">
              <c16:uniqueId val="{00000003-93D5-447B-9553-A50BEA62540D}"/>
            </c:ext>
          </c:extLst>
        </c:ser>
        <c:ser>
          <c:idx val="4"/>
          <c:order val="4"/>
          <c:tx>
            <c:v>Rep 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Sheet1!$V$73:$V$97</c:f>
              <c:numCache>
                <c:formatCode>0</c:formatCode>
                <c:ptCount val="25"/>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120</c:v>
                </c:pt>
                <c:pt idx="20">
                  <c:v>150</c:v>
                </c:pt>
                <c:pt idx="21">
                  <c:v>180</c:v>
                </c:pt>
                <c:pt idx="22">
                  <c:v>210</c:v>
                </c:pt>
                <c:pt idx="23">
                  <c:v>240</c:v>
                </c:pt>
                <c:pt idx="24">
                  <c:v>300</c:v>
                </c:pt>
              </c:numCache>
            </c:numRef>
          </c:xVal>
          <c:yVal>
            <c:numRef>
              <c:f>Sheet1!$W$73:$W$97</c:f>
              <c:numCache>
                <c:formatCode>0.0</c:formatCode>
                <c:ptCount val="25"/>
                <c:pt idx="1">
                  <c:v>29.8</c:v>
                </c:pt>
                <c:pt idx="2">
                  <c:v>27.3</c:v>
                </c:pt>
                <c:pt idx="3">
                  <c:v>25.6</c:v>
                </c:pt>
                <c:pt idx="4">
                  <c:v>24.4</c:v>
                </c:pt>
                <c:pt idx="5">
                  <c:v>23.4</c:v>
                </c:pt>
                <c:pt idx="6">
                  <c:v>22.5</c:v>
                </c:pt>
                <c:pt idx="7">
                  <c:v>21.9</c:v>
                </c:pt>
                <c:pt idx="8">
                  <c:v>21.5</c:v>
                </c:pt>
                <c:pt idx="9">
                  <c:v>21.1</c:v>
                </c:pt>
                <c:pt idx="10">
                  <c:v>20.9</c:v>
                </c:pt>
                <c:pt idx="11">
                  <c:v>20.7</c:v>
                </c:pt>
                <c:pt idx="12">
                  <c:v>20.5</c:v>
                </c:pt>
                <c:pt idx="13">
                  <c:v>20.399999999999999</c:v>
                </c:pt>
                <c:pt idx="14">
                  <c:v>20.399999999999999</c:v>
                </c:pt>
                <c:pt idx="15">
                  <c:v>20.399999999999999</c:v>
                </c:pt>
                <c:pt idx="16">
                  <c:v>20.5</c:v>
                </c:pt>
                <c:pt idx="17">
                  <c:v>20.5</c:v>
                </c:pt>
                <c:pt idx="18">
                  <c:v>20.6</c:v>
                </c:pt>
                <c:pt idx="19">
                  <c:v>21.3</c:v>
                </c:pt>
                <c:pt idx="20">
                  <c:v>21.9</c:v>
                </c:pt>
                <c:pt idx="21">
                  <c:v>22.4</c:v>
                </c:pt>
                <c:pt idx="22">
                  <c:v>22.7</c:v>
                </c:pt>
                <c:pt idx="23">
                  <c:v>23</c:v>
                </c:pt>
                <c:pt idx="24">
                  <c:v>23.6</c:v>
                </c:pt>
              </c:numCache>
            </c:numRef>
          </c:yVal>
          <c:smooth val="1"/>
          <c:extLst xmlns:c16r2="http://schemas.microsoft.com/office/drawing/2015/06/chart">
            <c:ext xmlns:c16="http://schemas.microsoft.com/office/drawing/2014/chart" uri="{C3380CC4-5D6E-409C-BE32-E72D297353CC}">
              <c16:uniqueId val="{00000004-93D5-447B-9553-A50BEA62540D}"/>
            </c:ext>
          </c:extLst>
        </c:ser>
        <c:ser>
          <c:idx val="5"/>
          <c:order val="5"/>
          <c:tx>
            <c:v>Rep 6</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Sheet1!$AA$73:$AA$97</c:f>
              <c:numCache>
                <c:formatCode>0</c:formatCode>
                <c:ptCount val="25"/>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120</c:v>
                </c:pt>
                <c:pt idx="20">
                  <c:v>150</c:v>
                </c:pt>
                <c:pt idx="21">
                  <c:v>180</c:v>
                </c:pt>
                <c:pt idx="22">
                  <c:v>210</c:v>
                </c:pt>
                <c:pt idx="23">
                  <c:v>240</c:v>
                </c:pt>
                <c:pt idx="24">
                  <c:v>300</c:v>
                </c:pt>
              </c:numCache>
            </c:numRef>
          </c:xVal>
          <c:yVal>
            <c:numRef>
              <c:f>Sheet1!$AB$73:$AB$97</c:f>
              <c:numCache>
                <c:formatCode>General</c:formatCode>
                <c:ptCount val="25"/>
                <c:pt idx="1">
                  <c:v>30.3</c:v>
                </c:pt>
                <c:pt idx="2">
                  <c:v>27.8</c:v>
                </c:pt>
                <c:pt idx="3" formatCode="0.0">
                  <c:v>25.8</c:v>
                </c:pt>
                <c:pt idx="4">
                  <c:v>24.9</c:v>
                </c:pt>
                <c:pt idx="5">
                  <c:v>23.3</c:v>
                </c:pt>
                <c:pt idx="6">
                  <c:v>22.6</c:v>
                </c:pt>
                <c:pt idx="7">
                  <c:v>21.9</c:v>
                </c:pt>
                <c:pt idx="8">
                  <c:v>21.5</c:v>
                </c:pt>
                <c:pt idx="9" formatCode="0.0">
                  <c:v>21.2</c:v>
                </c:pt>
                <c:pt idx="10">
                  <c:v>20.9</c:v>
                </c:pt>
                <c:pt idx="11">
                  <c:v>20.8</c:v>
                </c:pt>
                <c:pt idx="12">
                  <c:v>20.7</c:v>
                </c:pt>
                <c:pt idx="13">
                  <c:v>20.7</c:v>
                </c:pt>
                <c:pt idx="14">
                  <c:v>20.6</c:v>
                </c:pt>
                <c:pt idx="15">
                  <c:v>20.6</c:v>
                </c:pt>
                <c:pt idx="16">
                  <c:v>20.6</c:v>
                </c:pt>
                <c:pt idx="17">
                  <c:v>20.7</c:v>
                </c:pt>
                <c:pt idx="18">
                  <c:v>20.7</c:v>
                </c:pt>
                <c:pt idx="19">
                  <c:v>21.4</c:v>
                </c:pt>
                <c:pt idx="20">
                  <c:v>22</c:v>
                </c:pt>
                <c:pt idx="21">
                  <c:v>22.5</c:v>
                </c:pt>
                <c:pt idx="22">
                  <c:v>22.9</c:v>
                </c:pt>
                <c:pt idx="23">
                  <c:v>23.3</c:v>
                </c:pt>
                <c:pt idx="24">
                  <c:v>23.9</c:v>
                </c:pt>
              </c:numCache>
            </c:numRef>
          </c:yVal>
          <c:smooth val="1"/>
          <c:extLst xmlns:c16r2="http://schemas.microsoft.com/office/drawing/2015/06/chart">
            <c:ext xmlns:c16="http://schemas.microsoft.com/office/drawing/2014/chart" uri="{C3380CC4-5D6E-409C-BE32-E72D297353CC}">
              <c16:uniqueId val="{00000005-93D5-447B-9553-A50BEA62540D}"/>
            </c:ext>
          </c:extLst>
        </c:ser>
        <c:dLbls>
          <c:showLegendKey val="0"/>
          <c:showVal val="0"/>
          <c:showCatName val="0"/>
          <c:showSerName val="0"/>
          <c:showPercent val="0"/>
          <c:showBubbleSize val="0"/>
        </c:dLbls>
        <c:axId val="207936512"/>
        <c:axId val="208475648"/>
      </c:scatterChart>
      <c:valAx>
        <c:axId val="207936512"/>
        <c:scaling>
          <c:orientation val="minMax"/>
          <c:max val="3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Time</a:t>
                </a:r>
                <a:r>
                  <a:rPr lang="en-GB" baseline="0" dirty="0"/>
                  <a:t> (s)</a:t>
                </a:r>
                <a:endParaRPr lang="en-GB" dirty="0"/>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475648"/>
        <c:crosses val="autoZero"/>
        <c:crossBetween val="midCat"/>
        <c:majorUnit val="30"/>
        <c:minorUnit val="1"/>
      </c:valAx>
      <c:valAx>
        <c:axId val="208475648"/>
        <c:scaling>
          <c:orientation val="minMax"/>
          <c:max val="31"/>
          <c:min val="18.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Temp</a:t>
                </a:r>
                <a:r>
                  <a:rPr lang="en-GB" baseline="0" dirty="0"/>
                  <a:t> (C)</a:t>
                </a:r>
                <a:endParaRPr lang="en-GB" dirty="0"/>
              </a:p>
            </c:rich>
          </c:tx>
          <c:layout/>
          <c:overlay val="0"/>
          <c:spPr>
            <a:noFill/>
            <a:ln>
              <a:noFill/>
            </a:ln>
            <a:effectLst/>
          </c:sp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36512"/>
        <c:crosses val="autoZero"/>
        <c:crossBetween val="midCat"/>
      </c:valAx>
      <c:spPr>
        <a:noFill/>
        <a:ln w="25400">
          <a:noFill/>
        </a:ln>
        <a:effectLst/>
      </c:spPr>
    </c:plotArea>
    <c:legend>
      <c:legendPos val="r"/>
      <c:layout>
        <c:manualLayout>
          <c:xMode val="edge"/>
          <c:yMode val="edge"/>
          <c:x val="0.83813533372092797"/>
          <c:y val="0.39712985142708601"/>
          <c:w val="0.144733132521182"/>
          <c:h val="0.314907160135674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solidFill>
        <a:srgbClr val="FAB725"/>
      </a:solidFill>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GB" sz="1000" b="1" kern="1200">
                <a:solidFill>
                  <a:schemeClr val="accent5"/>
                </a:solidFill>
                <a:latin typeface="+mj-lt"/>
                <a:ea typeface="+mn-ea"/>
                <a:cs typeface="+mn-cs"/>
              </a:defRPr>
            </a:pPr>
            <a:r>
              <a:rPr lang="en-GB" sz="1000" b="1" kern="1200" dirty="0">
                <a:solidFill>
                  <a:schemeClr val="accent5"/>
                </a:solidFill>
                <a:latin typeface="+mj-lt"/>
                <a:ea typeface="+mn-ea"/>
                <a:cs typeface="+mn-cs"/>
              </a:rPr>
              <a:t>Diclofenac Permeation Across </a:t>
            </a:r>
            <a:br>
              <a:rPr lang="en-GB" sz="1000" b="1" kern="1200" dirty="0">
                <a:solidFill>
                  <a:schemeClr val="accent5"/>
                </a:solidFill>
                <a:latin typeface="+mj-lt"/>
                <a:ea typeface="+mn-ea"/>
                <a:cs typeface="+mn-cs"/>
              </a:rPr>
            </a:br>
            <a:r>
              <a:rPr lang="en-GB" sz="1000" b="1" kern="1200" dirty="0">
                <a:solidFill>
                  <a:schemeClr val="accent5"/>
                </a:solidFill>
                <a:latin typeface="+mj-lt"/>
                <a:ea typeface="+mn-ea"/>
                <a:cs typeface="+mn-cs"/>
              </a:rPr>
              <a:t>Epidermal Membrane</a:t>
            </a:r>
          </a:p>
        </c:rich>
      </c:tx>
      <c:layout/>
      <c:overlay val="0"/>
    </c:title>
    <c:autoTitleDeleted val="0"/>
    <c:plotArea>
      <c:layout>
        <c:manualLayout>
          <c:layoutTarget val="inner"/>
          <c:xMode val="edge"/>
          <c:yMode val="edge"/>
          <c:x val="0.153468737857343"/>
          <c:y val="9.3184720182330205E-2"/>
          <c:w val="0.76586107210090704"/>
          <c:h val="0.769453275702913"/>
        </c:manualLayout>
      </c:layout>
      <c:scatterChart>
        <c:scatterStyle val="lineMarker"/>
        <c:varyColors val="0"/>
        <c:ser>
          <c:idx val="1"/>
          <c:order val="0"/>
          <c:tx>
            <c:strRef>
              <c:f>'Summary Permeation'!$B$5</c:f>
              <c:strCache>
                <c:ptCount val="1"/>
                <c:pt idx="0">
                  <c:v>TPR100</c:v>
                </c:pt>
              </c:strCache>
            </c:strRef>
          </c:tx>
          <c:dLbls>
            <c:delete val="1"/>
          </c:dLbls>
          <c:errBars>
            <c:errDir val="y"/>
            <c:errBarType val="both"/>
            <c:errValType val="cust"/>
            <c:noEndCap val="0"/>
            <c:plus>
              <c:numRef>
                <c:f>'Summary Permeation'!$C$22:$N$22</c:f>
                <c:numCache>
                  <c:formatCode>General</c:formatCode>
                  <c:ptCount val="12"/>
                  <c:pt idx="0">
                    <c:v>0</c:v>
                  </c:pt>
                  <c:pt idx="1">
                    <c:v>0</c:v>
                  </c:pt>
                  <c:pt idx="2">
                    <c:v>0</c:v>
                  </c:pt>
                  <c:pt idx="3">
                    <c:v>0.90767860888861396</c:v>
                  </c:pt>
                  <c:pt idx="4">
                    <c:v>3.766331425067742</c:v>
                  </c:pt>
                  <c:pt idx="5">
                    <c:v>9.4967985281478828</c:v>
                  </c:pt>
                  <c:pt idx="6">
                    <c:v>21.623249365450089</c:v>
                  </c:pt>
                  <c:pt idx="7">
                    <c:v>13.01795448634252</c:v>
                  </c:pt>
                  <c:pt idx="8">
                    <c:v>11.775018445704109</c:v>
                  </c:pt>
                </c:numCache>
              </c:numRef>
            </c:plus>
            <c:minus>
              <c:numRef>
                <c:f>'Summary Permeation'!$C$22:$N$22</c:f>
                <c:numCache>
                  <c:formatCode>General</c:formatCode>
                  <c:ptCount val="12"/>
                  <c:pt idx="0">
                    <c:v>0</c:v>
                  </c:pt>
                  <c:pt idx="1">
                    <c:v>0</c:v>
                  </c:pt>
                  <c:pt idx="2">
                    <c:v>0</c:v>
                  </c:pt>
                  <c:pt idx="3">
                    <c:v>0.90767860888861396</c:v>
                  </c:pt>
                  <c:pt idx="4">
                    <c:v>3.766331425067742</c:v>
                  </c:pt>
                  <c:pt idx="5">
                    <c:v>9.4967985281478828</c:v>
                  </c:pt>
                  <c:pt idx="6">
                    <c:v>21.623249365450089</c:v>
                  </c:pt>
                  <c:pt idx="7">
                    <c:v>13.01795448634252</c:v>
                  </c:pt>
                  <c:pt idx="8">
                    <c:v>11.775018445704109</c:v>
                  </c:pt>
                </c:numCache>
              </c:numRef>
            </c:minus>
          </c:errBars>
          <c:xVal>
            <c:numRef>
              <c:f>'Summary Permeation'!$C$3:$N$3</c:f>
              <c:numCache>
                <c:formatCode>0</c:formatCode>
                <c:ptCount val="12"/>
                <c:pt idx="0">
                  <c:v>0</c:v>
                </c:pt>
                <c:pt idx="1">
                  <c:v>1</c:v>
                </c:pt>
                <c:pt idx="2">
                  <c:v>2</c:v>
                </c:pt>
                <c:pt idx="3">
                  <c:v>4</c:v>
                </c:pt>
                <c:pt idx="4">
                  <c:v>6</c:v>
                </c:pt>
                <c:pt idx="5">
                  <c:v>8</c:v>
                </c:pt>
                <c:pt idx="6">
                  <c:v>12</c:v>
                </c:pt>
                <c:pt idx="7">
                  <c:v>24</c:v>
                </c:pt>
                <c:pt idx="8">
                  <c:v>30</c:v>
                </c:pt>
              </c:numCache>
            </c:numRef>
          </c:xVal>
          <c:yVal>
            <c:numRef>
              <c:f>'Summary Permeation'!$C$5:$N$5</c:f>
              <c:numCache>
                <c:formatCode>0.00</c:formatCode>
                <c:ptCount val="12"/>
                <c:pt idx="0">
                  <c:v>0</c:v>
                </c:pt>
                <c:pt idx="1">
                  <c:v>0</c:v>
                </c:pt>
                <c:pt idx="2">
                  <c:v>0</c:v>
                </c:pt>
                <c:pt idx="3">
                  <c:v>1.977564908467506</c:v>
                </c:pt>
                <c:pt idx="4">
                  <c:v>8.6549861957611238</c:v>
                </c:pt>
                <c:pt idx="5">
                  <c:v>20.701173147913661</c:v>
                </c:pt>
                <c:pt idx="6">
                  <c:v>50.99577340653348</c:v>
                </c:pt>
                <c:pt idx="7">
                  <c:v>91.801406513956493</c:v>
                </c:pt>
                <c:pt idx="8">
                  <c:v>111.10202309815369</c:v>
                </c:pt>
              </c:numCache>
            </c:numRef>
          </c:yVal>
          <c:smooth val="0"/>
          <c:extLst xmlns:c16r2="http://schemas.microsoft.com/office/drawing/2015/06/chart">
            <c:ext xmlns:c16="http://schemas.microsoft.com/office/drawing/2014/chart" uri="{C3380CC4-5D6E-409C-BE32-E72D297353CC}">
              <c16:uniqueId val="{00000000-601F-4C4B-95A2-744CAE7FD62D}"/>
            </c:ext>
          </c:extLst>
        </c:ser>
        <c:ser>
          <c:idx val="5"/>
          <c:order val="1"/>
          <c:tx>
            <c:strRef>
              <c:f>'Summary Permeation'!$B$9</c:f>
              <c:strCache>
                <c:ptCount val="1"/>
                <c:pt idx="0">
                  <c:v>Voltarol 12 Hour Emulgel P</c:v>
                </c:pt>
              </c:strCache>
            </c:strRef>
          </c:tx>
          <c:spPr>
            <a:ln>
              <a:solidFill>
                <a:schemeClr val="accent1"/>
              </a:solidFill>
            </a:ln>
          </c:spPr>
          <c:marker>
            <c:spPr>
              <a:solidFill>
                <a:schemeClr val="accent1"/>
              </a:solidFill>
              <a:ln>
                <a:solidFill>
                  <a:schemeClr val="accent1"/>
                </a:solidFill>
              </a:ln>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01F-4C4B-95A2-744CAE7FD62D}"/>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01F-4C4B-95A2-744CAE7FD62D}"/>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01F-4C4B-95A2-744CAE7FD62D}"/>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01F-4C4B-95A2-744CAE7FD62D}"/>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01F-4C4B-95A2-744CAE7FD62D}"/>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01F-4C4B-95A2-744CAE7FD62D}"/>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01F-4C4B-95A2-744CAE7FD62D}"/>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01F-4C4B-95A2-744CAE7FD62D}"/>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01F-4C4B-95A2-744CAE7FD62D}"/>
                </c:ext>
              </c:extLst>
            </c:dLbl>
            <c:spPr>
              <a:noFill/>
              <a:ln w="25400">
                <a:noFill/>
              </a:ln>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y"/>
            <c:errBarType val="both"/>
            <c:errValType val="cust"/>
            <c:noEndCap val="0"/>
            <c:plus>
              <c:numRef>
                <c:f>'Summary Permeation'!$C$26:$N$26</c:f>
                <c:numCache>
                  <c:formatCode>General</c:formatCode>
                  <c:ptCount val="12"/>
                  <c:pt idx="0">
                    <c:v>0</c:v>
                  </c:pt>
                  <c:pt idx="1">
                    <c:v>0</c:v>
                  </c:pt>
                  <c:pt idx="2">
                    <c:v>0.38250660770941902</c:v>
                  </c:pt>
                  <c:pt idx="3">
                    <c:v>2.6759185619338841</c:v>
                  </c:pt>
                  <c:pt idx="4">
                    <c:v>4.7620408251825861</c:v>
                  </c:pt>
                  <c:pt idx="5">
                    <c:v>6.47151103708803</c:v>
                  </c:pt>
                  <c:pt idx="6">
                    <c:v>9.0561339731913542</c:v>
                  </c:pt>
                  <c:pt idx="7">
                    <c:v>13.34951474101698</c:v>
                  </c:pt>
                  <c:pt idx="8">
                    <c:v>14.93537510387452</c:v>
                  </c:pt>
                </c:numCache>
              </c:numRef>
            </c:plus>
            <c:minus>
              <c:numRef>
                <c:f>'Summary Permeation'!$C$26:$N$26</c:f>
                <c:numCache>
                  <c:formatCode>General</c:formatCode>
                  <c:ptCount val="12"/>
                  <c:pt idx="0">
                    <c:v>0</c:v>
                  </c:pt>
                  <c:pt idx="1">
                    <c:v>0</c:v>
                  </c:pt>
                  <c:pt idx="2">
                    <c:v>0.38250660770941902</c:v>
                  </c:pt>
                  <c:pt idx="3">
                    <c:v>2.6759185619338841</c:v>
                  </c:pt>
                  <c:pt idx="4">
                    <c:v>4.7620408251825861</c:v>
                  </c:pt>
                  <c:pt idx="5">
                    <c:v>6.47151103708803</c:v>
                  </c:pt>
                  <c:pt idx="6">
                    <c:v>9.0561339731913542</c:v>
                  </c:pt>
                  <c:pt idx="7">
                    <c:v>13.34951474101698</c:v>
                  </c:pt>
                  <c:pt idx="8">
                    <c:v>14.93537510387452</c:v>
                  </c:pt>
                </c:numCache>
              </c:numRef>
            </c:minus>
          </c:errBars>
          <c:xVal>
            <c:numRef>
              <c:f>'Summary Permeation'!$C$3:$N$3</c:f>
              <c:numCache>
                <c:formatCode>0</c:formatCode>
                <c:ptCount val="12"/>
                <c:pt idx="0">
                  <c:v>0</c:v>
                </c:pt>
                <c:pt idx="1">
                  <c:v>1</c:v>
                </c:pt>
                <c:pt idx="2">
                  <c:v>2</c:v>
                </c:pt>
                <c:pt idx="3">
                  <c:v>4</c:v>
                </c:pt>
                <c:pt idx="4">
                  <c:v>6</c:v>
                </c:pt>
                <c:pt idx="5">
                  <c:v>8</c:v>
                </c:pt>
                <c:pt idx="6">
                  <c:v>12</c:v>
                </c:pt>
                <c:pt idx="7">
                  <c:v>24</c:v>
                </c:pt>
                <c:pt idx="8">
                  <c:v>30</c:v>
                </c:pt>
              </c:numCache>
            </c:numRef>
          </c:xVal>
          <c:yVal>
            <c:numRef>
              <c:f>'Summary Permeation'!$C$9:$N$9</c:f>
              <c:numCache>
                <c:formatCode>0.00</c:formatCode>
                <c:ptCount val="12"/>
                <c:pt idx="0">
                  <c:v>0</c:v>
                </c:pt>
                <c:pt idx="1">
                  <c:v>0</c:v>
                </c:pt>
                <c:pt idx="2">
                  <c:v>0.31339877972421099</c:v>
                </c:pt>
                <c:pt idx="3">
                  <c:v>2.0339007409600409</c:v>
                </c:pt>
                <c:pt idx="4">
                  <c:v>3.8901588449841382</c:v>
                </c:pt>
                <c:pt idx="5">
                  <c:v>7.1858419966113214</c:v>
                </c:pt>
                <c:pt idx="6">
                  <c:v>12.41256332397095</c:v>
                </c:pt>
                <c:pt idx="7">
                  <c:v>20.928947930838859</c:v>
                </c:pt>
                <c:pt idx="8">
                  <c:v>26.111786736074599</c:v>
                </c:pt>
              </c:numCache>
            </c:numRef>
          </c:yVal>
          <c:smooth val="0"/>
          <c:extLst xmlns:c16r2="http://schemas.microsoft.com/office/drawing/2015/06/chart">
            <c:ext xmlns:c16="http://schemas.microsoft.com/office/drawing/2014/chart" uri="{C3380CC4-5D6E-409C-BE32-E72D297353CC}">
              <c16:uniqueId val="{0000000A-601F-4C4B-95A2-744CAE7FD62D}"/>
            </c:ext>
          </c:extLst>
        </c:ser>
        <c:dLbls>
          <c:showLegendKey val="0"/>
          <c:showVal val="1"/>
          <c:showCatName val="0"/>
          <c:showSerName val="0"/>
          <c:showPercent val="0"/>
          <c:showBubbleSize val="0"/>
        </c:dLbls>
        <c:axId val="240158592"/>
        <c:axId val="240173056"/>
      </c:scatterChart>
      <c:valAx>
        <c:axId val="240158592"/>
        <c:scaling>
          <c:orientation val="minMax"/>
        </c:scaling>
        <c:delete val="0"/>
        <c:axPos val="b"/>
        <c:title>
          <c:tx>
            <c:rich>
              <a:bodyPr/>
              <a:lstStyle/>
              <a:p>
                <a:pPr>
                  <a:defRPr sz="900">
                    <a:solidFill>
                      <a:schemeClr val="bg2">
                        <a:lumMod val="25000"/>
                      </a:schemeClr>
                    </a:solidFill>
                  </a:defRPr>
                </a:pPr>
                <a:r>
                  <a:rPr lang="en-GB" sz="900" dirty="0">
                    <a:solidFill>
                      <a:schemeClr val="bg2">
                        <a:lumMod val="25000"/>
                      </a:schemeClr>
                    </a:solidFill>
                  </a:rPr>
                  <a:t>Time (h)</a:t>
                </a:r>
              </a:p>
            </c:rich>
          </c:tx>
          <c:layout/>
          <c:overlay val="0"/>
          <c:spPr>
            <a:noFill/>
            <a:ln w="25400">
              <a:noFill/>
            </a:ln>
          </c:spPr>
        </c:title>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40173056"/>
        <c:crosses val="autoZero"/>
        <c:crossBetween val="midCat"/>
        <c:majorUnit val="4"/>
      </c:valAx>
      <c:valAx>
        <c:axId val="240173056"/>
        <c:scaling>
          <c:orientation val="minMax"/>
          <c:min val="0"/>
        </c:scaling>
        <c:delete val="0"/>
        <c:axPos val="l"/>
        <c:numFmt formatCode="0.00" sourceLinked="1"/>
        <c:majorTickMark val="out"/>
        <c:minorTickMark val="none"/>
        <c:tickLblPos val="nextTo"/>
        <c:txPr>
          <a:bodyPr/>
          <a:lstStyle/>
          <a:p>
            <a:pPr>
              <a:defRPr sz="800">
                <a:solidFill>
                  <a:schemeClr val="bg2">
                    <a:lumMod val="25000"/>
                  </a:schemeClr>
                </a:solidFill>
              </a:defRPr>
            </a:pPr>
            <a:endParaRPr lang="en-US"/>
          </a:p>
        </c:txPr>
        <c:crossAx val="240158592"/>
        <c:crosses val="autoZero"/>
        <c:crossBetween val="midCat"/>
      </c:valAx>
    </c:plotArea>
    <c:legend>
      <c:legendPos val="r"/>
      <c:layout>
        <c:manualLayout>
          <c:xMode val="edge"/>
          <c:yMode val="edge"/>
          <c:x val="0.132877887758797"/>
          <c:y val="0.14463866393925001"/>
          <c:w val="0.58864960641788899"/>
          <c:h val="0.21599312541448301"/>
        </c:manualLayout>
      </c:layout>
      <c:overlay val="0"/>
      <c:txPr>
        <a:bodyPr/>
        <a:lstStyle/>
        <a:p>
          <a:pPr>
            <a:defRPr>
              <a:solidFill>
                <a:schemeClr val="bg2">
                  <a:lumMod val="25000"/>
                </a:schemeClr>
              </a:solidFill>
            </a:defRPr>
          </a:pPr>
          <a:endParaRPr lang="en-US"/>
        </a:p>
      </c:txPr>
    </c:legend>
    <c:plotVisOnly val="1"/>
    <c:dispBlanksAs val="gap"/>
    <c:showDLblsOverMax val="0"/>
  </c:chart>
  <c:spPr>
    <a:ln w="19050">
      <a:solidFill>
        <a:schemeClr val="accent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0" i="0" u="none" strike="noStrike" kern="1200" spc="0" baseline="0">
                <a:solidFill>
                  <a:schemeClr val="tx1">
                    <a:lumMod val="65000"/>
                    <a:lumOff val="35000"/>
                  </a:schemeClr>
                </a:solidFill>
                <a:latin typeface="+mn-lt"/>
                <a:ea typeface="+mn-ea"/>
                <a:cs typeface="+mn-cs"/>
              </a:defRPr>
            </a:pPr>
            <a:r>
              <a:rPr lang="en-US" dirty="0" smtClean="0"/>
              <a:t>SEP2</a:t>
            </a:r>
            <a:r>
              <a:rPr lang="en-US" baseline="30000" dirty="0"/>
              <a:t>1</a:t>
            </a:r>
            <a:r>
              <a:rPr lang="en-US" baseline="0" dirty="0" smtClean="0"/>
              <a:t> </a:t>
            </a:r>
            <a:r>
              <a:rPr lang="en-US" baseline="0" dirty="0"/>
              <a:t>at 12 weeks vs Baseline </a:t>
            </a:r>
            <a:endParaRPr lang="en-US"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Sheet1!$A$2:$A$5</c:f>
              <c:strCache>
                <c:ptCount val="4"/>
                <c:pt idx="0">
                  <c:v>MED3000</c:v>
                </c:pt>
                <c:pt idx="1">
                  <c:v>Cialis
5mg</c:v>
                </c:pt>
                <c:pt idx="2">
                  <c:v>Cialis
10mg</c:v>
                </c:pt>
                <c:pt idx="3">
                  <c:v>Cialis
20mg</c:v>
                </c:pt>
              </c:strCache>
            </c:strRef>
          </c:cat>
          <c:val>
            <c:numRef>
              <c:f>Sheet1!$B$2:$B$5</c:f>
              <c:numCache>
                <c:formatCode>General</c:formatCode>
                <c:ptCount val="4"/>
                <c:pt idx="0">
                  <c:v>61.8</c:v>
                </c:pt>
                <c:pt idx="1">
                  <c:v>34.5</c:v>
                </c:pt>
                <c:pt idx="2">
                  <c:v>39.200000000000003</c:v>
                </c:pt>
                <c:pt idx="3">
                  <c:v>33.9</c:v>
                </c:pt>
              </c:numCache>
            </c:numRef>
          </c:val>
          <c:extLst xmlns:c16r2="http://schemas.microsoft.com/office/drawing/2015/06/chart">
            <c:ext xmlns:c16="http://schemas.microsoft.com/office/drawing/2014/chart" uri="{C3380CC4-5D6E-409C-BE32-E72D297353CC}">
              <c16:uniqueId val="{00000000-893A-41C1-BF6B-CAEED282A90C}"/>
            </c:ext>
          </c:extLst>
        </c:ser>
        <c:ser>
          <c:idx val="1"/>
          <c:order val="1"/>
          <c:tx>
            <c:strRef>
              <c:f>Sheet1!$C$1</c:f>
              <c:strCache>
                <c:ptCount val="1"/>
                <c:pt idx="0">
                  <c:v>12 weeks</c:v>
                </c:pt>
              </c:strCache>
            </c:strRef>
          </c:tx>
          <c:spPr>
            <a:solidFill>
              <a:schemeClr val="accent2"/>
            </a:solidFill>
            <a:ln>
              <a:noFill/>
            </a:ln>
            <a:effectLst/>
          </c:spPr>
          <c:invertIfNegative val="0"/>
          <c:cat>
            <c:strRef>
              <c:f>Sheet1!$A$2:$A$5</c:f>
              <c:strCache>
                <c:ptCount val="4"/>
                <c:pt idx="0">
                  <c:v>MED3000</c:v>
                </c:pt>
                <c:pt idx="1">
                  <c:v>Cialis
5mg</c:v>
                </c:pt>
                <c:pt idx="2">
                  <c:v>Cialis
10mg</c:v>
                </c:pt>
                <c:pt idx="3">
                  <c:v>Cialis
20mg</c:v>
                </c:pt>
              </c:strCache>
            </c:strRef>
          </c:cat>
          <c:val>
            <c:numRef>
              <c:f>Sheet1!$C$2:$C$5</c:f>
              <c:numCache>
                <c:formatCode>General</c:formatCode>
                <c:ptCount val="4"/>
                <c:pt idx="0">
                  <c:v>86.1</c:v>
                </c:pt>
                <c:pt idx="1">
                  <c:v>51.5</c:v>
                </c:pt>
                <c:pt idx="2">
                  <c:v>62.7</c:v>
                </c:pt>
                <c:pt idx="3">
                  <c:v>64.599999999999994</c:v>
                </c:pt>
              </c:numCache>
            </c:numRef>
          </c:val>
          <c:extLst xmlns:c16r2="http://schemas.microsoft.com/office/drawing/2015/06/chart">
            <c:ext xmlns:c16="http://schemas.microsoft.com/office/drawing/2014/chart" uri="{C3380CC4-5D6E-409C-BE32-E72D297353CC}">
              <c16:uniqueId val="{00000001-893A-41C1-BF6B-CAEED282A90C}"/>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MED3000</c:v>
                </c:pt>
                <c:pt idx="1">
                  <c:v>Cialis
5mg</c:v>
                </c:pt>
                <c:pt idx="2">
                  <c:v>Cialis
10mg</c:v>
                </c:pt>
                <c:pt idx="3">
                  <c:v>Cialis
20mg</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893A-41C1-BF6B-CAEED282A90C}"/>
            </c:ext>
          </c:extLst>
        </c:ser>
        <c:dLbls>
          <c:showLegendKey val="0"/>
          <c:showVal val="0"/>
          <c:showCatName val="0"/>
          <c:showSerName val="0"/>
          <c:showPercent val="0"/>
          <c:showBubbleSize val="0"/>
        </c:dLbls>
        <c:gapWidth val="219"/>
        <c:overlap val="-27"/>
        <c:axId val="241383296"/>
        <c:axId val="241384832"/>
      </c:barChart>
      <c:catAx>
        <c:axId val="24138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41384832"/>
        <c:crosses val="autoZero"/>
        <c:auto val="1"/>
        <c:lblAlgn val="ctr"/>
        <c:lblOffset val="100"/>
        <c:noMultiLvlLbl val="0"/>
      </c:catAx>
      <c:valAx>
        <c:axId val="2413848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241383296"/>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accent3"/>
      </a:solid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0" i="0" u="none" strike="noStrike" kern="1200" spc="0" baseline="0">
                <a:solidFill>
                  <a:schemeClr val="tx1">
                    <a:lumMod val="65000"/>
                    <a:lumOff val="35000"/>
                  </a:schemeClr>
                </a:solidFill>
                <a:latin typeface="+mn-lt"/>
                <a:ea typeface="+mn-ea"/>
                <a:cs typeface="+mn-cs"/>
              </a:defRPr>
            </a:pPr>
            <a:r>
              <a:rPr lang="en-US" dirty="0" smtClean="0"/>
              <a:t>SEP3</a:t>
            </a:r>
            <a:r>
              <a:rPr lang="en-US" baseline="30000" dirty="0" smtClean="0"/>
              <a:t>2</a:t>
            </a:r>
            <a:r>
              <a:rPr lang="en-US" baseline="0" dirty="0" smtClean="0"/>
              <a:t> </a:t>
            </a:r>
            <a:r>
              <a:rPr lang="en-US" baseline="0" dirty="0"/>
              <a:t>a</a:t>
            </a:r>
            <a:r>
              <a:rPr lang="en-US" dirty="0"/>
              <a:t>t 12 weeks v Baseline </a:t>
            </a:r>
          </a:p>
        </c:rich>
      </c:tx>
      <c:layout>
        <c:manualLayout>
          <c:xMode val="edge"/>
          <c:yMode val="edge"/>
          <c:x val="0.133636775477981"/>
          <c:y val="2.15285252960172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Sheet1!$A$2:$A$5</c:f>
              <c:strCache>
                <c:ptCount val="4"/>
                <c:pt idx="0">
                  <c:v>MED3000</c:v>
                </c:pt>
                <c:pt idx="1">
                  <c:v>Cialis_x000d_5mg</c:v>
                </c:pt>
                <c:pt idx="2">
                  <c:v>Cialis_x000d_10mg</c:v>
                </c:pt>
                <c:pt idx="3">
                  <c:v>Cialis_x000d_20mg</c:v>
                </c:pt>
              </c:strCache>
            </c:strRef>
          </c:cat>
          <c:val>
            <c:numRef>
              <c:f>Sheet1!$B$2:$B$5</c:f>
              <c:numCache>
                <c:formatCode>General</c:formatCode>
                <c:ptCount val="4"/>
                <c:pt idx="0">
                  <c:v>21.5</c:v>
                </c:pt>
                <c:pt idx="1">
                  <c:v>13.5</c:v>
                </c:pt>
                <c:pt idx="2">
                  <c:v>18.2</c:v>
                </c:pt>
                <c:pt idx="3">
                  <c:v>20.3</c:v>
                </c:pt>
              </c:numCache>
            </c:numRef>
          </c:val>
          <c:extLst xmlns:c16r2="http://schemas.microsoft.com/office/drawing/2015/06/chart">
            <c:ext xmlns:c16="http://schemas.microsoft.com/office/drawing/2014/chart" uri="{C3380CC4-5D6E-409C-BE32-E72D297353CC}">
              <c16:uniqueId val="{00000000-893A-41C1-BF6B-CAEED282A90C}"/>
            </c:ext>
          </c:extLst>
        </c:ser>
        <c:ser>
          <c:idx val="1"/>
          <c:order val="1"/>
          <c:tx>
            <c:strRef>
              <c:f>Sheet1!$C$1</c:f>
              <c:strCache>
                <c:ptCount val="1"/>
                <c:pt idx="0">
                  <c:v>12 weeks</c:v>
                </c:pt>
              </c:strCache>
            </c:strRef>
          </c:tx>
          <c:spPr>
            <a:solidFill>
              <a:schemeClr val="accent2"/>
            </a:solidFill>
            <a:ln>
              <a:noFill/>
            </a:ln>
            <a:effectLst/>
          </c:spPr>
          <c:invertIfNegative val="0"/>
          <c:cat>
            <c:strRef>
              <c:f>Sheet1!$A$2:$A$5</c:f>
              <c:strCache>
                <c:ptCount val="4"/>
                <c:pt idx="0">
                  <c:v>MED3000</c:v>
                </c:pt>
                <c:pt idx="1">
                  <c:v>Cialis_x000d_5mg</c:v>
                </c:pt>
                <c:pt idx="2">
                  <c:v>Cialis_x000d_10mg</c:v>
                </c:pt>
                <c:pt idx="3">
                  <c:v>Cialis_x000d_20mg</c:v>
                </c:pt>
              </c:strCache>
            </c:strRef>
          </c:cat>
          <c:val>
            <c:numRef>
              <c:f>Sheet1!$C$2:$C$5</c:f>
              <c:numCache>
                <c:formatCode>General</c:formatCode>
                <c:ptCount val="4"/>
                <c:pt idx="0">
                  <c:v>58.6</c:v>
                </c:pt>
                <c:pt idx="1">
                  <c:v>36.200000000000003</c:v>
                </c:pt>
                <c:pt idx="2">
                  <c:v>48.9</c:v>
                </c:pt>
                <c:pt idx="3">
                  <c:v>57.5</c:v>
                </c:pt>
              </c:numCache>
            </c:numRef>
          </c:val>
          <c:extLst xmlns:c16r2="http://schemas.microsoft.com/office/drawing/2015/06/chart">
            <c:ext xmlns:c16="http://schemas.microsoft.com/office/drawing/2014/chart" uri="{C3380CC4-5D6E-409C-BE32-E72D297353CC}">
              <c16:uniqueId val="{00000001-893A-41C1-BF6B-CAEED282A90C}"/>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MED3000</c:v>
                </c:pt>
                <c:pt idx="1">
                  <c:v>Cialis_x000d_5mg</c:v>
                </c:pt>
                <c:pt idx="2">
                  <c:v>Cialis_x000d_10mg</c:v>
                </c:pt>
                <c:pt idx="3">
                  <c:v>Cialis_x000d_20mg</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893A-41C1-BF6B-CAEED282A90C}"/>
            </c:ext>
          </c:extLst>
        </c:ser>
        <c:dLbls>
          <c:showLegendKey val="0"/>
          <c:showVal val="0"/>
          <c:showCatName val="0"/>
          <c:showSerName val="0"/>
          <c:showPercent val="0"/>
          <c:showBubbleSize val="0"/>
        </c:dLbls>
        <c:gapWidth val="75"/>
        <c:overlap val="-25"/>
        <c:axId val="241462272"/>
        <c:axId val="241472256"/>
      </c:barChart>
      <c:catAx>
        <c:axId val="24146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41472256"/>
        <c:crosses val="autoZero"/>
        <c:auto val="1"/>
        <c:lblAlgn val="ctr"/>
        <c:lblOffset val="100"/>
        <c:noMultiLvlLbl val="0"/>
      </c:catAx>
      <c:valAx>
        <c:axId val="24147225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241462272"/>
        <c:crosses val="autoZero"/>
        <c:crossBetween val="between"/>
      </c:valAx>
      <c:spPr>
        <a:noFill/>
        <a:ln>
          <a:noFill/>
        </a:ln>
        <a:effectLst/>
      </c:spPr>
    </c:plotArea>
    <c:legend>
      <c:legendPos val="b"/>
      <c:legendEntry>
        <c:idx val="2"/>
        <c:delete val="1"/>
      </c:legendEntry>
      <c:layout/>
      <c:overlay val="0"/>
      <c:txPr>
        <a:bodyPr/>
        <a:lstStyle/>
        <a:p>
          <a:pPr>
            <a:defRPr lang="en-GB" sz="1197" b="0" i="0" u="none" strike="noStrike" kern="1200" baseline="0">
              <a:solidFill>
                <a:prstClr val="black">
                  <a:lumMod val="65000"/>
                  <a:lumOff val="35000"/>
                </a:prst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accent3"/>
      </a:solid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0" i="0" u="none" strike="noStrike" kern="1200" spc="0" baseline="0">
                <a:solidFill>
                  <a:schemeClr val="tx1">
                    <a:lumMod val="65000"/>
                    <a:lumOff val="35000"/>
                  </a:schemeClr>
                </a:solidFill>
                <a:latin typeface="+mn-lt"/>
                <a:ea typeface="+mn-ea"/>
                <a:cs typeface="+mn-cs"/>
              </a:defRPr>
            </a:pPr>
            <a:r>
              <a:rPr lang="en-US" dirty="0"/>
              <a:t>IIEF-EF Domain at 12 weeks </a:t>
            </a:r>
          </a:p>
          <a:p>
            <a:pPr>
              <a:defRPr lang="en-US" sz="1862" b="0" i="0" u="none" strike="noStrike" kern="1200" spc="0" baseline="0">
                <a:solidFill>
                  <a:schemeClr val="tx1">
                    <a:lumMod val="65000"/>
                    <a:lumOff val="35000"/>
                  </a:schemeClr>
                </a:solidFill>
                <a:latin typeface="+mn-lt"/>
                <a:ea typeface="+mn-ea"/>
                <a:cs typeface="+mn-cs"/>
              </a:defRPr>
            </a:pPr>
            <a:r>
              <a:rPr lang="en-US" dirty="0"/>
              <a:t>vs Baseline</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Sheet1!$A$2:$A$5</c:f>
              <c:strCache>
                <c:ptCount val="4"/>
                <c:pt idx="0">
                  <c:v>MED3000</c:v>
                </c:pt>
                <c:pt idx="1">
                  <c:v>Cialis  5mg</c:v>
                </c:pt>
                <c:pt idx="2">
                  <c:v>Cialis 10mg</c:v>
                </c:pt>
                <c:pt idx="3">
                  <c:v>Cialis 20mg</c:v>
                </c:pt>
              </c:strCache>
            </c:strRef>
          </c:cat>
          <c:val>
            <c:numRef>
              <c:f>Sheet1!$B$2:$B$5</c:f>
              <c:numCache>
                <c:formatCode>General</c:formatCode>
                <c:ptCount val="4"/>
                <c:pt idx="0">
                  <c:v>16.47</c:v>
                </c:pt>
                <c:pt idx="1">
                  <c:v>12.3</c:v>
                </c:pt>
                <c:pt idx="2">
                  <c:v>13.1</c:v>
                </c:pt>
                <c:pt idx="3">
                  <c:v>13.5</c:v>
                </c:pt>
              </c:numCache>
            </c:numRef>
          </c:val>
          <c:extLst xmlns:c16r2="http://schemas.microsoft.com/office/drawing/2015/06/chart">
            <c:ext xmlns:c16="http://schemas.microsoft.com/office/drawing/2014/chart" uri="{C3380CC4-5D6E-409C-BE32-E72D297353CC}">
              <c16:uniqueId val="{00000000-893A-41C1-BF6B-CAEED282A90C}"/>
            </c:ext>
          </c:extLst>
        </c:ser>
        <c:ser>
          <c:idx val="1"/>
          <c:order val="1"/>
          <c:tx>
            <c:strRef>
              <c:f>Sheet1!$C$1</c:f>
              <c:strCache>
                <c:ptCount val="1"/>
                <c:pt idx="0">
                  <c:v>12 weeks</c:v>
                </c:pt>
              </c:strCache>
            </c:strRef>
          </c:tx>
          <c:spPr>
            <a:solidFill>
              <a:schemeClr val="accent2"/>
            </a:solidFill>
            <a:ln>
              <a:noFill/>
            </a:ln>
            <a:effectLst/>
          </c:spPr>
          <c:invertIfNegative val="0"/>
          <c:cat>
            <c:strRef>
              <c:f>Sheet1!$A$2:$A$5</c:f>
              <c:strCache>
                <c:ptCount val="4"/>
                <c:pt idx="0">
                  <c:v>MED3000</c:v>
                </c:pt>
                <c:pt idx="1">
                  <c:v>Cialis  5mg</c:v>
                </c:pt>
                <c:pt idx="2">
                  <c:v>Cialis 10mg</c:v>
                </c:pt>
                <c:pt idx="3">
                  <c:v>Cialis 20mg</c:v>
                </c:pt>
              </c:strCache>
            </c:strRef>
          </c:cat>
          <c:val>
            <c:numRef>
              <c:f>Sheet1!$C$2:$C$5</c:f>
              <c:numCache>
                <c:formatCode>General</c:formatCode>
                <c:ptCount val="4"/>
                <c:pt idx="0">
                  <c:v>21.57</c:v>
                </c:pt>
                <c:pt idx="1">
                  <c:v>17.100000000000001</c:v>
                </c:pt>
                <c:pt idx="2">
                  <c:v>18.899999999999999</c:v>
                </c:pt>
                <c:pt idx="3">
                  <c:v>21.1</c:v>
                </c:pt>
              </c:numCache>
            </c:numRef>
          </c:val>
          <c:extLst xmlns:c16r2="http://schemas.microsoft.com/office/drawing/2015/06/chart">
            <c:ext xmlns:c16="http://schemas.microsoft.com/office/drawing/2014/chart" uri="{C3380CC4-5D6E-409C-BE32-E72D297353CC}">
              <c16:uniqueId val="{00000001-893A-41C1-BF6B-CAEED282A90C}"/>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MED3000</c:v>
                </c:pt>
                <c:pt idx="1">
                  <c:v>Cialis  5mg</c:v>
                </c:pt>
                <c:pt idx="2">
                  <c:v>Cialis 10mg</c:v>
                </c:pt>
                <c:pt idx="3">
                  <c:v>Cialis 20mg</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893A-41C1-BF6B-CAEED282A90C}"/>
            </c:ext>
          </c:extLst>
        </c:ser>
        <c:dLbls>
          <c:showLegendKey val="0"/>
          <c:showVal val="0"/>
          <c:showCatName val="0"/>
          <c:showSerName val="0"/>
          <c:showPercent val="0"/>
          <c:showBubbleSize val="0"/>
        </c:dLbls>
        <c:gapWidth val="219"/>
        <c:overlap val="-27"/>
        <c:axId val="241316992"/>
        <c:axId val="241318528"/>
      </c:barChart>
      <c:catAx>
        <c:axId val="24131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41318528"/>
        <c:crosses val="autoZero"/>
        <c:auto val="1"/>
        <c:lblAlgn val="ctr"/>
        <c:lblOffset val="100"/>
        <c:noMultiLvlLbl val="0"/>
      </c:catAx>
      <c:valAx>
        <c:axId val="2413185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241316992"/>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accent3"/>
      </a:solidFill>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0.9122</cdr:x>
      <cdr:y>0.41139</cdr:y>
    </cdr:from>
    <cdr:to>
      <cdr:x>0.98073</cdr:x>
      <cdr:y>0.70491</cdr:y>
    </cdr:to>
    <cdr:sp macro="" textlink="">
      <cdr:nvSpPr>
        <cdr:cNvPr id="2" name="Textfeld 6">
          <a:extLst xmlns:a="http://schemas.openxmlformats.org/drawingml/2006/main">
            <a:ext uri="{FF2B5EF4-FFF2-40B4-BE49-F238E27FC236}">
              <a16:creationId xmlns="" xmlns:a16="http://schemas.microsoft.com/office/drawing/2014/main" id="{D068078B-F46E-4BB5-B102-80CC625177BA}"/>
            </a:ext>
          </a:extLst>
        </cdr:cNvPr>
        <cdr:cNvSpPr txBox="1"/>
      </cdr:nvSpPr>
      <cdr:spPr>
        <a:xfrm xmlns:a="http://schemas.openxmlformats.org/drawingml/2006/main">
          <a:off x="4057414" y="1779423"/>
          <a:ext cx="304799" cy="1269578"/>
        </a:xfrm>
        <a:prstGeom xmlns:a="http://schemas.openxmlformats.org/drawingml/2006/main" prst="rect">
          <a:avLst/>
        </a:prstGeom>
        <a:solidFill xmlns:a="http://schemas.openxmlformats.org/drawingml/2006/main">
          <a:schemeClr val="bg1"/>
        </a:solidFill>
      </cdr:spPr>
      <cdr:txBody>
        <a:bodyPr xmlns:a="http://schemas.openxmlformats.org/drawingml/2006/main" wrap="square" lIns="0" tIns="0" rIns="0" bIns="0"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nSpc>
              <a:spcPts val="850"/>
            </a:lnSpc>
          </a:pPr>
          <a:r>
            <a:rPr lang="en-US" sz="800" dirty="0">
              <a:latin typeface="+mj-lt"/>
            </a:rPr>
            <a:t>Test 1</a:t>
          </a:r>
        </a:p>
        <a:p xmlns:a="http://schemas.openxmlformats.org/drawingml/2006/main">
          <a:pPr>
            <a:lnSpc>
              <a:spcPts val="850"/>
            </a:lnSpc>
          </a:pPr>
          <a:endParaRPr lang="en-US" sz="800" dirty="0">
            <a:latin typeface="+mj-lt"/>
          </a:endParaRPr>
        </a:p>
        <a:p xmlns:a="http://schemas.openxmlformats.org/drawingml/2006/main">
          <a:pPr>
            <a:lnSpc>
              <a:spcPts val="850"/>
            </a:lnSpc>
          </a:pPr>
          <a:r>
            <a:rPr lang="en-US" sz="800" dirty="0">
              <a:latin typeface="+mj-lt"/>
            </a:rPr>
            <a:t>Test 2</a:t>
          </a:r>
        </a:p>
        <a:p xmlns:a="http://schemas.openxmlformats.org/drawingml/2006/main">
          <a:pPr>
            <a:lnSpc>
              <a:spcPts val="850"/>
            </a:lnSpc>
          </a:pPr>
          <a:endParaRPr lang="en-US" sz="800" dirty="0">
            <a:latin typeface="+mj-lt"/>
          </a:endParaRPr>
        </a:p>
        <a:p xmlns:a="http://schemas.openxmlformats.org/drawingml/2006/main">
          <a:pPr>
            <a:lnSpc>
              <a:spcPts val="850"/>
            </a:lnSpc>
          </a:pPr>
          <a:r>
            <a:rPr lang="en-US" sz="800" dirty="0">
              <a:latin typeface="+mj-lt"/>
            </a:rPr>
            <a:t>Test 3</a:t>
          </a:r>
        </a:p>
        <a:p xmlns:a="http://schemas.openxmlformats.org/drawingml/2006/main">
          <a:pPr>
            <a:lnSpc>
              <a:spcPts val="850"/>
            </a:lnSpc>
          </a:pPr>
          <a:endParaRPr lang="en-US" sz="800" dirty="0">
            <a:latin typeface="+mj-lt"/>
          </a:endParaRPr>
        </a:p>
        <a:p xmlns:a="http://schemas.openxmlformats.org/drawingml/2006/main">
          <a:pPr>
            <a:lnSpc>
              <a:spcPts val="850"/>
            </a:lnSpc>
          </a:pPr>
          <a:r>
            <a:rPr lang="en-US" sz="800" dirty="0">
              <a:latin typeface="+mj-lt"/>
            </a:rPr>
            <a:t>Test 4</a:t>
          </a:r>
        </a:p>
        <a:p xmlns:a="http://schemas.openxmlformats.org/drawingml/2006/main">
          <a:pPr>
            <a:lnSpc>
              <a:spcPts val="850"/>
            </a:lnSpc>
          </a:pPr>
          <a:endParaRPr lang="en-US" sz="800" dirty="0">
            <a:latin typeface="+mj-lt"/>
          </a:endParaRPr>
        </a:p>
        <a:p xmlns:a="http://schemas.openxmlformats.org/drawingml/2006/main">
          <a:pPr>
            <a:lnSpc>
              <a:spcPts val="850"/>
            </a:lnSpc>
          </a:pPr>
          <a:r>
            <a:rPr lang="en-US" sz="800" dirty="0">
              <a:latin typeface="+mj-lt"/>
            </a:rPr>
            <a:t>Test 5</a:t>
          </a:r>
        </a:p>
        <a:p xmlns:a="http://schemas.openxmlformats.org/drawingml/2006/main">
          <a:pPr>
            <a:lnSpc>
              <a:spcPts val="850"/>
            </a:lnSpc>
          </a:pPr>
          <a:endParaRPr lang="en-US" sz="800" dirty="0">
            <a:latin typeface="+mj-lt"/>
          </a:endParaRPr>
        </a:p>
        <a:p xmlns:a="http://schemas.openxmlformats.org/drawingml/2006/main">
          <a:pPr>
            <a:lnSpc>
              <a:spcPts val="850"/>
            </a:lnSpc>
          </a:pPr>
          <a:r>
            <a:rPr lang="en-US" sz="800" dirty="0">
              <a:latin typeface="+mj-lt"/>
            </a:rPr>
            <a:t>Test 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BA6679EF-B359-428E-8032-E76395F54893}"/>
              </a:ext>
            </a:extLst>
          </p:cNvPr>
          <p:cNvSpPr>
            <a:spLocks noGrp="1"/>
          </p:cNvSpPr>
          <p:nvPr>
            <p:ph type="hdr" sz="quarter"/>
          </p:nvPr>
        </p:nvSpPr>
        <p:spPr>
          <a:xfrm>
            <a:off x="1" y="0"/>
            <a:ext cx="2978679" cy="504826"/>
          </a:xfrm>
          <a:prstGeom prst="rect">
            <a:avLst/>
          </a:prstGeom>
        </p:spPr>
        <p:txBody>
          <a:bodyPr vert="horz" lIns="92592" tIns="46296" rIns="92592" bIns="46296" rtlCol="0"/>
          <a:lstStyle>
            <a:lvl1pPr algn="l">
              <a:defRPr sz="1200"/>
            </a:lvl1pPr>
          </a:lstStyle>
          <a:p>
            <a:endParaRPr lang="en-GB" dirty="0"/>
          </a:p>
        </p:txBody>
      </p:sp>
      <p:sp>
        <p:nvSpPr>
          <p:cNvPr id="3" name="Date Placeholder 2">
            <a:extLst>
              <a:ext uri="{FF2B5EF4-FFF2-40B4-BE49-F238E27FC236}">
                <a16:creationId xmlns="" xmlns:a16="http://schemas.microsoft.com/office/drawing/2014/main" id="{3AB0C9B3-CC39-4522-9E68-D31E94FE0A15}"/>
              </a:ext>
            </a:extLst>
          </p:cNvPr>
          <p:cNvSpPr>
            <a:spLocks noGrp="1"/>
          </p:cNvSpPr>
          <p:nvPr>
            <p:ph type="dt" sz="quarter" idx="1"/>
          </p:nvPr>
        </p:nvSpPr>
        <p:spPr>
          <a:xfrm>
            <a:off x="3893606" y="0"/>
            <a:ext cx="2978679" cy="504826"/>
          </a:xfrm>
          <a:prstGeom prst="rect">
            <a:avLst/>
          </a:prstGeom>
        </p:spPr>
        <p:txBody>
          <a:bodyPr vert="horz" lIns="92592" tIns="46296" rIns="92592" bIns="46296" rtlCol="0"/>
          <a:lstStyle>
            <a:lvl1pPr algn="r">
              <a:defRPr sz="1200"/>
            </a:lvl1pPr>
          </a:lstStyle>
          <a:p>
            <a:fld id="{906FAB32-4417-4BD3-9FF6-4074D40FC3AD}" type="datetimeFigureOut">
              <a:rPr lang="en-GB" smtClean="0"/>
              <a:t>14/09/2020</a:t>
            </a:fld>
            <a:endParaRPr lang="en-GB" dirty="0"/>
          </a:p>
        </p:txBody>
      </p:sp>
      <p:sp>
        <p:nvSpPr>
          <p:cNvPr id="4" name="Footer Placeholder 3">
            <a:extLst>
              <a:ext uri="{FF2B5EF4-FFF2-40B4-BE49-F238E27FC236}">
                <a16:creationId xmlns="" xmlns:a16="http://schemas.microsoft.com/office/drawing/2014/main" id="{02488D9A-18BE-459A-84C1-1F3F9D63F9F4}"/>
              </a:ext>
            </a:extLst>
          </p:cNvPr>
          <p:cNvSpPr>
            <a:spLocks noGrp="1"/>
          </p:cNvSpPr>
          <p:nvPr>
            <p:ph type="ftr" sz="quarter" idx="2"/>
          </p:nvPr>
        </p:nvSpPr>
        <p:spPr>
          <a:xfrm>
            <a:off x="1" y="9556751"/>
            <a:ext cx="2978679" cy="504825"/>
          </a:xfrm>
          <a:prstGeom prst="rect">
            <a:avLst/>
          </a:prstGeom>
        </p:spPr>
        <p:txBody>
          <a:bodyPr vert="horz" lIns="92592" tIns="46296" rIns="92592" bIns="46296" rtlCol="0" anchor="b"/>
          <a:lstStyle>
            <a:lvl1pPr algn="l">
              <a:defRPr sz="1200"/>
            </a:lvl1pPr>
          </a:lstStyle>
          <a:p>
            <a:endParaRPr lang="en-GB" dirty="0"/>
          </a:p>
        </p:txBody>
      </p:sp>
      <p:sp>
        <p:nvSpPr>
          <p:cNvPr id="5" name="Slide Number Placeholder 4">
            <a:extLst>
              <a:ext uri="{FF2B5EF4-FFF2-40B4-BE49-F238E27FC236}">
                <a16:creationId xmlns="" xmlns:a16="http://schemas.microsoft.com/office/drawing/2014/main" id="{701138CE-04B9-4F6F-BA4A-C1C3CDB5EAD4}"/>
              </a:ext>
            </a:extLst>
          </p:cNvPr>
          <p:cNvSpPr>
            <a:spLocks noGrp="1"/>
          </p:cNvSpPr>
          <p:nvPr>
            <p:ph type="sldNum" sz="quarter" idx="3"/>
          </p:nvPr>
        </p:nvSpPr>
        <p:spPr>
          <a:xfrm>
            <a:off x="3893606" y="9556751"/>
            <a:ext cx="2978679" cy="504825"/>
          </a:xfrm>
          <a:prstGeom prst="rect">
            <a:avLst/>
          </a:prstGeom>
        </p:spPr>
        <p:txBody>
          <a:bodyPr vert="horz" lIns="92592" tIns="46296" rIns="92592" bIns="46296" rtlCol="0" anchor="b"/>
          <a:lstStyle>
            <a:lvl1pPr algn="r">
              <a:defRPr sz="1200"/>
            </a:lvl1pPr>
          </a:lstStyle>
          <a:p>
            <a:fld id="{27162F51-E00C-4DDF-B2CA-A00886227D64}" type="slidenum">
              <a:rPr lang="en-GB" smtClean="0"/>
              <a:t>‹#›</a:t>
            </a:fld>
            <a:endParaRPr lang="en-GB" dirty="0"/>
          </a:p>
        </p:txBody>
      </p:sp>
    </p:spTree>
    <p:extLst>
      <p:ext uri="{BB962C8B-B14F-4D97-AF65-F5344CB8AC3E}">
        <p14:creationId xmlns:p14="http://schemas.microsoft.com/office/powerpoint/2010/main" val="23909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8679" cy="504826"/>
          </a:xfrm>
          <a:prstGeom prst="rect">
            <a:avLst/>
          </a:prstGeom>
        </p:spPr>
        <p:txBody>
          <a:bodyPr vert="horz" lIns="92592" tIns="46296" rIns="92592" bIns="46296" rtlCol="0"/>
          <a:lstStyle>
            <a:lvl1pPr algn="l">
              <a:defRPr sz="1200"/>
            </a:lvl1pPr>
          </a:lstStyle>
          <a:p>
            <a:endParaRPr lang="en-GB" dirty="0"/>
          </a:p>
        </p:txBody>
      </p:sp>
      <p:sp>
        <p:nvSpPr>
          <p:cNvPr id="3" name="Date Placeholder 2"/>
          <p:cNvSpPr>
            <a:spLocks noGrp="1"/>
          </p:cNvSpPr>
          <p:nvPr>
            <p:ph type="dt" idx="1"/>
          </p:nvPr>
        </p:nvSpPr>
        <p:spPr>
          <a:xfrm>
            <a:off x="3893606" y="0"/>
            <a:ext cx="2978679" cy="504826"/>
          </a:xfrm>
          <a:prstGeom prst="rect">
            <a:avLst/>
          </a:prstGeom>
        </p:spPr>
        <p:txBody>
          <a:bodyPr vert="horz" lIns="92592" tIns="46296" rIns="92592" bIns="46296" rtlCol="0"/>
          <a:lstStyle>
            <a:lvl1pPr algn="r">
              <a:defRPr sz="1200"/>
            </a:lvl1pPr>
          </a:lstStyle>
          <a:p>
            <a:fld id="{CA276124-B09D-4CD2-9E33-83DA45E9CE36}" type="datetimeFigureOut">
              <a:rPr lang="en-GB" smtClean="0"/>
              <a:t>14/09/2020</a:t>
            </a:fld>
            <a:endParaRPr lang="en-GB" dirty="0"/>
          </a:p>
        </p:txBody>
      </p:sp>
      <p:sp>
        <p:nvSpPr>
          <p:cNvPr id="4" name="Slide Image Placeholder 3"/>
          <p:cNvSpPr>
            <a:spLocks noGrp="1" noRot="1" noChangeAspect="1"/>
          </p:cNvSpPr>
          <p:nvPr>
            <p:ph type="sldImg" idx="2"/>
          </p:nvPr>
        </p:nvSpPr>
        <p:spPr>
          <a:xfrm>
            <a:off x="420688" y="1258888"/>
            <a:ext cx="6032500" cy="3394075"/>
          </a:xfrm>
          <a:prstGeom prst="rect">
            <a:avLst/>
          </a:prstGeom>
          <a:noFill/>
          <a:ln w="12700">
            <a:solidFill>
              <a:prstClr val="black"/>
            </a:solidFill>
          </a:ln>
        </p:spPr>
        <p:txBody>
          <a:bodyPr vert="horz" lIns="92592" tIns="46296" rIns="92592" bIns="46296" rtlCol="0" anchor="ctr"/>
          <a:lstStyle/>
          <a:p>
            <a:endParaRPr lang="en-GB" dirty="0"/>
          </a:p>
        </p:txBody>
      </p:sp>
      <p:sp>
        <p:nvSpPr>
          <p:cNvPr id="5" name="Notes Placeholder 4"/>
          <p:cNvSpPr>
            <a:spLocks noGrp="1"/>
          </p:cNvSpPr>
          <p:nvPr>
            <p:ph type="body" sz="quarter" idx="3"/>
          </p:nvPr>
        </p:nvSpPr>
        <p:spPr>
          <a:xfrm>
            <a:off x="687388" y="4842133"/>
            <a:ext cx="5499100" cy="3961745"/>
          </a:xfrm>
          <a:prstGeom prst="rect">
            <a:avLst/>
          </a:prstGeom>
        </p:spPr>
        <p:txBody>
          <a:bodyPr vert="horz" lIns="92592" tIns="46296" rIns="92592" bIns="462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56751"/>
            <a:ext cx="2978679" cy="504825"/>
          </a:xfrm>
          <a:prstGeom prst="rect">
            <a:avLst/>
          </a:prstGeom>
        </p:spPr>
        <p:txBody>
          <a:bodyPr vert="horz" lIns="92592" tIns="46296" rIns="92592" bIns="4629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93606" y="9556751"/>
            <a:ext cx="2978679" cy="504825"/>
          </a:xfrm>
          <a:prstGeom prst="rect">
            <a:avLst/>
          </a:prstGeom>
        </p:spPr>
        <p:txBody>
          <a:bodyPr vert="horz" lIns="92592" tIns="46296" rIns="92592" bIns="46296" rtlCol="0" anchor="b"/>
          <a:lstStyle>
            <a:lvl1pPr algn="r">
              <a:defRPr sz="1200"/>
            </a:lvl1pPr>
          </a:lstStyle>
          <a:p>
            <a:fld id="{7E184A82-1650-4176-96E6-79061C6F74C6}" type="slidenum">
              <a:rPr lang="en-GB" smtClean="0"/>
              <a:t>‹#›</a:t>
            </a:fld>
            <a:endParaRPr lang="en-GB" dirty="0"/>
          </a:p>
        </p:txBody>
      </p:sp>
    </p:spTree>
    <p:extLst>
      <p:ext uri="{BB962C8B-B14F-4D97-AF65-F5344CB8AC3E}">
        <p14:creationId xmlns:p14="http://schemas.microsoft.com/office/powerpoint/2010/main" val="2145743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184A82-1650-4176-96E6-79061C6F74C6}" type="slidenum">
              <a:rPr lang="en-GB" smtClean="0"/>
              <a:pPr/>
              <a:t>14</a:t>
            </a:fld>
            <a:endParaRPr lang="en-GB" dirty="0"/>
          </a:p>
        </p:txBody>
      </p:sp>
    </p:spTree>
    <p:extLst>
      <p:ext uri="{BB962C8B-B14F-4D97-AF65-F5344CB8AC3E}">
        <p14:creationId xmlns:p14="http://schemas.microsoft.com/office/powerpoint/2010/main" val="323473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184A82-1650-4176-96E6-79061C6F74C6}" type="slidenum">
              <a:rPr lang="en-GB" smtClean="0"/>
              <a:t>15</a:t>
            </a:fld>
            <a:endParaRPr lang="en-GB" dirty="0"/>
          </a:p>
        </p:txBody>
      </p:sp>
    </p:spTree>
    <p:extLst>
      <p:ext uri="{BB962C8B-B14F-4D97-AF65-F5344CB8AC3E}">
        <p14:creationId xmlns:p14="http://schemas.microsoft.com/office/powerpoint/2010/main" val="315294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84A82-1650-4176-96E6-79061C6F74C6}" type="slidenum">
              <a:rPr lang="en-GB" smtClean="0"/>
              <a:pPr/>
              <a:t>25</a:t>
            </a:fld>
            <a:endParaRPr lang="en-GB" dirty="0"/>
          </a:p>
        </p:txBody>
      </p:sp>
    </p:spTree>
    <p:extLst>
      <p:ext uri="{BB962C8B-B14F-4D97-AF65-F5344CB8AC3E}">
        <p14:creationId xmlns:p14="http://schemas.microsoft.com/office/powerpoint/2010/main" val="3489333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12" name="Picture Placeholder 2">
            <a:extLst>
              <a:ext uri="{FF2B5EF4-FFF2-40B4-BE49-F238E27FC236}">
                <a16:creationId xmlns="" xmlns:a16="http://schemas.microsoft.com/office/drawing/2014/main" id="{9433AD3C-C659-4488-8087-D4217C15FC22}"/>
              </a:ext>
            </a:extLst>
          </p:cNvPr>
          <p:cNvSpPr>
            <a:spLocks noGrp="1" noChangeAspect="1"/>
          </p:cNvSpPr>
          <p:nvPr>
            <p:ph type="pic" idx="11"/>
          </p:nvPr>
        </p:nvSpPr>
        <p:spPr>
          <a:xfrm>
            <a:off x="8909050" y="5351797"/>
            <a:ext cx="3282951" cy="1506203"/>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 xmlns:a16="http://schemas.microsoft.com/office/drawing/2014/main" id="{FCF26B25-916E-43CE-989A-5E5FBAAADB9B}"/>
              </a:ext>
            </a:extLst>
          </p:cNvPr>
          <p:cNvSpPr>
            <a:spLocks noGrp="1" noChangeAspect="1"/>
          </p:cNvSpPr>
          <p:nvPr>
            <p:ph type="pic" idx="10"/>
          </p:nvPr>
        </p:nvSpPr>
        <p:spPr>
          <a:xfrm>
            <a:off x="6787659" y="2318346"/>
            <a:ext cx="5404341" cy="2039814"/>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Picture Placeholder 2">
            <a:extLst>
              <a:ext uri="{FF2B5EF4-FFF2-40B4-BE49-F238E27FC236}">
                <a16:creationId xmlns="" xmlns:a16="http://schemas.microsoft.com/office/drawing/2014/main" id="{BA185D50-D621-499B-8B9B-435AB371C466}"/>
              </a:ext>
            </a:extLst>
          </p:cNvPr>
          <p:cNvSpPr>
            <a:spLocks noGrp="1" noChangeAspect="1"/>
          </p:cNvSpPr>
          <p:nvPr>
            <p:ph type="pic" idx="1"/>
          </p:nvPr>
        </p:nvSpPr>
        <p:spPr>
          <a:xfrm>
            <a:off x="8639910" y="1"/>
            <a:ext cx="3552090" cy="1324708"/>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5" name="Graphic 4">
            <a:extLst>
              <a:ext uri="{FF2B5EF4-FFF2-40B4-BE49-F238E27FC236}">
                <a16:creationId xmlns="" xmlns:a16="http://schemas.microsoft.com/office/drawing/2014/main" id="{15CA4F43-A7AB-4BD4-BB5F-7F147B3149A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948885" y="1744211"/>
            <a:ext cx="2527510" cy="1571154"/>
          </a:xfrm>
          <a:prstGeom prst="rect">
            <a:avLst/>
          </a:prstGeom>
        </p:spPr>
      </p:pic>
      <p:sp>
        <p:nvSpPr>
          <p:cNvPr id="9" name="Rectangle 8">
            <a:extLst>
              <a:ext uri="{FF2B5EF4-FFF2-40B4-BE49-F238E27FC236}">
                <a16:creationId xmlns="" xmlns:a16="http://schemas.microsoft.com/office/drawing/2014/main" id="{17E57A0C-D812-4E76-934C-522D401A2664}"/>
              </a:ext>
            </a:extLst>
          </p:cNvPr>
          <p:cNvSpPr/>
          <p:nvPr userDrawn="1"/>
        </p:nvSpPr>
        <p:spPr>
          <a:xfrm>
            <a:off x="10580914" y="4473487"/>
            <a:ext cx="1611086" cy="741608"/>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 xmlns:a16="http://schemas.microsoft.com/office/drawing/2014/main" id="{8F91735E-AD58-49E4-8BEC-9F009BE81E27}"/>
              </a:ext>
            </a:extLst>
          </p:cNvPr>
          <p:cNvSpPr/>
          <p:nvPr userDrawn="1"/>
        </p:nvSpPr>
        <p:spPr>
          <a:xfrm>
            <a:off x="6787660" y="1461412"/>
            <a:ext cx="5404339" cy="741608"/>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 xmlns:a16="http://schemas.microsoft.com/office/drawing/2014/main" id="{7A0413EB-ED50-4ACC-80EF-3A32D9E94159}"/>
              </a:ext>
            </a:extLst>
          </p:cNvPr>
          <p:cNvSpPr>
            <a:spLocks noGrp="1"/>
          </p:cNvSpPr>
          <p:nvPr>
            <p:ph type="body" sz="quarter" idx="14" hasCustomPrompt="1"/>
          </p:nvPr>
        </p:nvSpPr>
        <p:spPr>
          <a:xfrm>
            <a:off x="1955800" y="3575050"/>
            <a:ext cx="4682744" cy="1096963"/>
          </a:xfrm>
          <a:prstGeom prst="rect">
            <a:avLst/>
          </a:prstGeom>
        </p:spPr>
        <p:txBody>
          <a:bodyPr lIns="0" tIns="0" rIns="0" bIns="0"/>
          <a:lstStyle>
            <a:lvl1pPr marL="0" indent="0">
              <a:spcBef>
                <a:spcPts val="0"/>
              </a:spcBef>
              <a:buNone/>
              <a:defRPr sz="2800">
                <a:solidFill>
                  <a:schemeClr val="bg2">
                    <a:lumMod val="50000"/>
                  </a:schemeClr>
                </a:solidFill>
              </a:defRPr>
            </a:lvl1pPr>
            <a:lvl2pPr marL="457200" indent="0">
              <a:buNone/>
              <a:defRPr sz="1400">
                <a:solidFill>
                  <a:schemeClr val="bg2">
                    <a:lumMod val="50000"/>
                  </a:schemeClr>
                </a:solidFill>
              </a:defRPr>
            </a:lvl2pPr>
            <a:lvl3pPr marL="914400" indent="0">
              <a:buNone/>
              <a:defRPr lang="en-US" sz="1200" kern="1200" dirty="0" smtClean="0">
                <a:solidFill>
                  <a:schemeClr val="bg2">
                    <a:lumMod val="50000"/>
                  </a:schemeClr>
                </a:solidFill>
                <a:latin typeface="+mn-lt"/>
                <a:ea typeface="+mn-ea"/>
                <a:cs typeface="+mn-cs"/>
              </a:defRPr>
            </a:lvl3pPr>
            <a:lvl4pPr marL="1371600" indent="0">
              <a:buNone/>
              <a:defRPr lang="en-US" sz="1200" kern="1200" dirty="0" smtClean="0">
                <a:solidFill>
                  <a:schemeClr val="bg2">
                    <a:lumMod val="50000"/>
                  </a:schemeClr>
                </a:solidFill>
                <a:latin typeface="+mn-lt"/>
                <a:ea typeface="+mn-ea"/>
                <a:cs typeface="+mn-cs"/>
              </a:defRPr>
            </a:lvl4pPr>
            <a:lvl5pPr marL="1828800" indent="0">
              <a:buNone/>
              <a:defRPr lang="en-GB" sz="1200" kern="1200" dirty="0">
                <a:solidFill>
                  <a:schemeClr val="bg2">
                    <a:lumMod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72930649"/>
      </p:ext>
    </p:extLst>
  </p:cSld>
  <p:clrMapOvr>
    <a:masterClrMapping/>
  </p:clrMapOvr>
  <p:extLst>
    <p:ext uri="{DCECCB84-F9BA-43D5-87BE-67443E8EF086}">
      <p15:sldGuideLst xmlns="" xmlns:p15="http://schemas.microsoft.com/office/powerpoint/2012/main">
        <p15:guide id="1" pos="12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7" name="Picture Placeholder 2">
            <a:extLst>
              <a:ext uri="{FF2B5EF4-FFF2-40B4-BE49-F238E27FC236}">
                <a16:creationId xmlns="" xmlns:a16="http://schemas.microsoft.com/office/drawing/2014/main" id="{E57228F1-A5D5-4ECA-92E9-B7154A6189C8}"/>
              </a:ext>
            </a:extLst>
          </p:cNvPr>
          <p:cNvSpPr>
            <a:spLocks noGrp="1" noChangeAspect="1"/>
          </p:cNvSpPr>
          <p:nvPr>
            <p:ph type="pic" idx="1"/>
          </p:nvPr>
        </p:nvSpPr>
        <p:spPr>
          <a:xfrm>
            <a:off x="7146818" y="1376363"/>
            <a:ext cx="3699774" cy="4510166"/>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20" name="Rectangle 19">
            <a:extLst>
              <a:ext uri="{FF2B5EF4-FFF2-40B4-BE49-F238E27FC236}">
                <a16:creationId xmlns="" xmlns:a16="http://schemas.microsoft.com/office/drawing/2014/main" id="{5B60EA60-EF5E-41BD-AA84-A0D654A6A922}"/>
              </a:ext>
            </a:extLst>
          </p:cNvPr>
          <p:cNvSpPr/>
          <p:nvPr userDrawn="1"/>
        </p:nvSpPr>
        <p:spPr>
          <a:xfrm>
            <a:off x="874714" y="1396858"/>
            <a:ext cx="2864784" cy="609600"/>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6">
            <a:extLst>
              <a:ext uri="{FF2B5EF4-FFF2-40B4-BE49-F238E27FC236}">
                <a16:creationId xmlns="" xmlns:a16="http://schemas.microsoft.com/office/drawing/2014/main" id="{10B73D00-CC3B-4AA8-BFC3-330B9D89A505}"/>
              </a:ext>
            </a:extLst>
          </p:cNvPr>
          <p:cNvSpPr>
            <a:spLocks noGrp="1"/>
          </p:cNvSpPr>
          <p:nvPr>
            <p:ph type="body" sz="quarter" idx="15" hasCustomPrompt="1"/>
          </p:nvPr>
        </p:nvSpPr>
        <p:spPr>
          <a:xfrm>
            <a:off x="1040747" y="1510264"/>
            <a:ext cx="2293755" cy="360102"/>
          </a:xfrm>
          <a:prstGeom prst="rect">
            <a:avLst/>
          </a:prstGeom>
        </p:spPr>
        <p:txBody>
          <a:bodyPr/>
          <a:lstStyle>
            <a:lvl1pPr marL="0" indent="0">
              <a:buNone/>
              <a:defRPr sz="2400" b="1">
                <a:solidFill>
                  <a:schemeClr val="bg1"/>
                </a:solidFill>
                <a:latin typeface="+mj-lt"/>
              </a:defRPr>
            </a:lvl1pPr>
          </a:lstStyle>
          <a:p>
            <a:pPr lvl="0"/>
            <a:r>
              <a:rPr lang="en-US" dirty="0"/>
              <a:t>Lorem Ipsum</a:t>
            </a:r>
            <a:endParaRPr lang="en-GB" dirty="0"/>
          </a:p>
        </p:txBody>
      </p:sp>
      <p:sp>
        <p:nvSpPr>
          <p:cNvPr id="22" name="Text Placeholder 8">
            <a:extLst>
              <a:ext uri="{FF2B5EF4-FFF2-40B4-BE49-F238E27FC236}">
                <a16:creationId xmlns="" xmlns:a16="http://schemas.microsoft.com/office/drawing/2014/main" id="{1BEAF505-251D-42FE-A628-B10F81C94C2E}"/>
              </a:ext>
            </a:extLst>
          </p:cNvPr>
          <p:cNvSpPr>
            <a:spLocks noGrp="1"/>
          </p:cNvSpPr>
          <p:nvPr>
            <p:ph type="body" sz="quarter" idx="16"/>
          </p:nvPr>
        </p:nvSpPr>
        <p:spPr>
          <a:xfrm>
            <a:off x="3893035" y="2006458"/>
            <a:ext cx="2864784" cy="3896098"/>
          </a:xfrm>
          <a:prstGeom prst="rect">
            <a:avLst/>
          </a:prstGeom>
          <a:solidFill>
            <a:srgbClr val="A5D1BD">
              <a:alpha val="26000"/>
            </a:srgbClr>
          </a:solidFill>
        </p:spPr>
        <p:txBody>
          <a:bodyPr/>
          <a:lstStyle>
            <a:lvl1pPr>
              <a:defRPr sz="18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23" name="Rectangle 22">
            <a:extLst>
              <a:ext uri="{FF2B5EF4-FFF2-40B4-BE49-F238E27FC236}">
                <a16:creationId xmlns="" xmlns:a16="http://schemas.microsoft.com/office/drawing/2014/main" id="{3E9DF0E8-1BED-4A1E-8660-BE850BC5EB94}"/>
              </a:ext>
            </a:extLst>
          </p:cNvPr>
          <p:cNvSpPr/>
          <p:nvPr userDrawn="1"/>
        </p:nvSpPr>
        <p:spPr>
          <a:xfrm>
            <a:off x="3893035" y="1396858"/>
            <a:ext cx="2864784" cy="609600"/>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 Placeholder 6">
            <a:extLst>
              <a:ext uri="{FF2B5EF4-FFF2-40B4-BE49-F238E27FC236}">
                <a16:creationId xmlns="" xmlns:a16="http://schemas.microsoft.com/office/drawing/2014/main" id="{8993B3A0-86BD-4B6F-A84B-DE63D2B2B0CF}"/>
              </a:ext>
            </a:extLst>
          </p:cNvPr>
          <p:cNvSpPr>
            <a:spLocks noGrp="1"/>
          </p:cNvSpPr>
          <p:nvPr>
            <p:ph type="body" sz="quarter" idx="17" hasCustomPrompt="1"/>
          </p:nvPr>
        </p:nvSpPr>
        <p:spPr>
          <a:xfrm>
            <a:off x="4059068" y="1510264"/>
            <a:ext cx="2293755" cy="360102"/>
          </a:xfrm>
          <a:prstGeom prst="rect">
            <a:avLst/>
          </a:prstGeom>
        </p:spPr>
        <p:txBody>
          <a:bodyPr/>
          <a:lstStyle>
            <a:lvl1pPr marL="0" indent="0">
              <a:buNone/>
              <a:defRPr sz="2400" b="1">
                <a:solidFill>
                  <a:schemeClr val="bg1"/>
                </a:solidFill>
                <a:latin typeface="+mj-lt"/>
              </a:defRPr>
            </a:lvl1pPr>
          </a:lstStyle>
          <a:p>
            <a:pPr lvl="0"/>
            <a:r>
              <a:rPr lang="en-US" dirty="0"/>
              <a:t>Lorem Ipsum</a:t>
            </a:r>
            <a:endParaRPr lang="en-GB" dirty="0"/>
          </a:p>
        </p:txBody>
      </p:sp>
      <p:sp>
        <p:nvSpPr>
          <p:cNvPr id="18" name="Text Placeholder 8">
            <a:extLst>
              <a:ext uri="{FF2B5EF4-FFF2-40B4-BE49-F238E27FC236}">
                <a16:creationId xmlns="" xmlns:a16="http://schemas.microsoft.com/office/drawing/2014/main" id="{209473A7-80D2-4AFE-ADBD-01C323F2F558}"/>
              </a:ext>
            </a:extLst>
          </p:cNvPr>
          <p:cNvSpPr>
            <a:spLocks noGrp="1"/>
          </p:cNvSpPr>
          <p:nvPr>
            <p:ph type="body" sz="quarter" idx="18"/>
          </p:nvPr>
        </p:nvSpPr>
        <p:spPr>
          <a:xfrm>
            <a:off x="874713" y="2006458"/>
            <a:ext cx="2864784" cy="3896098"/>
          </a:xfrm>
          <a:prstGeom prst="rect">
            <a:avLst/>
          </a:prstGeom>
          <a:solidFill>
            <a:srgbClr val="A5D1BD">
              <a:alpha val="26000"/>
            </a:srgbClr>
          </a:solidFill>
        </p:spPr>
        <p:txBody>
          <a:bodyPr/>
          <a:lstStyle>
            <a:lvl1pPr>
              <a:defRPr sz="18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19" name="Text Placeholder 2">
            <a:extLst>
              <a:ext uri="{FF2B5EF4-FFF2-40B4-BE49-F238E27FC236}">
                <a16:creationId xmlns="" xmlns:a16="http://schemas.microsoft.com/office/drawing/2014/main" id="{21BC9D8F-5B1B-48E2-9880-20C59094EDB6}"/>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25" name="Text Placeholder 4">
            <a:extLst>
              <a:ext uri="{FF2B5EF4-FFF2-40B4-BE49-F238E27FC236}">
                <a16:creationId xmlns="" xmlns:a16="http://schemas.microsoft.com/office/drawing/2014/main" id="{F1FA78EB-B480-4307-A8DF-F01F1CC83FBD}"/>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31" name="Picture 30">
            <a:extLst>
              <a:ext uri="{FF2B5EF4-FFF2-40B4-BE49-F238E27FC236}">
                <a16:creationId xmlns="" xmlns:a16="http://schemas.microsoft.com/office/drawing/2014/main" id="{9B728252-7C52-4B85-AE8B-69EE3053D5E3}"/>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277104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7" name="Picture Placeholder 2">
            <a:extLst>
              <a:ext uri="{FF2B5EF4-FFF2-40B4-BE49-F238E27FC236}">
                <a16:creationId xmlns="" xmlns:a16="http://schemas.microsoft.com/office/drawing/2014/main" id="{E57228F1-A5D5-4ECA-92E9-B7154A6189C8}"/>
              </a:ext>
            </a:extLst>
          </p:cNvPr>
          <p:cNvSpPr>
            <a:spLocks noGrp="1" noChangeAspect="1"/>
          </p:cNvSpPr>
          <p:nvPr>
            <p:ph type="pic" idx="1"/>
          </p:nvPr>
        </p:nvSpPr>
        <p:spPr>
          <a:xfrm>
            <a:off x="4320268" y="1401915"/>
            <a:ext cx="3699774" cy="4510166"/>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1" name="Text Placeholder 2">
            <a:extLst>
              <a:ext uri="{FF2B5EF4-FFF2-40B4-BE49-F238E27FC236}">
                <a16:creationId xmlns="" xmlns:a16="http://schemas.microsoft.com/office/drawing/2014/main" id="{4AFB5F2B-D664-4641-A894-03E6E9CE295B}"/>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13" name="Text Placeholder 4">
            <a:extLst>
              <a:ext uri="{FF2B5EF4-FFF2-40B4-BE49-F238E27FC236}">
                <a16:creationId xmlns="" xmlns:a16="http://schemas.microsoft.com/office/drawing/2014/main" id="{E9A8D96C-0437-4144-ACCD-F8F0E971CDDC}"/>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15" name="Picture 14">
            <a:extLst>
              <a:ext uri="{FF2B5EF4-FFF2-40B4-BE49-F238E27FC236}">
                <a16:creationId xmlns="" xmlns:a16="http://schemas.microsoft.com/office/drawing/2014/main" id="{B7C5DAF0-1D92-4355-99B1-59B08370079F}"/>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2447718174"/>
      </p:ext>
    </p:extLst>
  </p:cSld>
  <p:clrMapOvr>
    <a:masterClrMapping/>
  </p:clrMapOvr>
  <p:extLst>
    <p:ext uri="{DCECCB84-F9BA-43D5-87BE-67443E8EF086}">
      <p15:sldGuideLst xmlns="" xmlns:p15="http://schemas.microsoft.com/office/powerpoint/2012/main">
        <p15:guide id="1" orient="horz" pos="8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7" name="Picture Placeholder 2">
            <a:extLst>
              <a:ext uri="{FF2B5EF4-FFF2-40B4-BE49-F238E27FC236}">
                <a16:creationId xmlns="" xmlns:a16="http://schemas.microsoft.com/office/drawing/2014/main" id="{E57228F1-A5D5-4ECA-92E9-B7154A6189C8}"/>
              </a:ext>
            </a:extLst>
          </p:cNvPr>
          <p:cNvSpPr>
            <a:spLocks noGrp="1" noChangeAspect="1"/>
          </p:cNvSpPr>
          <p:nvPr>
            <p:ph type="pic" idx="1"/>
          </p:nvPr>
        </p:nvSpPr>
        <p:spPr>
          <a:xfrm>
            <a:off x="10048170" y="1432320"/>
            <a:ext cx="1692970" cy="4780240"/>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22" name="Text Placeholder 8">
            <a:extLst>
              <a:ext uri="{FF2B5EF4-FFF2-40B4-BE49-F238E27FC236}">
                <a16:creationId xmlns="" xmlns:a16="http://schemas.microsoft.com/office/drawing/2014/main" id="{1BEAF505-251D-42FE-A628-B10F81C94C2E}"/>
              </a:ext>
            </a:extLst>
          </p:cNvPr>
          <p:cNvSpPr>
            <a:spLocks noGrp="1"/>
          </p:cNvSpPr>
          <p:nvPr>
            <p:ph type="body" sz="quarter" idx="16"/>
          </p:nvPr>
        </p:nvSpPr>
        <p:spPr>
          <a:xfrm>
            <a:off x="3844461" y="1796619"/>
            <a:ext cx="2864784" cy="2035548"/>
          </a:xfrm>
          <a:prstGeom prst="rect">
            <a:avLst/>
          </a:prstGeom>
          <a:solidFill>
            <a:srgbClr val="FEEFCE">
              <a:alpha val="26000"/>
            </a:srgbClr>
          </a:solidFill>
        </p:spPr>
        <p:txBody>
          <a:bodyPr/>
          <a:lstStyle>
            <a:lvl1pPr marL="228600" indent="-228600">
              <a:spcBef>
                <a:spcPts val="100"/>
              </a:spcBef>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23" name="Rectangle 22">
            <a:extLst>
              <a:ext uri="{FF2B5EF4-FFF2-40B4-BE49-F238E27FC236}">
                <a16:creationId xmlns="" xmlns:a16="http://schemas.microsoft.com/office/drawing/2014/main" id="{3E9DF0E8-1BED-4A1E-8660-BE850BC5EB94}"/>
              </a:ext>
            </a:extLst>
          </p:cNvPr>
          <p:cNvSpPr/>
          <p:nvPr userDrawn="1"/>
        </p:nvSpPr>
        <p:spPr>
          <a:xfrm>
            <a:off x="883827" y="1406383"/>
            <a:ext cx="2816210" cy="390236"/>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 Placeholder 6">
            <a:extLst>
              <a:ext uri="{FF2B5EF4-FFF2-40B4-BE49-F238E27FC236}">
                <a16:creationId xmlns="" xmlns:a16="http://schemas.microsoft.com/office/drawing/2014/main" id="{8993B3A0-86BD-4B6F-A84B-DE63D2B2B0CF}"/>
              </a:ext>
            </a:extLst>
          </p:cNvPr>
          <p:cNvSpPr>
            <a:spLocks noGrp="1"/>
          </p:cNvSpPr>
          <p:nvPr>
            <p:ph type="body" sz="quarter" idx="17" hasCustomPrompt="1"/>
          </p:nvPr>
        </p:nvSpPr>
        <p:spPr>
          <a:xfrm>
            <a:off x="957002" y="1461564"/>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18" name="Text Placeholder 8">
            <a:extLst>
              <a:ext uri="{FF2B5EF4-FFF2-40B4-BE49-F238E27FC236}">
                <a16:creationId xmlns="" xmlns:a16="http://schemas.microsoft.com/office/drawing/2014/main" id="{209473A7-80D2-4AFE-ADBD-01C323F2F558}"/>
              </a:ext>
            </a:extLst>
          </p:cNvPr>
          <p:cNvSpPr>
            <a:spLocks noGrp="1"/>
          </p:cNvSpPr>
          <p:nvPr>
            <p:ph type="body" sz="quarter" idx="18"/>
          </p:nvPr>
        </p:nvSpPr>
        <p:spPr>
          <a:xfrm>
            <a:off x="874713" y="1796618"/>
            <a:ext cx="2816210" cy="2035549"/>
          </a:xfrm>
          <a:prstGeom prst="rect">
            <a:avLst/>
          </a:prstGeom>
          <a:solidFill>
            <a:srgbClr val="A5D1BD">
              <a:alpha val="26000"/>
            </a:srgbClr>
          </a:solidFill>
        </p:spPr>
        <p:txBody>
          <a:bodyPr/>
          <a:lstStyle>
            <a:lvl1pPr marL="285750" indent="-285750">
              <a:lnSpc>
                <a:spcPct val="100000"/>
              </a:lnSpc>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19" name="Rectangle 18">
            <a:extLst>
              <a:ext uri="{FF2B5EF4-FFF2-40B4-BE49-F238E27FC236}">
                <a16:creationId xmlns="" xmlns:a16="http://schemas.microsoft.com/office/drawing/2014/main" id="{3AAE6080-8BC3-4316-AF95-0240CD497A1A}"/>
              </a:ext>
            </a:extLst>
          </p:cNvPr>
          <p:cNvSpPr/>
          <p:nvPr userDrawn="1"/>
        </p:nvSpPr>
        <p:spPr>
          <a:xfrm>
            <a:off x="3844461" y="1410884"/>
            <a:ext cx="2864784" cy="390236"/>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 Placeholder 6">
            <a:extLst>
              <a:ext uri="{FF2B5EF4-FFF2-40B4-BE49-F238E27FC236}">
                <a16:creationId xmlns="" xmlns:a16="http://schemas.microsoft.com/office/drawing/2014/main" id="{62DC38B4-485C-4F35-93FC-943B077149AD}"/>
              </a:ext>
            </a:extLst>
          </p:cNvPr>
          <p:cNvSpPr>
            <a:spLocks noGrp="1"/>
          </p:cNvSpPr>
          <p:nvPr>
            <p:ph type="body" sz="quarter" idx="19" hasCustomPrompt="1"/>
          </p:nvPr>
        </p:nvSpPr>
        <p:spPr>
          <a:xfrm>
            <a:off x="3966210" y="1466065"/>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30" name="Text Placeholder 8">
            <a:extLst>
              <a:ext uri="{FF2B5EF4-FFF2-40B4-BE49-F238E27FC236}">
                <a16:creationId xmlns="" xmlns:a16="http://schemas.microsoft.com/office/drawing/2014/main" id="{5A8D9D60-284A-4E73-A671-AD33CEA77882}"/>
              </a:ext>
            </a:extLst>
          </p:cNvPr>
          <p:cNvSpPr>
            <a:spLocks noGrp="1"/>
          </p:cNvSpPr>
          <p:nvPr>
            <p:ph type="body" sz="quarter" idx="20"/>
          </p:nvPr>
        </p:nvSpPr>
        <p:spPr>
          <a:xfrm>
            <a:off x="6897886" y="1807336"/>
            <a:ext cx="2984251" cy="2023826"/>
          </a:xfrm>
          <a:prstGeom prst="rect">
            <a:avLst/>
          </a:prstGeom>
          <a:solidFill>
            <a:srgbClr val="A5D1BD">
              <a:alpha val="26000"/>
            </a:srgbClr>
          </a:solidFill>
        </p:spPr>
        <p:txBody>
          <a:bodyPr/>
          <a:lstStyle>
            <a:lvl1pPr marL="228600" indent="-228600">
              <a:spcBef>
                <a:spcPts val="100"/>
              </a:spcBef>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31" name="Rectangle 30">
            <a:extLst>
              <a:ext uri="{FF2B5EF4-FFF2-40B4-BE49-F238E27FC236}">
                <a16:creationId xmlns="" xmlns:a16="http://schemas.microsoft.com/office/drawing/2014/main" id="{9CED3C43-95BB-4A46-9AC3-2474627A044D}"/>
              </a:ext>
            </a:extLst>
          </p:cNvPr>
          <p:cNvSpPr/>
          <p:nvPr userDrawn="1"/>
        </p:nvSpPr>
        <p:spPr>
          <a:xfrm>
            <a:off x="6897886" y="1421602"/>
            <a:ext cx="3069074" cy="390236"/>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6">
            <a:extLst>
              <a:ext uri="{FF2B5EF4-FFF2-40B4-BE49-F238E27FC236}">
                <a16:creationId xmlns="" xmlns:a16="http://schemas.microsoft.com/office/drawing/2014/main" id="{4F4BC0F0-3C11-44A5-9B21-A1B9A77DEC56}"/>
              </a:ext>
            </a:extLst>
          </p:cNvPr>
          <p:cNvSpPr>
            <a:spLocks noGrp="1"/>
          </p:cNvSpPr>
          <p:nvPr>
            <p:ph type="body" sz="quarter" idx="21" hasCustomPrompt="1"/>
          </p:nvPr>
        </p:nvSpPr>
        <p:spPr>
          <a:xfrm>
            <a:off x="7019636" y="1476783"/>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33" name="Text Placeholder 8">
            <a:extLst>
              <a:ext uri="{FF2B5EF4-FFF2-40B4-BE49-F238E27FC236}">
                <a16:creationId xmlns="" xmlns:a16="http://schemas.microsoft.com/office/drawing/2014/main" id="{AE4D1442-B07D-4AE5-811C-E71D62A4C94D}"/>
              </a:ext>
            </a:extLst>
          </p:cNvPr>
          <p:cNvSpPr>
            <a:spLocks noGrp="1"/>
          </p:cNvSpPr>
          <p:nvPr>
            <p:ph type="body" sz="quarter" idx="22"/>
          </p:nvPr>
        </p:nvSpPr>
        <p:spPr>
          <a:xfrm>
            <a:off x="3844461" y="4312745"/>
            <a:ext cx="2864784" cy="1899815"/>
          </a:xfrm>
          <a:prstGeom prst="rect">
            <a:avLst/>
          </a:prstGeom>
          <a:solidFill>
            <a:srgbClr val="A5D1BD">
              <a:alpha val="26000"/>
            </a:srgbClr>
          </a:solidFill>
        </p:spPr>
        <p:txBody>
          <a:bodyPr/>
          <a:lstStyle>
            <a:lvl1pPr marL="228600" indent="-228600">
              <a:spcBef>
                <a:spcPts val="100"/>
              </a:spcBef>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34" name="Rectangle 33">
            <a:extLst>
              <a:ext uri="{FF2B5EF4-FFF2-40B4-BE49-F238E27FC236}">
                <a16:creationId xmlns="" xmlns:a16="http://schemas.microsoft.com/office/drawing/2014/main" id="{52A5A1C8-704E-466B-9F5B-4690373835AE}"/>
              </a:ext>
            </a:extLst>
          </p:cNvPr>
          <p:cNvSpPr/>
          <p:nvPr userDrawn="1"/>
        </p:nvSpPr>
        <p:spPr>
          <a:xfrm>
            <a:off x="874713" y="3922509"/>
            <a:ext cx="2825324" cy="390236"/>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 Placeholder 6">
            <a:extLst>
              <a:ext uri="{FF2B5EF4-FFF2-40B4-BE49-F238E27FC236}">
                <a16:creationId xmlns="" xmlns:a16="http://schemas.microsoft.com/office/drawing/2014/main" id="{C602E138-2BA2-45CA-AB81-5816D5AE6FCB}"/>
              </a:ext>
            </a:extLst>
          </p:cNvPr>
          <p:cNvSpPr>
            <a:spLocks noGrp="1"/>
          </p:cNvSpPr>
          <p:nvPr>
            <p:ph type="body" sz="quarter" idx="23" hasCustomPrompt="1"/>
          </p:nvPr>
        </p:nvSpPr>
        <p:spPr>
          <a:xfrm>
            <a:off x="957002" y="3977690"/>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36" name="Text Placeholder 8">
            <a:extLst>
              <a:ext uri="{FF2B5EF4-FFF2-40B4-BE49-F238E27FC236}">
                <a16:creationId xmlns="" xmlns:a16="http://schemas.microsoft.com/office/drawing/2014/main" id="{3E1C18D4-F671-4554-AAAB-290A4A9B0B99}"/>
              </a:ext>
            </a:extLst>
          </p:cNvPr>
          <p:cNvSpPr>
            <a:spLocks noGrp="1"/>
          </p:cNvSpPr>
          <p:nvPr>
            <p:ph type="body" sz="quarter" idx="24"/>
          </p:nvPr>
        </p:nvSpPr>
        <p:spPr>
          <a:xfrm>
            <a:off x="883827" y="4312745"/>
            <a:ext cx="2807096" cy="1899815"/>
          </a:xfrm>
          <a:prstGeom prst="rect">
            <a:avLst/>
          </a:prstGeom>
          <a:solidFill>
            <a:srgbClr val="FEEFCE">
              <a:alpha val="26000"/>
            </a:srgbClr>
          </a:solidFill>
        </p:spPr>
        <p:txBody>
          <a:bodyPr/>
          <a:lstStyle>
            <a:lvl1pPr marL="285750" indent="-285750">
              <a:lnSpc>
                <a:spcPct val="100000"/>
              </a:lnSpc>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37" name="Rectangle 36">
            <a:extLst>
              <a:ext uri="{FF2B5EF4-FFF2-40B4-BE49-F238E27FC236}">
                <a16:creationId xmlns="" xmlns:a16="http://schemas.microsoft.com/office/drawing/2014/main" id="{F595FD01-EDB3-4A81-A89C-353C27F32996}"/>
              </a:ext>
            </a:extLst>
          </p:cNvPr>
          <p:cNvSpPr/>
          <p:nvPr userDrawn="1"/>
        </p:nvSpPr>
        <p:spPr>
          <a:xfrm>
            <a:off x="3844461" y="3933227"/>
            <a:ext cx="2864784" cy="390236"/>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 Placeholder 6">
            <a:extLst>
              <a:ext uri="{FF2B5EF4-FFF2-40B4-BE49-F238E27FC236}">
                <a16:creationId xmlns="" xmlns:a16="http://schemas.microsoft.com/office/drawing/2014/main" id="{ECCE1408-9CCD-423A-81F6-54BEFCEE766B}"/>
              </a:ext>
            </a:extLst>
          </p:cNvPr>
          <p:cNvSpPr>
            <a:spLocks noGrp="1"/>
          </p:cNvSpPr>
          <p:nvPr>
            <p:ph type="body" sz="quarter" idx="25" hasCustomPrompt="1"/>
          </p:nvPr>
        </p:nvSpPr>
        <p:spPr>
          <a:xfrm>
            <a:off x="3966210" y="3988408"/>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39" name="Text Placeholder 8">
            <a:extLst>
              <a:ext uri="{FF2B5EF4-FFF2-40B4-BE49-F238E27FC236}">
                <a16:creationId xmlns="" xmlns:a16="http://schemas.microsoft.com/office/drawing/2014/main" id="{3842A73D-8533-4B64-94B8-83F4EDA18CCC}"/>
              </a:ext>
            </a:extLst>
          </p:cNvPr>
          <p:cNvSpPr>
            <a:spLocks noGrp="1"/>
          </p:cNvSpPr>
          <p:nvPr>
            <p:ph type="body" sz="quarter" idx="26"/>
          </p:nvPr>
        </p:nvSpPr>
        <p:spPr>
          <a:xfrm>
            <a:off x="6897887" y="4312745"/>
            <a:ext cx="2984250" cy="1909753"/>
          </a:xfrm>
          <a:prstGeom prst="rect">
            <a:avLst/>
          </a:prstGeom>
          <a:solidFill>
            <a:srgbClr val="FEEFCE">
              <a:alpha val="26000"/>
            </a:srgbClr>
          </a:solidFill>
        </p:spPr>
        <p:txBody>
          <a:bodyPr/>
          <a:lstStyle>
            <a:lvl1pPr marL="228600" indent="-228600">
              <a:spcBef>
                <a:spcPts val="100"/>
              </a:spcBef>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40" name="Rectangle 39">
            <a:extLst>
              <a:ext uri="{FF2B5EF4-FFF2-40B4-BE49-F238E27FC236}">
                <a16:creationId xmlns="" xmlns:a16="http://schemas.microsoft.com/office/drawing/2014/main" id="{7D22AD4E-EB6F-4AF7-A303-F40EE00E9826}"/>
              </a:ext>
            </a:extLst>
          </p:cNvPr>
          <p:cNvSpPr/>
          <p:nvPr userDrawn="1"/>
        </p:nvSpPr>
        <p:spPr>
          <a:xfrm>
            <a:off x="6897887" y="3933227"/>
            <a:ext cx="3065460" cy="390236"/>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 Placeholder 6">
            <a:extLst>
              <a:ext uri="{FF2B5EF4-FFF2-40B4-BE49-F238E27FC236}">
                <a16:creationId xmlns="" xmlns:a16="http://schemas.microsoft.com/office/drawing/2014/main" id="{73112934-13B3-4227-A6E9-05CE874A1A15}"/>
              </a:ext>
            </a:extLst>
          </p:cNvPr>
          <p:cNvSpPr>
            <a:spLocks noGrp="1"/>
          </p:cNvSpPr>
          <p:nvPr>
            <p:ph type="body" sz="quarter" idx="27" hasCustomPrompt="1"/>
          </p:nvPr>
        </p:nvSpPr>
        <p:spPr>
          <a:xfrm>
            <a:off x="7019636" y="3988408"/>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46" name="Text Placeholder 2">
            <a:extLst>
              <a:ext uri="{FF2B5EF4-FFF2-40B4-BE49-F238E27FC236}">
                <a16:creationId xmlns="" xmlns:a16="http://schemas.microsoft.com/office/drawing/2014/main" id="{1EFC7BA2-B30D-4740-BCCE-41BB673D74A3}"/>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47" name="Text Placeholder 4">
            <a:extLst>
              <a:ext uri="{FF2B5EF4-FFF2-40B4-BE49-F238E27FC236}">
                <a16:creationId xmlns="" xmlns:a16="http://schemas.microsoft.com/office/drawing/2014/main" id="{B2001EC0-320E-42E3-860D-E87F99754BE0}"/>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48" name="Picture 47">
            <a:extLst>
              <a:ext uri="{FF2B5EF4-FFF2-40B4-BE49-F238E27FC236}">
                <a16:creationId xmlns="" xmlns:a16="http://schemas.microsoft.com/office/drawing/2014/main" id="{162B2814-E8E7-44F9-AAAD-0EAA9EF5BD8B}"/>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4085684910"/>
      </p:ext>
    </p:extLst>
  </p:cSld>
  <p:clrMapOvr>
    <a:masterClrMapping/>
  </p:clrMapOvr>
  <p:extLst>
    <p:ext uri="{DCECCB84-F9BA-43D5-87BE-67443E8EF086}">
      <p15:sldGuideLst xmlns="" xmlns:p15="http://schemas.microsoft.com/office/powerpoint/2012/main">
        <p15:guide id="1" orient="horz" pos="8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7" name="Picture Placeholder 2">
            <a:extLst>
              <a:ext uri="{FF2B5EF4-FFF2-40B4-BE49-F238E27FC236}">
                <a16:creationId xmlns="" xmlns:a16="http://schemas.microsoft.com/office/drawing/2014/main" id="{E57228F1-A5D5-4ECA-92E9-B7154A6189C8}"/>
              </a:ext>
            </a:extLst>
          </p:cNvPr>
          <p:cNvSpPr>
            <a:spLocks noGrp="1" noChangeAspect="1"/>
          </p:cNvSpPr>
          <p:nvPr>
            <p:ph type="pic" idx="1"/>
          </p:nvPr>
        </p:nvSpPr>
        <p:spPr>
          <a:xfrm>
            <a:off x="10048170" y="1376363"/>
            <a:ext cx="1692969" cy="4836197"/>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33" name="Text Placeholder 8">
            <a:extLst>
              <a:ext uri="{FF2B5EF4-FFF2-40B4-BE49-F238E27FC236}">
                <a16:creationId xmlns="" xmlns:a16="http://schemas.microsoft.com/office/drawing/2014/main" id="{AE4D1442-B07D-4AE5-811C-E71D62A4C94D}"/>
              </a:ext>
            </a:extLst>
          </p:cNvPr>
          <p:cNvSpPr>
            <a:spLocks noGrp="1"/>
          </p:cNvSpPr>
          <p:nvPr>
            <p:ph type="body" sz="quarter" idx="22"/>
          </p:nvPr>
        </p:nvSpPr>
        <p:spPr>
          <a:xfrm>
            <a:off x="3844461" y="4605960"/>
            <a:ext cx="2864784" cy="1583230"/>
          </a:xfrm>
          <a:prstGeom prst="rect">
            <a:avLst/>
          </a:prstGeom>
          <a:solidFill>
            <a:srgbClr val="A5D1BD">
              <a:alpha val="26000"/>
            </a:srgbClr>
          </a:solidFill>
        </p:spPr>
        <p:txBody>
          <a:bodyPr/>
          <a:lstStyle>
            <a:lvl1pPr marL="228600" indent="-228600">
              <a:spcBef>
                <a:spcPts val="100"/>
              </a:spcBef>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34" name="Rectangle 33">
            <a:extLst>
              <a:ext uri="{FF2B5EF4-FFF2-40B4-BE49-F238E27FC236}">
                <a16:creationId xmlns="" xmlns:a16="http://schemas.microsoft.com/office/drawing/2014/main" id="{52A5A1C8-704E-466B-9F5B-4690373835AE}"/>
              </a:ext>
            </a:extLst>
          </p:cNvPr>
          <p:cNvSpPr/>
          <p:nvPr userDrawn="1"/>
        </p:nvSpPr>
        <p:spPr>
          <a:xfrm>
            <a:off x="874713" y="4215724"/>
            <a:ext cx="2825324" cy="390236"/>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 Placeholder 6">
            <a:extLst>
              <a:ext uri="{FF2B5EF4-FFF2-40B4-BE49-F238E27FC236}">
                <a16:creationId xmlns="" xmlns:a16="http://schemas.microsoft.com/office/drawing/2014/main" id="{C602E138-2BA2-45CA-AB81-5816D5AE6FCB}"/>
              </a:ext>
            </a:extLst>
          </p:cNvPr>
          <p:cNvSpPr>
            <a:spLocks noGrp="1"/>
          </p:cNvSpPr>
          <p:nvPr>
            <p:ph type="body" sz="quarter" idx="23" hasCustomPrompt="1"/>
          </p:nvPr>
        </p:nvSpPr>
        <p:spPr>
          <a:xfrm>
            <a:off x="957002" y="4270905"/>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36" name="Text Placeholder 8">
            <a:extLst>
              <a:ext uri="{FF2B5EF4-FFF2-40B4-BE49-F238E27FC236}">
                <a16:creationId xmlns="" xmlns:a16="http://schemas.microsoft.com/office/drawing/2014/main" id="{3E1C18D4-F671-4554-AAAB-290A4A9B0B99}"/>
              </a:ext>
            </a:extLst>
          </p:cNvPr>
          <p:cNvSpPr>
            <a:spLocks noGrp="1"/>
          </p:cNvSpPr>
          <p:nvPr>
            <p:ph type="body" sz="quarter" idx="24"/>
          </p:nvPr>
        </p:nvSpPr>
        <p:spPr>
          <a:xfrm>
            <a:off x="874713" y="4605960"/>
            <a:ext cx="2816210" cy="1583230"/>
          </a:xfrm>
          <a:prstGeom prst="rect">
            <a:avLst/>
          </a:prstGeom>
          <a:solidFill>
            <a:srgbClr val="FEEFCE">
              <a:alpha val="26000"/>
            </a:srgbClr>
          </a:solidFill>
        </p:spPr>
        <p:txBody>
          <a:bodyPr/>
          <a:lstStyle>
            <a:lvl1pPr marL="285750" indent="-285750">
              <a:lnSpc>
                <a:spcPct val="100000"/>
              </a:lnSpc>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37" name="Rectangle 36">
            <a:extLst>
              <a:ext uri="{FF2B5EF4-FFF2-40B4-BE49-F238E27FC236}">
                <a16:creationId xmlns="" xmlns:a16="http://schemas.microsoft.com/office/drawing/2014/main" id="{F595FD01-EDB3-4A81-A89C-353C27F32996}"/>
              </a:ext>
            </a:extLst>
          </p:cNvPr>
          <p:cNvSpPr/>
          <p:nvPr userDrawn="1"/>
        </p:nvSpPr>
        <p:spPr>
          <a:xfrm>
            <a:off x="3844461" y="4226442"/>
            <a:ext cx="2864784" cy="390236"/>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 Placeholder 6">
            <a:extLst>
              <a:ext uri="{FF2B5EF4-FFF2-40B4-BE49-F238E27FC236}">
                <a16:creationId xmlns="" xmlns:a16="http://schemas.microsoft.com/office/drawing/2014/main" id="{ECCE1408-9CCD-423A-81F6-54BEFCEE766B}"/>
              </a:ext>
            </a:extLst>
          </p:cNvPr>
          <p:cNvSpPr>
            <a:spLocks noGrp="1"/>
          </p:cNvSpPr>
          <p:nvPr>
            <p:ph type="body" sz="quarter" idx="25" hasCustomPrompt="1"/>
          </p:nvPr>
        </p:nvSpPr>
        <p:spPr>
          <a:xfrm>
            <a:off x="3966210" y="4281623"/>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39" name="Text Placeholder 8">
            <a:extLst>
              <a:ext uri="{FF2B5EF4-FFF2-40B4-BE49-F238E27FC236}">
                <a16:creationId xmlns="" xmlns:a16="http://schemas.microsoft.com/office/drawing/2014/main" id="{3842A73D-8533-4B64-94B8-83F4EDA18CCC}"/>
              </a:ext>
            </a:extLst>
          </p:cNvPr>
          <p:cNvSpPr>
            <a:spLocks noGrp="1"/>
          </p:cNvSpPr>
          <p:nvPr>
            <p:ph type="body" sz="quarter" idx="26"/>
          </p:nvPr>
        </p:nvSpPr>
        <p:spPr>
          <a:xfrm>
            <a:off x="6859787" y="4605961"/>
            <a:ext cx="2984250" cy="1591512"/>
          </a:xfrm>
          <a:prstGeom prst="rect">
            <a:avLst/>
          </a:prstGeom>
          <a:solidFill>
            <a:srgbClr val="FEEFCE">
              <a:alpha val="26000"/>
            </a:srgbClr>
          </a:solidFill>
        </p:spPr>
        <p:txBody>
          <a:bodyPr/>
          <a:lstStyle>
            <a:lvl1pPr marL="228600" indent="-228600">
              <a:spcBef>
                <a:spcPts val="100"/>
              </a:spcBef>
              <a:buFont typeface="Wingdings" panose="05000000000000000000" pitchFamily="2" charset="2"/>
              <a:buChar char="§"/>
              <a:defRPr sz="140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endParaRPr lang="en-GB" dirty="0"/>
          </a:p>
        </p:txBody>
      </p:sp>
      <p:sp>
        <p:nvSpPr>
          <p:cNvPr id="40" name="Rectangle 39">
            <a:extLst>
              <a:ext uri="{FF2B5EF4-FFF2-40B4-BE49-F238E27FC236}">
                <a16:creationId xmlns="" xmlns:a16="http://schemas.microsoft.com/office/drawing/2014/main" id="{7D22AD4E-EB6F-4AF7-A303-F40EE00E9826}"/>
              </a:ext>
            </a:extLst>
          </p:cNvPr>
          <p:cNvSpPr/>
          <p:nvPr userDrawn="1"/>
        </p:nvSpPr>
        <p:spPr>
          <a:xfrm>
            <a:off x="6859787" y="4226442"/>
            <a:ext cx="2984250" cy="390236"/>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 Placeholder 6">
            <a:extLst>
              <a:ext uri="{FF2B5EF4-FFF2-40B4-BE49-F238E27FC236}">
                <a16:creationId xmlns="" xmlns:a16="http://schemas.microsoft.com/office/drawing/2014/main" id="{73112934-13B3-4227-A6E9-05CE874A1A15}"/>
              </a:ext>
            </a:extLst>
          </p:cNvPr>
          <p:cNvSpPr>
            <a:spLocks noGrp="1"/>
          </p:cNvSpPr>
          <p:nvPr>
            <p:ph type="body" sz="quarter" idx="27" hasCustomPrompt="1"/>
          </p:nvPr>
        </p:nvSpPr>
        <p:spPr>
          <a:xfrm>
            <a:off x="6981536" y="4281623"/>
            <a:ext cx="2293755" cy="360102"/>
          </a:xfrm>
          <a:prstGeom prst="rect">
            <a:avLst/>
          </a:prstGeom>
        </p:spPr>
        <p:txBody>
          <a:bodyPr/>
          <a:lstStyle>
            <a:lvl1pPr marL="0" indent="0">
              <a:buNone/>
              <a:defRPr sz="1800" b="0">
                <a:solidFill>
                  <a:schemeClr val="bg1"/>
                </a:solidFill>
                <a:latin typeface="+mj-lt"/>
              </a:defRPr>
            </a:lvl1pPr>
          </a:lstStyle>
          <a:p>
            <a:pPr lvl="0"/>
            <a:r>
              <a:rPr lang="en-US" dirty="0"/>
              <a:t>Lorem ipsum</a:t>
            </a:r>
            <a:endParaRPr lang="en-GB" dirty="0"/>
          </a:p>
        </p:txBody>
      </p:sp>
      <p:sp>
        <p:nvSpPr>
          <p:cNvPr id="20" name="Text Placeholder 2">
            <a:extLst>
              <a:ext uri="{FF2B5EF4-FFF2-40B4-BE49-F238E27FC236}">
                <a16:creationId xmlns="" xmlns:a16="http://schemas.microsoft.com/office/drawing/2014/main" id="{6F632773-243B-4FE9-9D0C-900A44A12AE4}"/>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23" name="Text Placeholder 4">
            <a:extLst>
              <a:ext uri="{FF2B5EF4-FFF2-40B4-BE49-F238E27FC236}">
                <a16:creationId xmlns="" xmlns:a16="http://schemas.microsoft.com/office/drawing/2014/main" id="{2948C66D-BB3E-4B1D-AEAA-4C3385BF453C}"/>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24" name="Picture 23">
            <a:extLst>
              <a:ext uri="{FF2B5EF4-FFF2-40B4-BE49-F238E27FC236}">
                <a16:creationId xmlns="" xmlns:a16="http://schemas.microsoft.com/office/drawing/2014/main" id="{745D7D5F-4B74-4E74-894C-B368AE8C4BA4}"/>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1481176978"/>
      </p:ext>
    </p:extLst>
  </p:cSld>
  <p:clrMapOvr>
    <a:masterClrMapping/>
  </p:clrMapOvr>
  <p:extLst>
    <p:ext uri="{DCECCB84-F9BA-43D5-87BE-67443E8EF086}">
      <p15:sldGuideLst xmlns="" xmlns:p15="http://schemas.microsoft.com/office/powerpoint/2012/main">
        <p15:guide id="1" orient="horz" pos="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4FB19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0B98CAA1-D625-4182-BEF2-AC2C299168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06449" y="701604"/>
            <a:ext cx="1625252" cy="1019226"/>
          </a:xfrm>
          <a:prstGeom prst="rect">
            <a:avLst/>
          </a:prstGeom>
        </p:spPr>
      </p:pic>
      <p:sp>
        <p:nvSpPr>
          <p:cNvPr id="7" name="Text Placeholder 6">
            <a:extLst>
              <a:ext uri="{FF2B5EF4-FFF2-40B4-BE49-F238E27FC236}">
                <a16:creationId xmlns="" xmlns:a16="http://schemas.microsoft.com/office/drawing/2014/main" id="{2CF9EA93-B1BE-4D96-A8C6-FECC60BC0E8F}"/>
              </a:ext>
            </a:extLst>
          </p:cNvPr>
          <p:cNvSpPr>
            <a:spLocks noGrp="1"/>
          </p:cNvSpPr>
          <p:nvPr>
            <p:ph type="body" sz="quarter" idx="10" hasCustomPrompt="1"/>
          </p:nvPr>
        </p:nvSpPr>
        <p:spPr>
          <a:xfrm>
            <a:off x="693924" y="2030322"/>
            <a:ext cx="2509368" cy="392112"/>
          </a:xfrm>
          <a:prstGeom prst="rect">
            <a:avLst/>
          </a:prstGeom>
        </p:spPr>
        <p:txBody>
          <a:bodyPr/>
          <a:lstStyle>
            <a:lvl1pPr marL="0" indent="0">
              <a:buNone/>
              <a:defRPr sz="2800">
                <a:solidFill>
                  <a:schemeClr val="bg1"/>
                </a:solidFill>
                <a:latin typeface="+mn-lt"/>
              </a:defRPr>
            </a:lvl1pPr>
          </a:lstStyle>
          <a:p>
            <a:pPr lvl="0"/>
            <a:r>
              <a:rPr lang="en-GB" dirty="0"/>
              <a:t>DIVIDER SLIDE</a:t>
            </a:r>
          </a:p>
        </p:txBody>
      </p:sp>
      <p:cxnSp>
        <p:nvCxnSpPr>
          <p:cNvPr id="8" name="Straight Connector 7">
            <a:extLst>
              <a:ext uri="{FF2B5EF4-FFF2-40B4-BE49-F238E27FC236}">
                <a16:creationId xmlns="" xmlns:a16="http://schemas.microsoft.com/office/drawing/2014/main" id="{B1E1C303-1C98-412C-AC52-F9ED6D04C701}"/>
              </a:ext>
            </a:extLst>
          </p:cNvPr>
          <p:cNvCxnSpPr>
            <a:cxnSpLocks/>
          </p:cNvCxnSpPr>
          <p:nvPr userDrawn="1"/>
        </p:nvCxnSpPr>
        <p:spPr>
          <a:xfrm flipH="1">
            <a:off x="-160774" y="-291402"/>
            <a:ext cx="6350560" cy="729510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1865A2DA-CFF0-48D2-9E49-9675F2B8936C}"/>
              </a:ext>
            </a:extLst>
          </p:cNvPr>
          <p:cNvSpPr/>
          <p:nvPr userDrawn="1"/>
        </p:nvSpPr>
        <p:spPr>
          <a:xfrm>
            <a:off x="11732439" y="6498447"/>
            <a:ext cx="459561" cy="276999"/>
          </a:xfrm>
          <a:prstGeom prst="rect">
            <a:avLst/>
          </a:prstGeom>
        </p:spPr>
        <p:txBody>
          <a:bodyPr wrap="square" lIns="0" tIns="0" rIns="0" bIns="0">
            <a:spAutoFit/>
          </a:bodyPr>
          <a:lstStyle/>
          <a:p>
            <a:pPr algn="l"/>
            <a:fld id="{A172AD02-016F-4974-9F8C-C07E514F613C}" type="slidenum">
              <a:rPr lang="en-GB" sz="1800" baseline="30000" smtClean="0">
                <a:solidFill>
                  <a:schemeClr val="bg1"/>
                </a:solidFill>
                <a:latin typeface="+mn-lt"/>
              </a:rPr>
              <a:pPr algn="l"/>
              <a:t>‹#›</a:t>
            </a:fld>
            <a:endParaRPr lang="en-GB" sz="1800" dirty="0">
              <a:solidFill>
                <a:schemeClr val="bg1"/>
              </a:solidFill>
              <a:latin typeface="+mn-lt"/>
            </a:endParaRPr>
          </a:p>
        </p:txBody>
      </p:sp>
      <p:sp>
        <p:nvSpPr>
          <p:cNvPr id="12" name="TextBox 11">
            <a:extLst>
              <a:ext uri="{FF2B5EF4-FFF2-40B4-BE49-F238E27FC236}">
                <a16:creationId xmlns="" xmlns:a16="http://schemas.microsoft.com/office/drawing/2014/main" id="{C8A61304-AF7A-4BD4-8F1A-785C36E992FE}"/>
              </a:ext>
            </a:extLst>
          </p:cNvPr>
          <p:cNvSpPr txBox="1"/>
          <p:nvPr userDrawn="1"/>
        </p:nvSpPr>
        <p:spPr>
          <a:xfrm>
            <a:off x="10131553" y="6438522"/>
            <a:ext cx="1463040" cy="276999"/>
          </a:xfrm>
          <a:prstGeom prst="rect">
            <a:avLst/>
          </a:prstGeom>
          <a:noFill/>
        </p:spPr>
        <p:txBody>
          <a:bodyPr wrap="square" rtlCol="0">
            <a:spAutoFit/>
          </a:bodyPr>
          <a:lstStyle/>
          <a:p>
            <a:pPr algn="r"/>
            <a:r>
              <a:rPr lang="en-GB" sz="1200" dirty="0">
                <a:solidFill>
                  <a:schemeClr val="bg1"/>
                </a:solidFill>
              </a:rPr>
              <a:t>CONFIDENTIAL</a:t>
            </a:r>
          </a:p>
        </p:txBody>
      </p:sp>
    </p:spTree>
    <p:extLst>
      <p:ext uri="{BB962C8B-B14F-4D97-AF65-F5344CB8AC3E}">
        <p14:creationId xmlns:p14="http://schemas.microsoft.com/office/powerpoint/2010/main" val="1009786677"/>
      </p:ext>
    </p:extLst>
  </p:cSld>
  <p:clrMapOvr>
    <a:masterClrMapping/>
  </p:clrMapOvr>
  <p:extLst>
    <p:ext uri="{DCECCB84-F9BA-43D5-87BE-67443E8EF086}">
      <p15:sldGuideLst xmlns="" xmlns:p15="http://schemas.microsoft.com/office/powerpoint/2012/main">
        <p15:guide id="1" pos="50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4" name="Chart Placeholder 3">
            <a:extLst>
              <a:ext uri="{FF2B5EF4-FFF2-40B4-BE49-F238E27FC236}">
                <a16:creationId xmlns="" xmlns:a16="http://schemas.microsoft.com/office/drawing/2014/main" id="{FD021B51-9E06-4347-88F1-643005961EFE}"/>
              </a:ext>
            </a:extLst>
          </p:cNvPr>
          <p:cNvSpPr>
            <a:spLocks noGrp="1"/>
          </p:cNvSpPr>
          <p:nvPr>
            <p:ph type="chart" sz="quarter" idx="10" hasCustomPrompt="1"/>
          </p:nvPr>
        </p:nvSpPr>
        <p:spPr>
          <a:xfrm>
            <a:off x="6096000" y="1376363"/>
            <a:ext cx="5452317" cy="4624336"/>
          </a:xfrm>
          <a:prstGeom prst="rect">
            <a:avLst/>
          </a:prstGeom>
        </p:spPr>
        <p:txBody>
          <a:bodyPr/>
          <a:lstStyle>
            <a:lvl1pPr marL="0" indent="0">
              <a:buNone/>
              <a:defRPr sz="2000">
                <a:solidFill>
                  <a:schemeClr val="tx1">
                    <a:lumMod val="50000"/>
                    <a:lumOff val="50000"/>
                  </a:schemeClr>
                </a:solidFill>
              </a:defRPr>
            </a:lvl1pPr>
          </a:lstStyle>
          <a:p>
            <a:r>
              <a:rPr lang="en-GB" dirty="0"/>
              <a:t>INSERT CHART</a:t>
            </a:r>
          </a:p>
        </p:txBody>
      </p:sp>
      <p:sp>
        <p:nvSpPr>
          <p:cNvPr id="9" name="Text Placeholder 8">
            <a:extLst>
              <a:ext uri="{FF2B5EF4-FFF2-40B4-BE49-F238E27FC236}">
                <a16:creationId xmlns="" xmlns:a16="http://schemas.microsoft.com/office/drawing/2014/main" id="{C18A2B3E-26F9-44C9-9E6F-FD193A5343F2}"/>
              </a:ext>
            </a:extLst>
          </p:cNvPr>
          <p:cNvSpPr>
            <a:spLocks noGrp="1"/>
          </p:cNvSpPr>
          <p:nvPr>
            <p:ph type="body" sz="quarter" idx="11"/>
          </p:nvPr>
        </p:nvSpPr>
        <p:spPr>
          <a:xfrm>
            <a:off x="874713" y="1406498"/>
            <a:ext cx="4769336" cy="4600242"/>
          </a:xfrm>
          <a:prstGeom prst="rect">
            <a:avLst/>
          </a:prstGeom>
        </p:spPr>
        <p:txBody>
          <a:bodyPr/>
          <a:lstStyle>
            <a:lvl1pPr>
              <a:defRPr sz="2000">
                <a:solidFill>
                  <a:schemeClr val="bg2">
                    <a:lumMod val="50000"/>
                  </a:schemeClr>
                </a:solidFill>
                <a:latin typeface="+mj-lt"/>
              </a:defRPr>
            </a:lvl1pPr>
            <a:lvl2pPr>
              <a:defRPr sz="1800">
                <a:solidFill>
                  <a:schemeClr val="bg2">
                    <a:lumMod val="50000"/>
                  </a:schemeClr>
                </a:solidFill>
                <a:latin typeface="+mj-lt"/>
              </a:defRPr>
            </a:lvl2pPr>
            <a:lvl3pPr>
              <a:defRPr sz="16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2">
            <a:extLst>
              <a:ext uri="{FF2B5EF4-FFF2-40B4-BE49-F238E27FC236}">
                <a16:creationId xmlns="" xmlns:a16="http://schemas.microsoft.com/office/drawing/2014/main" id="{12CFE684-6075-4711-A52C-8B2AC2DBB48A}"/>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13" name="Text Placeholder 4">
            <a:extLst>
              <a:ext uri="{FF2B5EF4-FFF2-40B4-BE49-F238E27FC236}">
                <a16:creationId xmlns="" xmlns:a16="http://schemas.microsoft.com/office/drawing/2014/main" id="{99648C9D-3B66-49DC-9B30-480F7CAD6859}"/>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15" name="Picture 14">
            <a:extLst>
              <a:ext uri="{FF2B5EF4-FFF2-40B4-BE49-F238E27FC236}">
                <a16:creationId xmlns="" xmlns:a16="http://schemas.microsoft.com/office/drawing/2014/main" id="{BB1F8E5F-FF0D-4E84-A324-0EFBED4D1D0C}"/>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2859583296"/>
      </p:ext>
    </p:extLst>
  </p:cSld>
  <p:clrMapOvr>
    <a:masterClrMapping/>
  </p:clrMapOvr>
  <p:extLst>
    <p:ext uri="{DCECCB84-F9BA-43D5-87BE-67443E8EF086}">
      <p15:sldGuideLst xmlns="" xmlns:p15="http://schemas.microsoft.com/office/powerpoint/2012/main">
        <p15:guide id="1" orient="horz" pos="8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4" name="Chart Placeholder 3">
            <a:extLst>
              <a:ext uri="{FF2B5EF4-FFF2-40B4-BE49-F238E27FC236}">
                <a16:creationId xmlns="" xmlns:a16="http://schemas.microsoft.com/office/drawing/2014/main" id="{FD021B51-9E06-4347-88F1-643005961EFE}"/>
              </a:ext>
            </a:extLst>
          </p:cNvPr>
          <p:cNvSpPr>
            <a:spLocks noGrp="1"/>
          </p:cNvSpPr>
          <p:nvPr>
            <p:ph type="chart" sz="quarter" idx="10" hasCustomPrompt="1"/>
          </p:nvPr>
        </p:nvSpPr>
        <p:spPr>
          <a:xfrm>
            <a:off x="874713" y="2969736"/>
            <a:ext cx="4868862" cy="3242824"/>
          </a:xfrm>
          <a:prstGeom prst="rect">
            <a:avLst/>
          </a:prstGeom>
        </p:spPr>
        <p:txBody>
          <a:bodyPr/>
          <a:lstStyle>
            <a:lvl1pPr marL="0" indent="0">
              <a:buNone/>
              <a:defRPr sz="2000">
                <a:solidFill>
                  <a:schemeClr val="tx1">
                    <a:lumMod val="50000"/>
                    <a:lumOff val="50000"/>
                  </a:schemeClr>
                </a:solidFill>
              </a:defRPr>
            </a:lvl1pPr>
          </a:lstStyle>
          <a:p>
            <a:r>
              <a:rPr lang="en-GB" dirty="0"/>
              <a:t>INSERT CHART</a:t>
            </a:r>
          </a:p>
        </p:txBody>
      </p:sp>
      <p:sp>
        <p:nvSpPr>
          <p:cNvPr id="9" name="Text Placeholder 8">
            <a:extLst>
              <a:ext uri="{FF2B5EF4-FFF2-40B4-BE49-F238E27FC236}">
                <a16:creationId xmlns="" xmlns:a16="http://schemas.microsoft.com/office/drawing/2014/main" id="{C18A2B3E-26F9-44C9-9E6F-FD193A5343F2}"/>
              </a:ext>
            </a:extLst>
          </p:cNvPr>
          <p:cNvSpPr>
            <a:spLocks noGrp="1"/>
          </p:cNvSpPr>
          <p:nvPr>
            <p:ph type="body" sz="quarter" idx="11"/>
          </p:nvPr>
        </p:nvSpPr>
        <p:spPr>
          <a:xfrm>
            <a:off x="874713" y="1376363"/>
            <a:ext cx="9844088" cy="1389539"/>
          </a:xfrm>
          <a:prstGeom prst="rect">
            <a:avLst/>
          </a:prstGeom>
        </p:spPr>
        <p:txBody>
          <a:bodyPr/>
          <a:lstStyle>
            <a:lvl1pPr>
              <a:defRPr sz="2000">
                <a:solidFill>
                  <a:schemeClr val="bg2">
                    <a:lumMod val="50000"/>
                  </a:schemeClr>
                </a:solidFill>
                <a:latin typeface="+mj-lt"/>
              </a:defRPr>
            </a:lvl1pPr>
            <a:lvl2pPr>
              <a:defRPr sz="1800">
                <a:solidFill>
                  <a:schemeClr val="bg2">
                    <a:lumMod val="50000"/>
                  </a:schemeClr>
                </a:solidFill>
                <a:latin typeface="+mj-lt"/>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a:p>
            <a:pPr lvl="1"/>
            <a:r>
              <a:rPr lang="en-US" dirty="0"/>
              <a:t>Second level</a:t>
            </a:r>
          </a:p>
        </p:txBody>
      </p:sp>
      <p:sp>
        <p:nvSpPr>
          <p:cNvPr id="16" name="Chart Placeholder 3">
            <a:extLst>
              <a:ext uri="{FF2B5EF4-FFF2-40B4-BE49-F238E27FC236}">
                <a16:creationId xmlns="" xmlns:a16="http://schemas.microsoft.com/office/drawing/2014/main" id="{19503008-D80F-4DF2-A31E-BF25D8FBDC88}"/>
              </a:ext>
            </a:extLst>
          </p:cNvPr>
          <p:cNvSpPr>
            <a:spLocks noGrp="1"/>
          </p:cNvSpPr>
          <p:nvPr>
            <p:ph type="chart" sz="quarter" idx="12" hasCustomPrompt="1"/>
          </p:nvPr>
        </p:nvSpPr>
        <p:spPr>
          <a:xfrm>
            <a:off x="5966902" y="2969736"/>
            <a:ext cx="4868862" cy="3242824"/>
          </a:xfrm>
          <a:prstGeom prst="rect">
            <a:avLst/>
          </a:prstGeom>
        </p:spPr>
        <p:txBody>
          <a:bodyPr/>
          <a:lstStyle>
            <a:lvl1pPr marL="0" indent="0">
              <a:buNone/>
              <a:defRPr sz="2000">
                <a:solidFill>
                  <a:schemeClr val="tx1">
                    <a:lumMod val="50000"/>
                    <a:lumOff val="50000"/>
                  </a:schemeClr>
                </a:solidFill>
              </a:defRPr>
            </a:lvl1pPr>
          </a:lstStyle>
          <a:p>
            <a:r>
              <a:rPr lang="en-GB" dirty="0"/>
              <a:t>INSERT CHART</a:t>
            </a:r>
          </a:p>
        </p:txBody>
      </p:sp>
      <p:sp>
        <p:nvSpPr>
          <p:cNvPr id="13" name="Text Placeholder 2">
            <a:extLst>
              <a:ext uri="{FF2B5EF4-FFF2-40B4-BE49-F238E27FC236}">
                <a16:creationId xmlns="" xmlns:a16="http://schemas.microsoft.com/office/drawing/2014/main" id="{83C5E669-0C13-4C21-B091-45559D4FDD97}"/>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14" name="Text Placeholder 4">
            <a:extLst>
              <a:ext uri="{FF2B5EF4-FFF2-40B4-BE49-F238E27FC236}">
                <a16:creationId xmlns="" xmlns:a16="http://schemas.microsoft.com/office/drawing/2014/main" id="{3718A74A-71BA-449B-B711-5B65EA95A9F1}"/>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15" name="Picture 14">
            <a:extLst>
              <a:ext uri="{FF2B5EF4-FFF2-40B4-BE49-F238E27FC236}">
                <a16:creationId xmlns="" xmlns:a16="http://schemas.microsoft.com/office/drawing/2014/main" id="{9D19A8E4-C674-4D95-8B9F-FCA24878C16F}"/>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1849833903"/>
      </p:ext>
    </p:extLst>
  </p:cSld>
  <p:clrMapOvr>
    <a:masterClrMapping/>
  </p:clrMapOvr>
  <p:extLst>
    <p:ext uri="{DCECCB84-F9BA-43D5-87BE-67443E8EF086}">
      <p15:sldGuideLst xmlns="" xmlns:p15="http://schemas.microsoft.com/office/powerpoint/2012/main">
        <p15:guide id="1" orient="horz" pos="4178" userDrawn="1">
          <p15:clr>
            <a:srgbClr val="FBAE40"/>
          </p15:clr>
        </p15:guide>
        <p15:guide id="2" pos="7378" userDrawn="1">
          <p15:clr>
            <a:srgbClr val="FBAE40"/>
          </p15:clr>
        </p15:guide>
        <p15:guide id="3" pos="189" userDrawn="1">
          <p15:clr>
            <a:srgbClr val="FBAE40"/>
          </p15:clr>
        </p15:guide>
        <p15:guide id="4" orient="horz" pos="86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DE8B8D39-2460-4F38-AC98-CDF44944FE15}"/>
              </a:ext>
            </a:extLst>
          </p:cNvPr>
          <p:cNvSpPr>
            <a:spLocks noGrp="1"/>
          </p:cNvSpPr>
          <p:nvPr>
            <p:ph type="pic" sz="quarter" idx="10" hasCustomPrompt="1"/>
          </p:nvPr>
        </p:nvSpPr>
        <p:spPr>
          <a:xfrm>
            <a:off x="6831013" y="1376363"/>
            <a:ext cx="4302125" cy="1583099"/>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19" name="Picture Placeholder 3">
            <a:extLst>
              <a:ext uri="{FF2B5EF4-FFF2-40B4-BE49-F238E27FC236}">
                <a16:creationId xmlns="" xmlns:a16="http://schemas.microsoft.com/office/drawing/2014/main" id="{C7083EAD-987A-473C-8C5E-A75744B191CB}"/>
              </a:ext>
            </a:extLst>
          </p:cNvPr>
          <p:cNvSpPr>
            <a:spLocks noGrp="1"/>
          </p:cNvSpPr>
          <p:nvPr>
            <p:ph type="pic" sz="quarter" idx="11" hasCustomPrompt="1"/>
          </p:nvPr>
        </p:nvSpPr>
        <p:spPr>
          <a:xfrm>
            <a:off x="6832135" y="3076221"/>
            <a:ext cx="3067287" cy="1436698"/>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20" name="Picture Placeholder 3">
            <a:extLst>
              <a:ext uri="{FF2B5EF4-FFF2-40B4-BE49-F238E27FC236}">
                <a16:creationId xmlns="" xmlns:a16="http://schemas.microsoft.com/office/drawing/2014/main" id="{33862971-C7B1-4358-8BBC-365809329D48}"/>
              </a:ext>
            </a:extLst>
          </p:cNvPr>
          <p:cNvSpPr>
            <a:spLocks noGrp="1"/>
          </p:cNvSpPr>
          <p:nvPr>
            <p:ph type="pic" sz="quarter" idx="12" hasCustomPrompt="1"/>
          </p:nvPr>
        </p:nvSpPr>
        <p:spPr>
          <a:xfrm>
            <a:off x="8044737" y="4629677"/>
            <a:ext cx="3067287" cy="1285644"/>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7" name="Rectangle 16">
            <a:extLst>
              <a:ext uri="{FF2B5EF4-FFF2-40B4-BE49-F238E27FC236}">
                <a16:creationId xmlns="" xmlns:a16="http://schemas.microsoft.com/office/drawing/2014/main" id="{E5E868ED-7C2E-48EF-B279-C43C5323585B}"/>
              </a:ext>
            </a:extLst>
          </p:cNvPr>
          <p:cNvSpPr/>
          <p:nvPr userDrawn="1"/>
        </p:nvSpPr>
        <p:spPr>
          <a:xfrm>
            <a:off x="9991222" y="3076221"/>
            <a:ext cx="1141947" cy="1436698"/>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 xmlns:a16="http://schemas.microsoft.com/office/drawing/2014/main" id="{0D8DEFA3-7A17-41F0-B833-8B4F4299CFEB}"/>
              </a:ext>
            </a:extLst>
          </p:cNvPr>
          <p:cNvSpPr/>
          <p:nvPr userDrawn="1"/>
        </p:nvSpPr>
        <p:spPr>
          <a:xfrm>
            <a:off x="6831757" y="4616976"/>
            <a:ext cx="1141947" cy="1311047"/>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8">
            <a:extLst>
              <a:ext uri="{FF2B5EF4-FFF2-40B4-BE49-F238E27FC236}">
                <a16:creationId xmlns="" xmlns:a16="http://schemas.microsoft.com/office/drawing/2014/main" id="{A4C2FE7A-4B30-41E3-81E6-0535AAB2CE41}"/>
              </a:ext>
            </a:extLst>
          </p:cNvPr>
          <p:cNvSpPr>
            <a:spLocks noGrp="1"/>
          </p:cNvSpPr>
          <p:nvPr>
            <p:ph type="body" sz="quarter" idx="13"/>
          </p:nvPr>
        </p:nvSpPr>
        <p:spPr>
          <a:xfrm>
            <a:off x="883792" y="1376363"/>
            <a:ext cx="4769336" cy="4589130"/>
          </a:xfrm>
          <a:prstGeom prst="rect">
            <a:avLst/>
          </a:prstGeom>
        </p:spPr>
        <p:txBody>
          <a:bodyPr/>
          <a:lstStyle>
            <a:lvl1pPr>
              <a:defRPr sz="2000">
                <a:solidFill>
                  <a:schemeClr val="bg2">
                    <a:lumMod val="50000"/>
                  </a:schemeClr>
                </a:solidFill>
                <a:latin typeface="+mj-lt"/>
              </a:defRPr>
            </a:lvl1pPr>
            <a:lvl2pPr>
              <a:defRPr sz="1800">
                <a:solidFill>
                  <a:schemeClr val="bg2">
                    <a:lumMod val="50000"/>
                  </a:schemeClr>
                </a:solidFill>
                <a:latin typeface="+mj-lt"/>
              </a:defRPr>
            </a:lvl2pPr>
            <a:lvl3pPr>
              <a:defRPr sz="16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2">
            <a:extLst>
              <a:ext uri="{FF2B5EF4-FFF2-40B4-BE49-F238E27FC236}">
                <a16:creationId xmlns="" xmlns:a16="http://schemas.microsoft.com/office/drawing/2014/main" id="{8B40948F-C033-49B4-973D-55B70CDC40CE}"/>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22" name="Text Placeholder 4">
            <a:extLst>
              <a:ext uri="{FF2B5EF4-FFF2-40B4-BE49-F238E27FC236}">
                <a16:creationId xmlns="" xmlns:a16="http://schemas.microsoft.com/office/drawing/2014/main" id="{1C93B916-3292-4313-9C55-E2FB70121F5C}"/>
              </a:ext>
            </a:extLst>
          </p:cNvPr>
          <p:cNvSpPr>
            <a:spLocks noGrp="1"/>
          </p:cNvSpPr>
          <p:nvPr>
            <p:ph type="body" sz="quarter" idx="34"/>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26" name="Picture 25">
            <a:extLst>
              <a:ext uri="{FF2B5EF4-FFF2-40B4-BE49-F238E27FC236}">
                <a16:creationId xmlns="" xmlns:a16="http://schemas.microsoft.com/office/drawing/2014/main" id="{96DBBE3B-9991-4CEB-86E6-E6342D79F2B3}"/>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298620782"/>
      </p:ext>
    </p:extLst>
  </p:cSld>
  <p:clrMapOvr>
    <a:masterClrMapping/>
  </p:clrMapOvr>
  <p:extLst>
    <p:ext uri="{DCECCB84-F9BA-43D5-87BE-67443E8EF086}">
      <p15:sldGuideLst xmlns=""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9" name="Picture Placeholder 3">
            <a:extLst>
              <a:ext uri="{FF2B5EF4-FFF2-40B4-BE49-F238E27FC236}">
                <a16:creationId xmlns="" xmlns:a16="http://schemas.microsoft.com/office/drawing/2014/main" id="{C7083EAD-987A-473C-8C5E-A75744B191CB}"/>
              </a:ext>
            </a:extLst>
          </p:cNvPr>
          <p:cNvSpPr>
            <a:spLocks noGrp="1"/>
          </p:cNvSpPr>
          <p:nvPr>
            <p:ph type="pic" sz="quarter" idx="11" hasCustomPrompt="1"/>
          </p:nvPr>
        </p:nvSpPr>
        <p:spPr>
          <a:xfrm>
            <a:off x="1110175" y="1655662"/>
            <a:ext cx="1739797" cy="201452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21" name="Text Placeholder 8">
            <a:extLst>
              <a:ext uri="{FF2B5EF4-FFF2-40B4-BE49-F238E27FC236}">
                <a16:creationId xmlns="" xmlns:a16="http://schemas.microsoft.com/office/drawing/2014/main" id="{A4C2FE7A-4B30-41E3-81E6-0535AAB2CE41}"/>
              </a:ext>
            </a:extLst>
          </p:cNvPr>
          <p:cNvSpPr>
            <a:spLocks noGrp="1"/>
          </p:cNvSpPr>
          <p:nvPr>
            <p:ph type="body" sz="quarter" idx="13" hasCustomPrompt="1"/>
          </p:nvPr>
        </p:nvSpPr>
        <p:spPr>
          <a:xfrm>
            <a:off x="1316535" y="3797400"/>
            <a:ext cx="1533437" cy="2183878"/>
          </a:xfrm>
          <a:prstGeom prst="rect">
            <a:avLst/>
          </a:prstGeom>
        </p:spPr>
        <p:txBody>
          <a:bodyPr lIns="0" tIns="0" rIns="0" bIns="0"/>
          <a:lstStyle>
            <a:lvl1pPr marL="0" indent="0">
              <a:buNone/>
              <a:defRPr lang="en-GB" sz="1200" b="1" i="0" smtClean="0">
                <a:effectLs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GB" dirty="0"/>
              <a:t>Name</a:t>
            </a:r>
          </a:p>
          <a:p>
            <a:pPr lvl="0"/>
            <a:r>
              <a:rPr lang="en-GB" b="0" i="0" dirty="0">
                <a:solidFill>
                  <a:srgbClr val="7B8898"/>
                </a:solidFill>
                <a:effectLst/>
                <a:latin typeface="Mercury SSm A"/>
              </a:rPr>
              <a:t>Lorem ipsum </a:t>
            </a:r>
            <a:r>
              <a:rPr lang="en-GB" b="0" i="0" dirty="0" err="1">
                <a:solidFill>
                  <a:srgbClr val="7B8898"/>
                </a:solidFill>
                <a:effectLst/>
                <a:latin typeface="Mercury SSm A"/>
              </a:rPr>
              <a:t>dolor</a:t>
            </a:r>
            <a:r>
              <a:rPr lang="en-GB" b="0" i="0" dirty="0">
                <a:solidFill>
                  <a:srgbClr val="7B8898"/>
                </a:solidFill>
                <a:effectLst/>
                <a:latin typeface="Mercury SSm A"/>
              </a:rPr>
              <a:t> sit </a:t>
            </a:r>
            <a:r>
              <a:rPr lang="en-GB" b="0" i="0" dirty="0" err="1">
                <a:solidFill>
                  <a:srgbClr val="7B8898"/>
                </a:solidFill>
                <a:effectLst/>
                <a:latin typeface="Mercury SSm A"/>
              </a:rPr>
              <a:t>amet</a:t>
            </a:r>
            <a:r>
              <a:rPr lang="en-GB" b="0" i="0" dirty="0">
                <a:solidFill>
                  <a:srgbClr val="7B8898"/>
                </a:solidFill>
                <a:effectLst/>
                <a:latin typeface="Mercury SSm A"/>
              </a:rPr>
              <a:t>, </a:t>
            </a:r>
            <a:r>
              <a:rPr lang="en-GB" b="0" i="0" dirty="0" err="1">
                <a:solidFill>
                  <a:srgbClr val="7B8898"/>
                </a:solidFill>
                <a:effectLst/>
                <a:latin typeface="Mercury SSm A"/>
              </a:rPr>
              <a:t>consectetur</a:t>
            </a:r>
            <a:r>
              <a:rPr lang="en-GB" b="0" i="0" dirty="0">
                <a:solidFill>
                  <a:srgbClr val="7B8898"/>
                </a:solidFill>
                <a:effectLst/>
                <a:latin typeface="Mercury SSm A"/>
              </a:rPr>
              <a:t> </a:t>
            </a:r>
            <a:r>
              <a:rPr lang="en-GB" b="0" i="0" dirty="0" err="1">
                <a:solidFill>
                  <a:srgbClr val="7B8898"/>
                </a:solidFill>
                <a:effectLst/>
                <a:latin typeface="Mercury SSm A"/>
              </a:rPr>
              <a:t>adipiscing</a:t>
            </a:r>
            <a:r>
              <a:rPr lang="en-GB" b="0" i="0" dirty="0">
                <a:solidFill>
                  <a:srgbClr val="7B8898"/>
                </a:solidFill>
                <a:effectLst/>
                <a:latin typeface="Mercury SSm A"/>
              </a:rPr>
              <a:t> </a:t>
            </a:r>
            <a:r>
              <a:rPr lang="en-GB" b="0" i="0" dirty="0" err="1">
                <a:solidFill>
                  <a:srgbClr val="7B8898"/>
                </a:solidFill>
                <a:effectLst/>
                <a:latin typeface="Mercury SSm A"/>
              </a:rPr>
              <a:t>elit</a:t>
            </a:r>
            <a:r>
              <a:rPr lang="en-GB" b="0" i="0" dirty="0">
                <a:solidFill>
                  <a:srgbClr val="7B8898"/>
                </a:solidFill>
                <a:effectLst/>
                <a:latin typeface="Mercury SSm A"/>
              </a:rPr>
              <a:t>, </a:t>
            </a:r>
            <a:r>
              <a:rPr lang="en-GB" b="0" i="0" dirty="0" err="1">
                <a:solidFill>
                  <a:srgbClr val="7B8898"/>
                </a:solidFill>
                <a:effectLst/>
                <a:latin typeface="Mercury SSm A"/>
              </a:rPr>
              <a:t>sed</a:t>
            </a:r>
            <a:r>
              <a:rPr lang="en-GB" b="0" i="0" dirty="0">
                <a:solidFill>
                  <a:srgbClr val="7B8898"/>
                </a:solidFill>
                <a:effectLst/>
                <a:latin typeface="Mercury SSm A"/>
              </a:rPr>
              <a:t> do </a:t>
            </a:r>
            <a:r>
              <a:rPr lang="en-GB" b="0" i="0" dirty="0" err="1">
                <a:solidFill>
                  <a:srgbClr val="7B8898"/>
                </a:solidFill>
                <a:effectLst/>
                <a:latin typeface="Mercury SSm A"/>
              </a:rPr>
              <a:t>eiusmod</a:t>
            </a:r>
            <a:r>
              <a:rPr lang="en-GB" b="0" i="0" dirty="0">
                <a:solidFill>
                  <a:srgbClr val="7B8898"/>
                </a:solidFill>
                <a:effectLst/>
                <a:latin typeface="Mercury SSm A"/>
              </a:rPr>
              <a:t> </a:t>
            </a:r>
            <a:r>
              <a:rPr lang="en-GB" b="0" i="0" dirty="0" err="1">
                <a:solidFill>
                  <a:srgbClr val="7B8898"/>
                </a:solidFill>
                <a:effectLst/>
                <a:latin typeface="Mercury SSm A"/>
              </a:rPr>
              <a:t>tempor</a:t>
            </a:r>
            <a:r>
              <a:rPr lang="en-GB" b="0" i="0" dirty="0">
                <a:solidFill>
                  <a:srgbClr val="7B8898"/>
                </a:solidFill>
                <a:effectLst/>
                <a:latin typeface="Mercury SSm A"/>
              </a:rPr>
              <a:t> </a:t>
            </a:r>
            <a:r>
              <a:rPr lang="en-GB" b="0" i="0" dirty="0" err="1">
                <a:solidFill>
                  <a:srgbClr val="7B8898"/>
                </a:solidFill>
                <a:effectLst/>
                <a:latin typeface="Mercury SSm A"/>
              </a:rPr>
              <a:t>incididunt</a:t>
            </a:r>
            <a:r>
              <a:rPr lang="en-GB" b="0" i="0" dirty="0">
                <a:solidFill>
                  <a:srgbClr val="7B8898"/>
                </a:solidFill>
                <a:effectLst/>
                <a:latin typeface="Mercury SSm A"/>
              </a:rPr>
              <a:t> </a:t>
            </a:r>
            <a:r>
              <a:rPr lang="en-GB" b="0" i="0" dirty="0" err="1">
                <a:solidFill>
                  <a:srgbClr val="7B8898"/>
                </a:solidFill>
                <a:effectLst/>
                <a:latin typeface="Mercury SSm A"/>
              </a:rPr>
              <a:t>ut</a:t>
            </a:r>
            <a:r>
              <a:rPr lang="en-GB" b="0" i="0" dirty="0">
                <a:solidFill>
                  <a:srgbClr val="7B8898"/>
                </a:solidFill>
                <a:effectLst/>
                <a:latin typeface="Mercury SSm A"/>
              </a:rPr>
              <a:t> </a:t>
            </a:r>
            <a:r>
              <a:rPr lang="en-GB" b="0" i="0" dirty="0" err="1">
                <a:solidFill>
                  <a:srgbClr val="7B8898"/>
                </a:solidFill>
                <a:effectLst/>
                <a:latin typeface="Mercury SSm A"/>
              </a:rPr>
              <a:t>labore</a:t>
            </a:r>
            <a:r>
              <a:rPr lang="en-GB" b="0" i="0" dirty="0">
                <a:solidFill>
                  <a:srgbClr val="7B8898"/>
                </a:solidFill>
                <a:effectLst/>
                <a:latin typeface="Mercury SSm A"/>
              </a:rPr>
              <a:t> et dolore magna </a:t>
            </a:r>
            <a:r>
              <a:rPr lang="en-GB" b="0" i="0" dirty="0" err="1">
                <a:solidFill>
                  <a:srgbClr val="7B8898"/>
                </a:solidFill>
                <a:effectLst/>
                <a:latin typeface="Mercury SSm A"/>
              </a:rPr>
              <a:t>aliqua</a:t>
            </a:r>
            <a:r>
              <a:rPr lang="en-GB" b="0" i="0" dirty="0">
                <a:solidFill>
                  <a:srgbClr val="7B8898"/>
                </a:solidFill>
                <a:effectLst/>
                <a:latin typeface="Mercury SSm A"/>
              </a:rPr>
              <a:t>. Ut </a:t>
            </a:r>
            <a:r>
              <a:rPr lang="en-GB" b="0" i="0" dirty="0" err="1">
                <a:solidFill>
                  <a:srgbClr val="7B8898"/>
                </a:solidFill>
                <a:effectLst/>
                <a:latin typeface="Mercury SSm A"/>
              </a:rPr>
              <a:t>enim</a:t>
            </a:r>
            <a:r>
              <a:rPr lang="en-GB" b="0" i="0" dirty="0">
                <a:solidFill>
                  <a:srgbClr val="7B8898"/>
                </a:solidFill>
                <a:effectLst/>
                <a:latin typeface="Mercury SSm A"/>
              </a:rPr>
              <a:t> ad minim </a:t>
            </a:r>
            <a:r>
              <a:rPr lang="en-GB" b="0" i="0" dirty="0" err="1">
                <a:solidFill>
                  <a:srgbClr val="7B8898"/>
                </a:solidFill>
                <a:effectLst/>
                <a:latin typeface="Mercury SSm A"/>
              </a:rPr>
              <a:t>veniam</a:t>
            </a:r>
            <a:r>
              <a:rPr lang="en-GB" b="0" i="0" dirty="0">
                <a:solidFill>
                  <a:srgbClr val="7B8898"/>
                </a:solidFill>
                <a:effectLst/>
                <a:latin typeface="Mercury SSm A"/>
              </a:rPr>
              <a:t>.</a:t>
            </a:r>
            <a:endParaRPr lang="en-GB" dirty="0"/>
          </a:p>
        </p:txBody>
      </p:sp>
      <p:sp>
        <p:nvSpPr>
          <p:cNvPr id="23" name="Picture Placeholder 3">
            <a:extLst>
              <a:ext uri="{FF2B5EF4-FFF2-40B4-BE49-F238E27FC236}">
                <a16:creationId xmlns="" xmlns:a16="http://schemas.microsoft.com/office/drawing/2014/main" id="{783D03E8-F2B2-43B3-AED6-064118B56EAD}"/>
              </a:ext>
            </a:extLst>
          </p:cNvPr>
          <p:cNvSpPr>
            <a:spLocks noGrp="1"/>
          </p:cNvSpPr>
          <p:nvPr>
            <p:ph type="pic" sz="quarter" idx="15" hasCustomPrompt="1"/>
          </p:nvPr>
        </p:nvSpPr>
        <p:spPr>
          <a:xfrm>
            <a:off x="3175357" y="1655661"/>
            <a:ext cx="1739797" cy="201452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24" name="Picture Placeholder 3">
            <a:extLst>
              <a:ext uri="{FF2B5EF4-FFF2-40B4-BE49-F238E27FC236}">
                <a16:creationId xmlns="" xmlns:a16="http://schemas.microsoft.com/office/drawing/2014/main" id="{D3D6A6E7-397A-40CC-8134-19E62C58D5A2}"/>
              </a:ext>
            </a:extLst>
          </p:cNvPr>
          <p:cNvSpPr>
            <a:spLocks noGrp="1"/>
          </p:cNvSpPr>
          <p:nvPr>
            <p:ph type="pic" sz="quarter" idx="16" hasCustomPrompt="1"/>
          </p:nvPr>
        </p:nvSpPr>
        <p:spPr>
          <a:xfrm>
            <a:off x="5240539" y="1655662"/>
            <a:ext cx="1739797" cy="201452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27" name="Picture Placeholder 3">
            <a:extLst>
              <a:ext uri="{FF2B5EF4-FFF2-40B4-BE49-F238E27FC236}">
                <a16:creationId xmlns="" xmlns:a16="http://schemas.microsoft.com/office/drawing/2014/main" id="{5A927833-E9D0-4A35-AC51-F48F032FF7EB}"/>
              </a:ext>
            </a:extLst>
          </p:cNvPr>
          <p:cNvSpPr>
            <a:spLocks noGrp="1"/>
          </p:cNvSpPr>
          <p:nvPr>
            <p:ph type="pic" sz="quarter" idx="19" hasCustomPrompt="1"/>
          </p:nvPr>
        </p:nvSpPr>
        <p:spPr>
          <a:xfrm>
            <a:off x="7305721" y="1655661"/>
            <a:ext cx="1739797" cy="201452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29" name="Picture Placeholder 3">
            <a:extLst>
              <a:ext uri="{FF2B5EF4-FFF2-40B4-BE49-F238E27FC236}">
                <a16:creationId xmlns="" xmlns:a16="http://schemas.microsoft.com/office/drawing/2014/main" id="{16C43C5B-45CD-4FBD-BA2A-819EEA737179}"/>
              </a:ext>
            </a:extLst>
          </p:cNvPr>
          <p:cNvSpPr>
            <a:spLocks noGrp="1"/>
          </p:cNvSpPr>
          <p:nvPr>
            <p:ph type="pic" sz="quarter" idx="21" hasCustomPrompt="1"/>
          </p:nvPr>
        </p:nvSpPr>
        <p:spPr>
          <a:xfrm>
            <a:off x="9370903" y="1655661"/>
            <a:ext cx="1739797" cy="201452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pic>
        <p:nvPicPr>
          <p:cNvPr id="30" name="Graphic 29">
            <a:extLst>
              <a:ext uri="{FF2B5EF4-FFF2-40B4-BE49-F238E27FC236}">
                <a16:creationId xmlns="" xmlns:a16="http://schemas.microsoft.com/office/drawing/2014/main" id="{334DFABA-A015-4A1F-A312-00DF5A7371C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1102224" y="3797401"/>
            <a:ext cx="126000" cy="126000"/>
          </a:xfrm>
          <a:prstGeom prst="rect">
            <a:avLst/>
          </a:prstGeom>
        </p:spPr>
      </p:pic>
      <p:pic>
        <p:nvPicPr>
          <p:cNvPr id="25" name="Graphic 24">
            <a:extLst>
              <a:ext uri="{FF2B5EF4-FFF2-40B4-BE49-F238E27FC236}">
                <a16:creationId xmlns="" xmlns:a16="http://schemas.microsoft.com/office/drawing/2014/main" id="{89A2C9A1-0073-4EE1-8EFA-1EF31C2A381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3187878" y="3797401"/>
            <a:ext cx="126000" cy="126000"/>
          </a:xfrm>
          <a:prstGeom prst="rect">
            <a:avLst/>
          </a:prstGeom>
        </p:spPr>
      </p:pic>
      <p:pic>
        <p:nvPicPr>
          <p:cNvPr id="39" name="Graphic 38">
            <a:extLst>
              <a:ext uri="{FF2B5EF4-FFF2-40B4-BE49-F238E27FC236}">
                <a16:creationId xmlns="" xmlns:a16="http://schemas.microsoft.com/office/drawing/2014/main" id="{86BAA141-B857-4EF6-916B-C61A31F8F9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7284024" y="3797401"/>
            <a:ext cx="126000" cy="126000"/>
          </a:xfrm>
          <a:prstGeom prst="rect">
            <a:avLst/>
          </a:prstGeom>
        </p:spPr>
      </p:pic>
      <p:pic>
        <p:nvPicPr>
          <p:cNvPr id="43" name="Graphic 42">
            <a:extLst>
              <a:ext uri="{FF2B5EF4-FFF2-40B4-BE49-F238E27FC236}">
                <a16:creationId xmlns="" xmlns:a16="http://schemas.microsoft.com/office/drawing/2014/main" id="{6553A022-06DC-4FF7-865E-D200114D076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5235951" y="3797401"/>
            <a:ext cx="126000" cy="126000"/>
          </a:xfrm>
          <a:prstGeom prst="rect">
            <a:avLst/>
          </a:prstGeom>
        </p:spPr>
      </p:pic>
      <p:pic>
        <p:nvPicPr>
          <p:cNvPr id="44" name="Graphic 43">
            <a:extLst>
              <a:ext uri="{FF2B5EF4-FFF2-40B4-BE49-F238E27FC236}">
                <a16:creationId xmlns="" xmlns:a16="http://schemas.microsoft.com/office/drawing/2014/main" id="{39E69A0F-6008-48E4-BA3B-31DE6A2424B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9370903" y="3797401"/>
            <a:ext cx="126000" cy="126000"/>
          </a:xfrm>
          <a:prstGeom prst="rect">
            <a:avLst/>
          </a:prstGeom>
        </p:spPr>
      </p:pic>
      <p:sp>
        <p:nvSpPr>
          <p:cNvPr id="45" name="Text Placeholder 8">
            <a:extLst>
              <a:ext uri="{FF2B5EF4-FFF2-40B4-BE49-F238E27FC236}">
                <a16:creationId xmlns="" xmlns:a16="http://schemas.microsoft.com/office/drawing/2014/main" id="{FADCC9CA-9CEC-4A93-99AA-49268A8A94DD}"/>
              </a:ext>
            </a:extLst>
          </p:cNvPr>
          <p:cNvSpPr>
            <a:spLocks noGrp="1"/>
          </p:cNvSpPr>
          <p:nvPr>
            <p:ph type="body" sz="quarter" idx="27" hasCustomPrompt="1"/>
          </p:nvPr>
        </p:nvSpPr>
        <p:spPr>
          <a:xfrm>
            <a:off x="3374540" y="3795402"/>
            <a:ext cx="1533437" cy="2183878"/>
          </a:xfrm>
          <a:prstGeom prst="rect">
            <a:avLst/>
          </a:prstGeom>
        </p:spPr>
        <p:txBody>
          <a:bodyPr lIns="0" tIns="0" rIns="0" bIns="0"/>
          <a:lstStyle>
            <a:lvl1pPr marL="0" indent="0">
              <a:buNone/>
              <a:defRPr lang="en-GB" sz="1200" b="1" i="0" smtClean="0">
                <a:effectLs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GB" dirty="0"/>
              <a:t>Name</a:t>
            </a:r>
          </a:p>
          <a:p>
            <a:pPr lvl="0"/>
            <a:r>
              <a:rPr lang="en-GB" b="0" i="0" dirty="0">
                <a:solidFill>
                  <a:srgbClr val="7B8898"/>
                </a:solidFill>
                <a:effectLst/>
                <a:latin typeface="Mercury SSm A"/>
              </a:rPr>
              <a:t>Lorem ipsum </a:t>
            </a:r>
            <a:r>
              <a:rPr lang="en-GB" b="0" i="0" dirty="0" err="1">
                <a:solidFill>
                  <a:srgbClr val="7B8898"/>
                </a:solidFill>
                <a:effectLst/>
                <a:latin typeface="Mercury SSm A"/>
              </a:rPr>
              <a:t>dolor</a:t>
            </a:r>
            <a:r>
              <a:rPr lang="en-GB" b="0" i="0" dirty="0">
                <a:solidFill>
                  <a:srgbClr val="7B8898"/>
                </a:solidFill>
                <a:effectLst/>
                <a:latin typeface="Mercury SSm A"/>
              </a:rPr>
              <a:t> sit </a:t>
            </a:r>
            <a:r>
              <a:rPr lang="en-GB" b="0" i="0" dirty="0" err="1">
                <a:solidFill>
                  <a:srgbClr val="7B8898"/>
                </a:solidFill>
                <a:effectLst/>
                <a:latin typeface="Mercury SSm A"/>
              </a:rPr>
              <a:t>amet</a:t>
            </a:r>
            <a:r>
              <a:rPr lang="en-GB" b="0" i="0" dirty="0">
                <a:solidFill>
                  <a:srgbClr val="7B8898"/>
                </a:solidFill>
                <a:effectLst/>
                <a:latin typeface="Mercury SSm A"/>
              </a:rPr>
              <a:t>, </a:t>
            </a:r>
            <a:r>
              <a:rPr lang="en-GB" b="0" i="0" dirty="0" err="1">
                <a:solidFill>
                  <a:srgbClr val="7B8898"/>
                </a:solidFill>
                <a:effectLst/>
                <a:latin typeface="Mercury SSm A"/>
              </a:rPr>
              <a:t>consectetur</a:t>
            </a:r>
            <a:r>
              <a:rPr lang="en-GB" b="0" i="0" dirty="0">
                <a:solidFill>
                  <a:srgbClr val="7B8898"/>
                </a:solidFill>
                <a:effectLst/>
                <a:latin typeface="Mercury SSm A"/>
              </a:rPr>
              <a:t> </a:t>
            </a:r>
            <a:r>
              <a:rPr lang="en-GB" b="0" i="0" dirty="0" err="1">
                <a:solidFill>
                  <a:srgbClr val="7B8898"/>
                </a:solidFill>
                <a:effectLst/>
                <a:latin typeface="Mercury SSm A"/>
              </a:rPr>
              <a:t>adipiscing</a:t>
            </a:r>
            <a:r>
              <a:rPr lang="en-GB" b="0" i="0" dirty="0">
                <a:solidFill>
                  <a:srgbClr val="7B8898"/>
                </a:solidFill>
                <a:effectLst/>
                <a:latin typeface="Mercury SSm A"/>
              </a:rPr>
              <a:t> </a:t>
            </a:r>
            <a:r>
              <a:rPr lang="en-GB" b="0" i="0" dirty="0" err="1">
                <a:solidFill>
                  <a:srgbClr val="7B8898"/>
                </a:solidFill>
                <a:effectLst/>
                <a:latin typeface="Mercury SSm A"/>
              </a:rPr>
              <a:t>elit</a:t>
            </a:r>
            <a:r>
              <a:rPr lang="en-GB" b="0" i="0" dirty="0">
                <a:solidFill>
                  <a:srgbClr val="7B8898"/>
                </a:solidFill>
                <a:effectLst/>
                <a:latin typeface="Mercury SSm A"/>
              </a:rPr>
              <a:t>, </a:t>
            </a:r>
            <a:r>
              <a:rPr lang="en-GB" b="0" i="0" dirty="0" err="1">
                <a:solidFill>
                  <a:srgbClr val="7B8898"/>
                </a:solidFill>
                <a:effectLst/>
                <a:latin typeface="Mercury SSm A"/>
              </a:rPr>
              <a:t>sed</a:t>
            </a:r>
            <a:r>
              <a:rPr lang="en-GB" b="0" i="0" dirty="0">
                <a:solidFill>
                  <a:srgbClr val="7B8898"/>
                </a:solidFill>
                <a:effectLst/>
                <a:latin typeface="Mercury SSm A"/>
              </a:rPr>
              <a:t> do </a:t>
            </a:r>
            <a:r>
              <a:rPr lang="en-GB" b="0" i="0" dirty="0" err="1">
                <a:solidFill>
                  <a:srgbClr val="7B8898"/>
                </a:solidFill>
                <a:effectLst/>
                <a:latin typeface="Mercury SSm A"/>
              </a:rPr>
              <a:t>eiusmod</a:t>
            </a:r>
            <a:r>
              <a:rPr lang="en-GB" b="0" i="0" dirty="0">
                <a:solidFill>
                  <a:srgbClr val="7B8898"/>
                </a:solidFill>
                <a:effectLst/>
                <a:latin typeface="Mercury SSm A"/>
              </a:rPr>
              <a:t> </a:t>
            </a:r>
            <a:r>
              <a:rPr lang="en-GB" b="0" i="0" dirty="0" err="1">
                <a:solidFill>
                  <a:srgbClr val="7B8898"/>
                </a:solidFill>
                <a:effectLst/>
                <a:latin typeface="Mercury SSm A"/>
              </a:rPr>
              <a:t>tempor</a:t>
            </a:r>
            <a:r>
              <a:rPr lang="en-GB" b="0" i="0" dirty="0">
                <a:solidFill>
                  <a:srgbClr val="7B8898"/>
                </a:solidFill>
                <a:effectLst/>
                <a:latin typeface="Mercury SSm A"/>
              </a:rPr>
              <a:t> </a:t>
            </a:r>
            <a:r>
              <a:rPr lang="en-GB" b="0" i="0" dirty="0" err="1">
                <a:solidFill>
                  <a:srgbClr val="7B8898"/>
                </a:solidFill>
                <a:effectLst/>
                <a:latin typeface="Mercury SSm A"/>
              </a:rPr>
              <a:t>incididunt</a:t>
            </a:r>
            <a:r>
              <a:rPr lang="en-GB" b="0" i="0" dirty="0">
                <a:solidFill>
                  <a:srgbClr val="7B8898"/>
                </a:solidFill>
                <a:effectLst/>
                <a:latin typeface="Mercury SSm A"/>
              </a:rPr>
              <a:t> </a:t>
            </a:r>
            <a:r>
              <a:rPr lang="en-GB" b="0" i="0" dirty="0" err="1">
                <a:solidFill>
                  <a:srgbClr val="7B8898"/>
                </a:solidFill>
                <a:effectLst/>
                <a:latin typeface="Mercury SSm A"/>
              </a:rPr>
              <a:t>ut</a:t>
            </a:r>
            <a:r>
              <a:rPr lang="en-GB" b="0" i="0" dirty="0">
                <a:solidFill>
                  <a:srgbClr val="7B8898"/>
                </a:solidFill>
                <a:effectLst/>
                <a:latin typeface="Mercury SSm A"/>
              </a:rPr>
              <a:t> </a:t>
            </a:r>
            <a:r>
              <a:rPr lang="en-GB" b="0" i="0" dirty="0" err="1">
                <a:solidFill>
                  <a:srgbClr val="7B8898"/>
                </a:solidFill>
                <a:effectLst/>
                <a:latin typeface="Mercury SSm A"/>
              </a:rPr>
              <a:t>labore</a:t>
            </a:r>
            <a:r>
              <a:rPr lang="en-GB" b="0" i="0" dirty="0">
                <a:solidFill>
                  <a:srgbClr val="7B8898"/>
                </a:solidFill>
                <a:effectLst/>
                <a:latin typeface="Mercury SSm A"/>
              </a:rPr>
              <a:t> et dolore magna </a:t>
            </a:r>
            <a:r>
              <a:rPr lang="en-GB" b="0" i="0" dirty="0" err="1">
                <a:solidFill>
                  <a:srgbClr val="7B8898"/>
                </a:solidFill>
                <a:effectLst/>
                <a:latin typeface="Mercury SSm A"/>
              </a:rPr>
              <a:t>aliqua</a:t>
            </a:r>
            <a:r>
              <a:rPr lang="en-GB" b="0" i="0" dirty="0">
                <a:solidFill>
                  <a:srgbClr val="7B8898"/>
                </a:solidFill>
                <a:effectLst/>
                <a:latin typeface="Mercury SSm A"/>
              </a:rPr>
              <a:t>. Ut </a:t>
            </a:r>
            <a:r>
              <a:rPr lang="en-GB" b="0" i="0" dirty="0" err="1">
                <a:solidFill>
                  <a:srgbClr val="7B8898"/>
                </a:solidFill>
                <a:effectLst/>
                <a:latin typeface="Mercury SSm A"/>
              </a:rPr>
              <a:t>enim</a:t>
            </a:r>
            <a:r>
              <a:rPr lang="en-GB" b="0" i="0" dirty="0">
                <a:solidFill>
                  <a:srgbClr val="7B8898"/>
                </a:solidFill>
                <a:effectLst/>
                <a:latin typeface="Mercury SSm A"/>
              </a:rPr>
              <a:t> ad minim </a:t>
            </a:r>
            <a:r>
              <a:rPr lang="en-GB" b="0" i="0" dirty="0" err="1">
                <a:solidFill>
                  <a:srgbClr val="7B8898"/>
                </a:solidFill>
                <a:effectLst/>
                <a:latin typeface="Mercury SSm A"/>
              </a:rPr>
              <a:t>veniam</a:t>
            </a:r>
            <a:r>
              <a:rPr lang="en-GB" b="0" i="0" dirty="0">
                <a:solidFill>
                  <a:srgbClr val="7B8898"/>
                </a:solidFill>
                <a:effectLst/>
                <a:latin typeface="Mercury SSm A"/>
              </a:rPr>
              <a:t>.</a:t>
            </a:r>
            <a:endParaRPr lang="en-GB" dirty="0"/>
          </a:p>
        </p:txBody>
      </p:sp>
      <p:sp>
        <p:nvSpPr>
          <p:cNvPr id="46" name="Text Placeholder 8">
            <a:extLst>
              <a:ext uri="{FF2B5EF4-FFF2-40B4-BE49-F238E27FC236}">
                <a16:creationId xmlns="" xmlns:a16="http://schemas.microsoft.com/office/drawing/2014/main" id="{B5F4CA57-128C-4816-9A89-7361758095CC}"/>
              </a:ext>
            </a:extLst>
          </p:cNvPr>
          <p:cNvSpPr>
            <a:spLocks noGrp="1"/>
          </p:cNvSpPr>
          <p:nvPr>
            <p:ph type="body" sz="quarter" idx="28" hasCustomPrompt="1"/>
          </p:nvPr>
        </p:nvSpPr>
        <p:spPr>
          <a:xfrm>
            <a:off x="5446899" y="3795402"/>
            <a:ext cx="1533437" cy="2183878"/>
          </a:xfrm>
          <a:prstGeom prst="rect">
            <a:avLst/>
          </a:prstGeom>
        </p:spPr>
        <p:txBody>
          <a:bodyPr lIns="0" tIns="0" rIns="0" bIns="0"/>
          <a:lstStyle>
            <a:lvl1pPr marL="0" indent="0">
              <a:buNone/>
              <a:defRPr lang="en-GB" sz="1200" b="1" i="0" smtClean="0">
                <a:effectLs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GB" dirty="0"/>
              <a:t>Name</a:t>
            </a:r>
          </a:p>
          <a:p>
            <a:pPr lvl="0"/>
            <a:r>
              <a:rPr lang="en-GB" b="0" i="0" dirty="0">
                <a:solidFill>
                  <a:srgbClr val="7B8898"/>
                </a:solidFill>
                <a:effectLst/>
                <a:latin typeface="Mercury SSm A"/>
              </a:rPr>
              <a:t>Lorem ipsum </a:t>
            </a:r>
            <a:r>
              <a:rPr lang="en-GB" b="0" i="0" dirty="0" err="1">
                <a:solidFill>
                  <a:srgbClr val="7B8898"/>
                </a:solidFill>
                <a:effectLst/>
                <a:latin typeface="Mercury SSm A"/>
              </a:rPr>
              <a:t>dolor</a:t>
            </a:r>
            <a:r>
              <a:rPr lang="en-GB" b="0" i="0" dirty="0">
                <a:solidFill>
                  <a:srgbClr val="7B8898"/>
                </a:solidFill>
                <a:effectLst/>
                <a:latin typeface="Mercury SSm A"/>
              </a:rPr>
              <a:t> sit </a:t>
            </a:r>
            <a:r>
              <a:rPr lang="en-GB" b="0" i="0" dirty="0" err="1">
                <a:solidFill>
                  <a:srgbClr val="7B8898"/>
                </a:solidFill>
                <a:effectLst/>
                <a:latin typeface="Mercury SSm A"/>
              </a:rPr>
              <a:t>amet</a:t>
            </a:r>
            <a:r>
              <a:rPr lang="en-GB" b="0" i="0" dirty="0">
                <a:solidFill>
                  <a:srgbClr val="7B8898"/>
                </a:solidFill>
                <a:effectLst/>
                <a:latin typeface="Mercury SSm A"/>
              </a:rPr>
              <a:t>, </a:t>
            </a:r>
            <a:r>
              <a:rPr lang="en-GB" b="0" i="0" dirty="0" err="1">
                <a:solidFill>
                  <a:srgbClr val="7B8898"/>
                </a:solidFill>
                <a:effectLst/>
                <a:latin typeface="Mercury SSm A"/>
              </a:rPr>
              <a:t>consectetur</a:t>
            </a:r>
            <a:r>
              <a:rPr lang="en-GB" b="0" i="0" dirty="0">
                <a:solidFill>
                  <a:srgbClr val="7B8898"/>
                </a:solidFill>
                <a:effectLst/>
                <a:latin typeface="Mercury SSm A"/>
              </a:rPr>
              <a:t> </a:t>
            </a:r>
            <a:r>
              <a:rPr lang="en-GB" b="0" i="0" dirty="0" err="1">
                <a:solidFill>
                  <a:srgbClr val="7B8898"/>
                </a:solidFill>
                <a:effectLst/>
                <a:latin typeface="Mercury SSm A"/>
              </a:rPr>
              <a:t>adipiscing</a:t>
            </a:r>
            <a:r>
              <a:rPr lang="en-GB" b="0" i="0" dirty="0">
                <a:solidFill>
                  <a:srgbClr val="7B8898"/>
                </a:solidFill>
                <a:effectLst/>
                <a:latin typeface="Mercury SSm A"/>
              </a:rPr>
              <a:t> </a:t>
            </a:r>
            <a:r>
              <a:rPr lang="en-GB" b="0" i="0" dirty="0" err="1">
                <a:solidFill>
                  <a:srgbClr val="7B8898"/>
                </a:solidFill>
                <a:effectLst/>
                <a:latin typeface="Mercury SSm A"/>
              </a:rPr>
              <a:t>elit</a:t>
            </a:r>
            <a:r>
              <a:rPr lang="en-GB" b="0" i="0" dirty="0">
                <a:solidFill>
                  <a:srgbClr val="7B8898"/>
                </a:solidFill>
                <a:effectLst/>
                <a:latin typeface="Mercury SSm A"/>
              </a:rPr>
              <a:t>, </a:t>
            </a:r>
            <a:r>
              <a:rPr lang="en-GB" b="0" i="0" dirty="0" err="1">
                <a:solidFill>
                  <a:srgbClr val="7B8898"/>
                </a:solidFill>
                <a:effectLst/>
                <a:latin typeface="Mercury SSm A"/>
              </a:rPr>
              <a:t>sed</a:t>
            </a:r>
            <a:r>
              <a:rPr lang="en-GB" b="0" i="0" dirty="0">
                <a:solidFill>
                  <a:srgbClr val="7B8898"/>
                </a:solidFill>
                <a:effectLst/>
                <a:latin typeface="Mercury SSm A"/>
              </a:rPr>
              <a:t> do </a:t>
            </a:r>
            <a:r>
              <a:rPr lang="en-GB" b="0" i="0" dirty="0" err="1">
                <a:solidFill>
                  <a:srgbClr val="7B8898"/>
                </a:solidFill>
                <a:effectLst/>
                <a:latin typeface="Mercury SSm A"/>
              </a:rPr>
              <a:t>eiusmod</a:t>
            </a:r>
            <a:r>
              <a:rPr lang="en-GB" b="0" i="0" dirty="0">
                <a:solidFill>
                  <a:srgbClr val="7B8898"/>
                </a:solidFill>
                <a:effectLst/>
                <a:latin typeface="Mercury SSm A"/>
              </a:rPr>
              <a:t> </a:t>
            </a:r>
            <a:r>
              <a:rPr lang="en-GB" b="0" i="0" dirty="0" err="1">
                <a:solidFill>
                  <a:srgbClr val="7B8898"/>
                </a:solidFill>
                <a:effectLst/>
                <a:latin typeface="Mercury SSm A"/>
              </a:rPr>
              <a:t>tempor</a:t>
            </a:r>
            <a:r>
              <a:rPr lang="en-GB" b="0" i="0" dirty="0">
                <a:solidFill>
                  <a:srgbClr val="7B8898"/>
                </a:solidFill>
                <a:effectLst/>
                <a:latin typeface="Mercury SSm A"/>
              </a:rPr>
              <a:t> </a:t>
            </a:r>
            <a:r>
              <a:rPr lang="en-GB" b="0" i="0" dirty="0" err="1">
                <a:solidFill>
                  <a:srgbClr val="7B8898"/>
                </a:solidFill>
                <a:effectLst/>
                <a:latin typeface="Mercury SSm A"/>
              </a:rPr>
              <a:t>incididunt</a:t>
            </a:r>
            <a:r>
              <a:rPr lang="en-GB" b="0" i="0" dirty="0">
                <a:solidFill>
                  <a:srgbClr val="7B8898"/>
                </a:solidFill>
                <a:effectLst/>
                <a:latin typeface="Mercury SSm A"/>
              </a:rPr>
              <a:t> </a:t>
            </a:r>
            <a:r>
              <a:rPr lang="en-GB" b="0" i="0" dirty="0" err="1">
                <a:solidFill>
                  <a:srgbClr val="7B8898"/>
                </a:solidFill>
                <a:effectLst/>
                <a:latin typeface="Mercury SSm A"/>
              </a:rPr>
              <a:t>ut</a:t>
            </a:r>
            <a:r>
              <a:rPr lang="en-GB" b="0" i="0" dirty="0">
                <a:solidFill>
                  <a:srgbClr val="7B8898"/>
                </a:solidFill>
                <a:effectLst/>
                <a:latin typeface="Mercury SSm A"/>
              </a:rPr>
              <a:t> </a:t>
            </a:r>
            <a:r>
              <a:rPr lang="en-GB" b="0" i="0" dirty="0" err="1">
                <a:solidFill>
                  <a:srgbClr val="7B8898"/>
                </a:solidFill>
                <a:effectLst/>
                <a:latin typeface="Mercury SSm A"/>
              </a:rPr>
              <a:t>labore</a:t>
            </a:r>
            <a:r>
              <a:rPr lang="en-GB" b="0" i="0" dirty="0">
                <a:solidFill>
                  <a:srgbClr val="7B8898"/>
                </a:solidFill>
                <a:effectLst/>
                <a:latin typeface="Mercury SSm A"/>
              </a:rPr>
              <a:t> et dolore magna </a:t>
            </a:r>
            <a:r>
              <a:rPr lang="en-GB" b="0" i="0" dirty="0" err="1">
                <a:solidFill>
                  <a:srgbClr val="7B8898"/>
                </a:solidFill>
                <a:effectLst/>
                <a:latin typeface="Mercury SSm A"/>
              </a:rPr>
              <a:t>aliqua</a:t>
            </a:r>
            <a:r>
              <a:rPr lang="en-GB" b="0" i="0" dirty="0">
                <a:solidFill>
                  <a:srgbClr val="7B8898"/>
                </a:solidFill>
                <a:effectLst/>
                <a:latin typeface="Mercury SSm A"/>
              </a:rPr>
              <a:t>. Ut </a:t>
            </a:r>
            <a:r>
              <a:rPr lang="en-GB" b="0" i="0" dirty="0" err="1">
                <a:solidFill>
                  <a:srgbClr val="7B8898"/>
                </a:solidFill>
                <a:effectLst/>
                <a:latin typeface="Mercury SSm A"/>
              </a:rPr>
              <a:t>enim</a:t>
            </a:r>
            <a:r>
              <a:rPr lang="en-GB" b="0" i="0" dirty="0">
                <a:solidFill>
                  <a:srgbClr val="7B8898"/>
                </a:solidFill>
                <a:effectLst/>
                <a:latin typeface="Mercury SSm A"/>
              </a:rPr>
              <a:t> ad minim </a:t>
            </a:r>
            <a:r>
              <a:rPr lang="en-GB" b="0" i="0" dirty="0" err="1">
                <a:solidFill>
                  <a:srgbClr val="7B8898"/>
                </a:solidFill>
                <a:effectLst/>
                <a:latin typeface="Mercury SSm A"/>
              </a:rPr>
              <a:t>veniam</a:t>
            </a:r>
            <a:r>
              <a:rPr lang="en-GB" b="0" i="0" dirty="0">
                <a:solidFill>
                  <a:srgbClr val="7B8898"/>
                </a:solidFill>
                <a:effectLst/>
                <a:latin typeface="Mercury SSm A"/>
              </a:rPr>
              <a:t>.</a:t>
            </a:r>
            <a:endParaRPr lang="en-GB" dirty="0"/>
          </a:p>
        </p:txBody>
      </p:sp>
      <p:sp>
        <p:nvSpPr>
          <p:cNvPr id="47" name="Text Placeholder 8">
            <a:extLst>
              <a:ext uri="{FF2B5EF4-FFF2-40B4-BE49-F238E27FC236}">
                <a16:creationId xmlns="" xmlns:a16="http://schemas.microsoft.com/office/drawing/2014/main" id="{097D09C2-55A2-4EE0-8E7C-435CD35D3804}"/>
              </a:ext>
            </a:extLst>
          </p:cNvPr>
          <p:cNvSpPr>
            <a:spLocks noGrp="1"/>
          </p:cNvSpPr>
          <p:nvPr>
            <p:ph type="body" sz="quarter" idx="29" hasCustomPrompt="1"/>
          </p:nvPr>
        </p:nvSpPr>
        <p:spPr>
          <a:xfrm>
            <a:off x="7512081" y="3795402"/>
            <a:ext cx="1533437" cy="2183878"/>
          </a:xfrm>
          <a:prstGeom prst="rect">
            <a:avLst/>
          </a:prstGeom>
        </p:spPr>
        <p:txBody>
          <a:bodyPr lIns="0" tIns="0" rIns="0" bIns="0"/>
          <a:lstStyle>
            <a:lvl1pPr marL="0" indent="0">
              <a:buNone/>
              <a:defRPr lang="en-GB" sz="1200" b="1" i="0" smtClean="0">
                <a:effectLs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GB" dirty="0"/>
              <a:t>Name</a:t>
            </a:r>
          </a:p>
          <a:p>
            <a:pPr lvl="0"/>
            <a:r>
              <a:rPr lang="en-GB" b="0" i="0" dirty="0">
                <a:solidFill>
                  <a:srgbClr val="7B8898"/>
                </a:solidFill>
                <a:effectLst/>
                <a:latin typeface="Mercury SSm A"/>
              </a:rPr>
              <a:t>Lorem ipsum </a:t>
            </a:r>
            <a:r>
              <a:rPr lang="en-GB" b="0" i="0" dirty="0" err="1">
                <a:solidFill>
                  <a:srgbClr val="7B8898"/>
                </a:solidFill>
                <a:effectLst/>
                <a:latin typeface="Mercury SSm A"/>
              </a:rPr>
              <a:t>dolor</a:t>
            </a:r>
            <a:r>
              <a:rPr lang="en-GB" b="0" i="0" dirty="0">
                <a:solidFill>
                  <a:srgbClr val="7B8898"/>
                </a:solidFill>
                <a:effectLst/>
                <a:latin typeface="Mercury SSm A"/>
              </a:rPr>
              <a:t> sit </a:t>
            </a:r>
            <a:r>
              <a:rPr lang="en-GB" b="0" i="0" dirty="0" err="1">
                <a:solidFill>
                  <a:srgbClr val="7B8898"/>
                </a:solidFill>
                <a:effectLst/>
                <a:latin typeface="Mercury SSm A"/>
              </a:rPr>
              <a:t>amet</a:t>
            </a:r>
            <a:r>
              <a:rPr lang="en-GB" b="0" i="0" dirty="0">
                <a:solidFill>
                  <a:srgbClr val="7B8898"/>
                </a:solidFill>
                <a:effectLst/>
                <a:latin typeface="Mercury SSm A"/>
              </a:rPr>
              <a:t>, </a:t>
            </a:r>
            <a:r>
              <a:rPr lang="en-GB" b="0" i="0" dirty="0" err="1">
                <a:solidFill>
                  <a:srgbClr val="7B8898"/>
                </a:solidFill>
                <a:effectLst/>
                <a:latin typeface="Mercury SSm A"/>
              </a:rPr>
              <a:t>consectetur</a:t>
            </a:r>
            <a:r>
              <a:rPr lang="en-GB" b="0" i="0" dirty="0">
                <a:solidFill>
                  <a:srgbClr val="7B8898"/>
                </a:solidFill>
                <a:effectLst/>
                <a:latin typeface="Mercury SSm A"/>
              </a:rPr>
              <a:t> </a:t>
            </a:r>
            <a:r>
              <a:rPr lang="en-GB" b="0" i="0" dirty="0" err="1">
                <a:solidFill>
                  <a:srgbClr val="7B8898"/>
                </a:solidFill>
                <a:effectLst/>
                <a:latin typeface="Mercury SSm A"/>
              </a:rPr>
              <a:t>adipiscing</a:t>
            </a:r>
            <a:r>
              <a:rPr lang="en-GB" b="0" i="0" dirty="0">
                <a:solidFill>
                  <a:srgbClr val="7B8898"/>
                </a:solidFill>
                <a:effectLst/>
                <a:latin typeface="Mercury SSm A"/>
              </a:rPr>
              <a:t> </a:t>
            </a:r>
            <a:r>
              <a:rPr lang="en-GB" b="0" i="0" dirty="0" err="1">
                <a:solidFill>
                  <a:srgbClr val="7B8898"/>
                </a:solidFill>
                <a:effectLst/>
                <a:latin typeface="Mercury SSm A"/>
              </a:rPr>
              <a:t>elit</a:t>
            </a:r>
            <a:r>
              <a:rPr lang="en-GB" b="0" i="0" dirty="0">
                <a:solidFill>
                  <a:srgbClr val="7B8898"/>
                </a:solidFill>
                <a:effectLst/>
                <a:latin typeface="Mercury SSm A"/>
              </a:rPr>
              <a:t>, </a:t>
            </a:r>
            <a:r>
              <a:rPr lang="en-GB" b="0" i="0" dirty="0" err="1">
                <a:solidFill>
                  <a:srgbClr val="7B8898"/>
                </a:solidFill>
                <a:effectLst/>
                <a:latin typeface="Mercury SSm A"/>
              </a:rPr>
              <a:t>sed</a:t>
            </a:r>
            <a:r>
              <a:rPr lang="en-GB" b="0" i="0" dirty="0">
                <a:solidFill>
                  <a:srgbClr val="7B8898"/>
                </a:solidFill>
                <a:effectLst/>
                <a:latin typeface="Mercury SSm A"/>
              </a:rPr>
              <a:t> do </a:t>
            </a:r>
            <a:r>
              <a:rPr lang="en-GB" b="0" i="0" dirty="0" err="1">
                <a:solidFill>
                  <a:srgbClr val="7B8898"/>
                </a:solidFill>
                <a:effectLst/>
                <a:latin typeface="Mercury SSm A"/>
              </a:rPr>
              <a:t>eiusmod</a:t>
            </a:r>
            <a:r>
              <a:rPr lang="en-GB" b="0" i="0" dirty="0">
                <a:solidFill>
                  <a:srgbClr val="7B8898"/>
                </a:solidFill>
                <a:effectLst/>
                <a:latin typeface="Mercury SSm A"/>
              </a:rPr>
              <a:t> </a:t>
            </a:r>
            <a:r>
              <a:rPr lang="en-GB" b="0" i="0" dirty="0" err="1">
                <a:solidFill>
                  <a:srgbClr val="7B8898"/>
                </a:solidFill>
                <a:effectLst/>
                <a:latin typeface="Mercury SSm A"/>
              </a:rPr>
              <a:t>tempor</a:t>
            </a:r>
            <a:r>
              <a:rPr lang="en-GB" b="0" i="0" dirty="0">
                <a:solidFill>
                  <a:srgbClr val="7B8898"/>
                </a:solidFill>
                <a:effectLst/>
                <a:latin typeface="Mercury SSm A"/>
              </a:rPr>
              <a:t> </a:t>
            </a:r>
            <a:r>
              <a:rPr lang="en-GB" b="0" i="0" dirty="0" err="1">
                <a:solidFill>
                  <a:srgbClr val="7B8898"/>
                </a:solidFill>
                <a:effectLst/>
                <a:latin typeface="Mercury SSm A"/>
              </a:rPr>
              <a:t>incididunt</a:t>
            </a:r>
            <a:r>
              <a:rPr lang="en-GB" b="0" i="0" dirty="0">
                <a:solidFill>
                  <a:srgbClr val="7B8898"/>
                </a:solidFill>
                <a:effectLst/>
                <a:latin typeface="Mercury SSm A"/>
              </a:rPr>
              <a:t> </a:t>
            </a:r>
            <a:r>
              <a:rPr lang="en-GB" b="0" i="0" dirty="0" err="1">
                <a:solidFill>
                  <a:srgbClr val="7B8898"/>
                </a:solidFill>
                <a:effectLst/>
                <a:latin typeface="Mercury SSm A"/>
              </a:rPr>
              <a:t>ut</a:t>
            </a:r>
            <a:r>
              <a:rPr lang="en-GB" b="0" i="0" dirty="0">
                <a:solidFill>
                  <a:srgbClr val="7B8898"/>
                </a:solidFill>
                <a:effectLst/>
                <a:latin typeface="Mercury SSm A"/>
              </a:rPr>
              <a:t> </a:t>
            </a:r>
            <a:r>
              <a:rPr lang="en-GB" b="0" i="0" dirty="0" err="1">
                <a:solidFill>
                  <a:srgbClr val="7B8898"/>
                </a:solidFill>
                <a:effectLst/>
                <a:latin typeface="Mercury SSm A"/>
              </a:rPr>
              <a:t>labore</a:t>
            </a:r>
            <a:r>
              <a:rPr lang="en-GB" b="0" i="0" dirty="0">
                <a:solidFill>
                  <a:srgbClr val="7B8898"/>
                </a:solidFill>
                <a:effectLst/>
                <a:latin typeface="Mercury SSm A"/>
              </a:rPr>
              <a:t> et dolore magna </a:t>
            </a:r>
            <a:r>
              <a:rPr lang="en-GB" b="0" i="0" dirty="0" err="1">
                <a:solidFill>
                  <a:srgbClr val="7B8898"/>
                </a:solidFill>
                <a:effectLst/>
                <a:latin typeface="Mercury SSm A"/>
              </a:rPr>
              <a:t>aliqua</a:t>
            </a:r>
            <a:r>
              <a:rPr lang="en-GB" b="0" i="0" dirty="0">
                <a:solidFill>
                  <a:srgbClr val="7B8898"/>
                </a:solidFill>
                <a:effectLst/>
                <a:latin typeface="Mercury SSm A"/>
              </a:rPr>
              <a:t>. Ut </a:t>
            </a:r>
            <a:r>
              <a:rPr lang="en-GB" b="0" i="0" dirty="0" err="1">
                <a:solidFill>
                  <a:srgbClr val="7B8898"/>
                </a:solidFill>
                <a:effectLst/>
                <a:latin typeface="Mercury SSm A"/>
              </a:rPr>
              <a:t>enim</a:t>
            </a:r>
            <a:r>
              <a:rPr lang="en-GB" b="0" i="0" dirty="0">
                <a:solidFill>
                  <a:srgbClr val="7B8898"/>
                </a:solidFill>
                <a:effectLst/>
                <a:latin typeface="Mercury SSm A"/>
              </a:rPr>
              <a:t> ad minim </a:t>
            </a:r>
            <a:r>
              <a:rPr lang="en-GB" b="0" i="0" dirty="0" err="1">
                <a:solidFill>
                  <a:srgbClr val="7B8898"/>
                </a:solidFill>
                <a:effectLst/>
                <a:latin typeface="Mercury SSm A"/>
              </a:rPr>
              <a:t>veniam</a:t>
            </a:r>
            <a:r>
              <a:rPr lang="en-GB" b="0" i="0" dirty="0">
                <a:solidFill>
                  <a:srgbClr val="7B8898"/>
                </a:solidFill>
                <a:effectLst/>
                <a:latin typeface="Mercury SSm A"/>
              </a:rPr>
              <a:t>.</a:t>
            </a:r>
            <a:endParaRPr lang="en-GB" dirty="0"/>
          </a:p>
        </p:txBody>
      </p:sp>
      <p:sp>
        <p:nvSpPr>
          <p:cNvPr id="48" name="Text Placeholder 8">
            <a:extLst>
              <a:ext uri="{FF2B5EF4-FFF2-40B4-BE49-F238E27FC236}">
                <a16:creationId xmlns="" xmlns:a16="http://schemas.microsoft.com/office/drawing/2014/main" id="{BC7FB123-E3F9-40C3-ADB1-58D8C1B8CF1A}"/>
              </a:ext>
            </a:extLst>
          </p:cNvPr>
          <p:cNvSpPr>
            <a:spLocks noGrp="1"/>
          </p:cNvSpPr>
          <p:nvPr>
            <p:ph type="body" sz="quarter" idx="30" hasCustomPrompt="1"/>
          </p:nvPr>
        </p:nvSpPr>
        <p:spPr>
          <a:xfrm>
            <a:off x="9577263" y="3774956"/>
            <a:ext cx="1533437" cy="2183878"/>
          </a:xfrm>
          <a:prstGeom prst="rect">
            <a:avLst/>
          </a:prstGeom>
        </p:spPr>
        <p:txBody>
          <a:bodyPr lIns="0" tIns="0" rIns="0" bIns="0"/>
          <a:lstStyle>
            <a:lvl1pPr marL="0" indent="0">
              <a:buNone/>
              <a:defRPr lang="en-GB" sz="1200" b="1" i="0" smtClean="0">
                <a:effectLs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GB" dirty="0"/>
              <a:t>Name</a:t>
            </a:r>
          </a:p>
          <a:p>
            <a:pPr lvl="0"/>
            <a:r>
              <a:rPr lang="en-GB" b="0" i="0" dirty="0">
                <a:solidFill>
                  <a:srgbClr val="7B8898"/>
                </a:solidFill>
                <a:effectLst/>
                <a:latin typeface="Mercury SSm A"/>
              </a:rPr>
              <a:t>Lorem ipsum </a:t>
            </a:r>
            <a:r>
              <a:rPr lang="en-GB" b="0" i="0" dirty="0" err="1">
                <a:solidFill>
                  <a:srgbClr val="7B8898"/>
                </a:solidFill>
                <a:effectLst/>
                <a:latin typeface="Mercury SSm A"/>
              </a:rPr>
              <a:t>dolor</a:t>
            </a:r>
            <a:r>
              <a:rPr lang="en-GB" b="0" i="0" dirty="0">
                <a:solidFill>
                  <a:srgbClr val="7B8898"/>
                </a:solidFill>
                <a:effectLst/>
                <a:latin typeface="Mercury SSm A"/>
              </a:rPr>
              <a:t> sit </a:t>
            </a:r>
            <a:r>
              <a:rPr lang="en-GB" b="0" i="0" dirty="0" err="1">
                <a:solidFill>
                  <a:srgbClr val="7B8898"/>
                </a:solidFill>
                <a:effectLst/>
                <a:latin typeface="Mercury SSm A"/>
              </a:rPr>
              <a:t>amet</a:t>
            </a:r>
            <a:r>
              <a:rPr lang="en-GB" b="0" i="0" dirty="0">
                <a:solidFill>
                  <a:srgbClr val="7B8898"/>
                </a:solidFill>
                <a:effectLst/>
                <a:latin typeface="Mercury SSm A"/>
              </a:rPr>
              <a:t>, </a:t>
            </a:r>
            <a:r>
              <a:rPr lang="en-GB" b="0" i="0" dirty="0" err="1">
                <a:solidFill>
                  <a:srgbClr val="7B8898"/>
                </a:solidFill>
                <a:effectLst/>
                <a:latin typeface="Mercury SSm A"/>
              </a:rPr>
              <a:t>consectetur</a:t>
            </a:r>
            <a:r>
              <a:rPr lang="en-GB" b="0" i="0" dirty="0">
                <a:solidFill>
                  <a:srgbClr val="7B8898"/>
                </a:solidFill>
                <a:effectLst/>
                <a:latin typeface="Mercury SSm A"/>
              </a:rPr>
              <a:t> </a:t>
            </a:r>
            <a:r>
              <a:rPr lang="en-GB" b="0" i="0" dirty="0" err="1">
                <a:solidFill>
                  <a:srgbClr val="7B8898"/>
                </a:solidFill>
                <a:effectLst/>
                <a:latin typeface="Mercury SSm A"/>
              </a:rPr>
              <a:t>adipiscing</a:t>
            </a:r>
            <a:r>
              <a:rPr lang="en-GB" b="0" i="0" dirty="0">
                <a:solidFill>
                  <a:srgbClr val="7B8898"/>
                </a:solidFill>
                <a:effectLst/>
                <a:latin typeface="Mercury SSm A"/>
              </a:rPr>
              <a:t> </a:t>
            </a:r>
            <a:r>
              <a:rPr lang="en-GB" b="0" i="0" dirty="0" err="1">
                <a:solidFill>
                  <a:srgbClr val="7B8898"/>
                </a:solidFill>
                <a:effectLst/>
                <a:latin typeface="Mercury SSm A"/>
              </a:rPr>
              <a:t>elit</a:t>
            </a:r>
            <a:r>
              <a:rPr lang="en-GB" b="0" i="0" dirty="0">
                <a:solidFill>
                  <a:srgbClr val="7B8898"/>
                </a:solidFill>
                <a:effectLst/>
                <a:latin typeface="Mercury SSm A"/>
              </a:rPr>
              <a:t>, </a:t>
            </a:r>
            <a:r>
              <a:rPr lang="en-GB" b="0" i="0" dirty="0" err="1">
                <a:solidFill>
                  <a:srgbClr val="7B8898"/>
                </a:solidFill>
                <a:effectLst/>
                <a:latin typeface="Mercury SSm A"/>
              </a:rPr>
              <a:t>sed</a:t>
            </a:r>
            <a:r>
              <a:rPr lang="en-GB" b="0" i="0" dirty="0">
                <a:solidFill>
                  <a:srgbClr val="7B8898"/>
                </a:solidFill>
                <a:effectLst/>
                <a:latin typeface="Mercury SSm A"/>
              </a:rPr>
              <a:t> do </a:t>
            </a:r>
            <a:r>
              <a:rPr lang="en-GB" b="0" i="0" dirty="0" err="1">
                <a:solidFill>
                  <a:srgbClr val="7B8898"/>
                </a:solidFill>
                <a:effectLst/>
                <a:latin typeface="Mercury SSm A"/>
              </a:rPr>
              <a:t>eiusmod</a:t>
            </a:r>
            <a:r>
              <a:rPr lang="en-GB" b="0" i="0" dirty="0">
                <a:solidFill>
                  <a:srgbClr val="7B8898"/>
                </a:solidFill>
                <a:effectLst/>
                <a:latin typeface="Mercury SSm A"/>
              </a:rPr>
              <a:t> </a:t>
            </a:r>
            <a:r>
              <a:rPr lang="en-GB" b="0" i="0" dirty="0" err="1">
                <a:solidFill>
                  <a:srgbClr val="7B8898"/>
                </a:solidFill>
                <a:effectLst/>
                <a:latin typeface="Mercury SSm A"/>
              </a:rPr>
              <a:t>tempor</a:t>
            </a:r>
            <a:r>
              <a:rPr lang="en-GB" b="0" i="0" dirty="0">
                <a:solidFill>
                  <a:srgbClr val="7B8898"/>
                </a:solidFill>
                <a:effectLst/>
                <a:latin typeface="Mercury SSm A"/>
              </a:rPr>
              <a:t> </a:t>
            </a:r>
            <a:r>
              <a:rPr lang="en-GB" b="0" i="0" dirty="0" err="1">
                <a:solidFill>
                  <a:srgbClr val="7B8898"/>
                </a:solidFill>
                <a:effectLst/>
                <a:latin typeface="Mercury SSm A"/>
              </a:rPr>
              <a:t>incididunt</a:t>
            </a:r>
            <a:r>
              <a:rPr lang="en-GB" b="0" i="0" dirty="0">
                <a:solidFill>
                  <a:srgbClr val="7B8898"/>
                </a:solidFill>
                <a:effectLst/>
                <a:latin typeface="Mercury SSm A"/>
              </a:rPr>
              <a:t> </a:t>
            </a:r>
            <a:r>
              <a:rPr lang="en-GB" b="0" i="0" dirty="0" err="1">
                <a:solidFill>
                  <a:srgbClr val="7B8898"/>
                </a:solidFill>
                <a:effectLst/>
                <a:latin typeface="Mercury SSm A"/>
              </a:rPr>
              <a:t>ut</a:t>
            </a:r>
            <a:r>
              <a:rPr lang="en-GB" b="0" i="0" dirty="0">
                <a:solidFill>
                  <a:srgbClr val="7B8898"/>
                </a:solidFill>
                <a:effectLst/>
                <a:latin typeface="Mercury SSm A"/>
              </a:rPr>
              <a:t> </a:t>
            </a:r>
            <a:r>
              <a:rPr lang="en-GB" b="0" i="0" dirty="0" err="1">
                <a:solidFill>
                  <a:srgbClr val="7B8898"/>
                </a:solidFill>
                <a:effectLst/>
                <a:latin typeface="Mercury SSm A"/>
              </a:rPr>
              <a:t>labore</a:t>
            </a:r>
            <a:r>
              <a:rPr lang="en-GB" b="0" i="0" dirty="0">
                <a:solidFill>
                  <a:srgbClr val="7B8898"/>
                </a:solidFill>
                <a:effectLst/>
                <a:latin typeface="Mercury SSm A"/>
              </a:rPr>
              <a:t> et dolore magna </a:t>
            </a:r>
            <a:r>
              <a:rPr lang="en-GB" b="0" i="0" dirty="0" err="1">
                <a:solidFill>
                  <a:srgbClr val="7B8898"/>
                </a:solidFill>
                <a:effectLst/>
                <a:latin typeface="Mercury SSm A"/>
              </a:rPr>
              <a:t>aliqua</a:t>
            </a:r>
            <a:r>
              <a:rPr lang="en-GB" b="0" i="0" dirty="0">
                <a:solidFill>
                  <a:srgbClr val="7B8898"/>
                </a:solidFill>
                <a:effectLst/>
                <a:latin typeface="Mercury SSm A"/>
              </a:rPr>
              <a:t>. Ut </a:t>
            </a:r>
            <a:r>
              <a:rPr lang="en-GB" b="0" i="0" dirty="0" err="1">
                <a:solidFill>
                  <a:srgbClr val="7B8898"/>
                </a:solidFill>
                <a:effectLst/>
                <a:latin typeface="Mercury SSm A"/>
              </a:rPr>
              <a:t>enim</a:t>
            </a:r>
            <a:r>
              <a:rPr lang="en-GB" b="0" i="0" dirty="0">
                <a:solidFill>
                  <a:srgbClr val="7B8898"/>
                </a:solidFill>
                <a:effectLst/>
                <a:latin typeface="Mercury SSm A"/>
              </a:rPr>
              <a:t> ad minim </a:t>
            </a:r>
            <a:r>
              <a:rPr lang="en-GB" b="0" i="0" dirty="0" err="1">
                <a:solidFill>
                  <a:srgbClr val="7B8898"/>
                </a:solidFill>
                <a:effectLst/>
                <a:latin typeface="Mercury SSm A"/>
              </a:rPr>
              <a:t>veniam</a:t>
            </a:r>
            <a:r>
              <a:rPr lang="en-GB" b="0" i="0" dirty="0">
                <a:solidFill>
                  <a:srgbClr val="7B8898"/>
                </a:solidFill>
                <a:effectLst/>
                <a:latin typeface="Mercury SSm A"/>
              </a:rPr>
              <a:t>.</a:t>
            </a:r>
            <a:endParaRPr lang="en-GB" dirty="0"/>
          </a:p>
        </p:txBody>
      </p:sp>
      <p:sp>
        <p:nvSpPr>
          <p:cNvPr id="49" name="Text Placeholder 2">
            <a:extLst>
              <a:ext uri="{FF2B5EF4-FFF2-40B4-BE49-F238E27FC236}">
                <a16:creationId xmlns="" xmlns:a16="http://schemas.microsoft.com/office/drawing/2014/main" id="{27FCA61A-4AF6-4A47-B39B-F96348011C4B}"/>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50" name="Text Placeholder 4">
            <a:extLst>
              <a:ext uri="{FF2B5EF4-FFF2-40B4-BE49-F238E27FC236}">
                <a16:creationId xmlns="" xmlns:a16="http://schemas.microsoft.com/office/drawing/2014/main" id="{8FF693C1-5426-46B0-A830-A2D449B10AEF}"/>
              </a:ext>
            </a:extLst>
          </p:cNvPr>
          <p:cNvSpPr>
            <a:spLocks noGrp="1"/>
          </p:cNvSpPr>
          <p:nvPr>
            <p:ph type="body" sz="quarter" idx="34"/>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51" name="Picture 50">
            <a:extLst>
              <a:ext uri="{FF2B5EF4-FFF2-40B4-BE49-F238E27FC236}">
                <a16:creationId xmlns="" xmlns:a16="http://schemas.microsoft.com/office/drawing/2014/main" id="{824436D3-14AD-4BB1-9956-6BA3FE41C14A}"/>
              </a:ext>
            </a:extLst>
          </p:cNvPr>
          <p:cNvPicPr>
            <a:picLocks noChangeAspect="1"/>
          </p:cNvPicPr>
          <p:nvPr userDrawn="1"/>
        </p:nvPicPr>
        <p:blipFill>
          <a:blip r:embed="rId6"/>
          <a:stretch>
            <a:fillRect/>
          </a:stretch>
        </p:blipFill>
        <p:spPr>
          <a:xfrm>
            <a:off x="-8645" y="406281"/>
            <a:ext cx="646232" cy="646232"/>
          </a:xfrm>
          <a:prstGeom prst="rect">
            <a:avLst/>
          </a:prstGeom>
        </p:spPr>
      </p:pic>
    </p:spTree>
    <p:extLst>
      <p:ext uri="{BB962C8B-B14F-4D97-AF65-F5344CB8AC3E}">
        <p14:creationId xmlns:p14="http://schemas.microsoft.com/office/powerpoint/2010/main" val="2005042621"/>
      </p:ext>
    </p:extLst>
  </p:cSld>
  <p:clrMapOvr>
    <a:masterClrMapping/>
  </p:clrMapOvr>
  <p:extLst>
    <p:ext uri="{DCECCB84-F9BA-43D5-87BE-67443E8EF086}">
      <p15:sldGuideLst xmlns="" xmlns:p15="http://schemas.microsoft.com/office/powerpoint/2012/main">
        <p15:guide id="1" orient="horz" pos="8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Multiple points page">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4" name="Text Placeholder 8">
            <a:extLst>
              <a:ext uri="{FF2B5EF4-FFF2-40B4-BE49-F238E27FC236}">
                <a16:creationId xmlns="" xmlns:a16="http://schemas.microsoft.com/office/drawing/2014/main" id="{0967BC8D-2A69-4CF6-857E-AC3213D81962}"/>
              </a:ext>
            </a:extLst>
          </p:cNvPr>
          <p:cNvSpPr>
            <a:spLocks noGrp="1"/>
          </p:cNvSpPr>
          <p:nvPr>
            <p:ph type="body" sz="quarter" idx="11" hasCustomPrompt="1"/>
          </p:nvPr>
        </p:nvSpPr>
        <p:spPr>
          <a:xfrm>
            <a:off x="3054361" y="1335898"/>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7" name="Text Placeholder 6">
            <a:extLst>
              <a:ext uri="{FF2B5EF4-FFF2-40B4-BE49-F238E27FC236}">
                <a16:creationId xmlns="" xmlns:a16="http://schemas.microsoft.com/office/drawing/2014/main" id="{4430A205-E955-46A6-A8A4-9157FBD24F5E}"/>
              </a:ext>
            </a:extLst>
          </p:cNvPr>
          <p:cNvSpPr>
            <a:spLocks noGrp="1"/>
          </p:cNvSpPr>
          <p:nvPr>
            <p:ph type="body" sz="quarter" idx="15" hasCustomPrompt="1"/>
          </p:nvPr>
        </p:nvSpPr>
        <p:spPr>
          <a:xfrm>
            <a:off x="646210" y="1347994"/>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ONE</a:t>
            </a:r>
            <a:endParaRPr lang="en-GB" dirty="0"/>
          </a:p>
        </p:txBody>
      </p:sp>
      <p:sp>
        <p:nvSpPr>
          <p:cNvPr id="31" name="Picture Placeholder 3">
            <a:extLst>
              <a:ext uri="{FF2B5EF4-FFF2-40B4-BE49-F238E27FC236}">
                <a16:creationId xmlns="" xmlns:a16="http://schemas.microsoft.com/office/drawing/2014/main" id="{B60B68C4-1D49-4842-B597-D250143163B4}"/>
              </a:ext>
            </a:extLst>
          </p:cNvPr>
          <p:cNvSpPr>
            <a:spLocks noGrp="1"/>
          </p:cNvSpPr>
          <p:nvPr>
            <p:ph type="pic" sz="quarter" idx="10" hasCustomPrompt="1"/>
          </p:nvPr>
        </p:nvSpPr>
        <p:spPr>
          <a:xfrm>
            <a:off x="8963916" y="1343469"/>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46" name="Text Placeholder 8">
            <a:extLst>
              <a:ext uri="{FF2B5EF4-FFF2-40B4-BE49-F238E27FC236}">
                <a16:creationId xmlns="" xmlns:a16="http://schemas.microsoft.com/office/drawing/2014/main" id="{1F0FF68E-2B75-44CE-BEE3-C3C002014C98}"/>
              </a:ext>
            </a:extLst>
          </p:cNvPr>
          <p:cNvSpPr>
            <a:spLocks noGrp="1"/>
          </p:cNvSpPr>
          <p:nvPr>
            <p:ph type="body" sz="quarter" idx="26" hasCustomPrompt="1"/>
          </p:nvPr>
        </p:nvSpPr>
        <p:spPr>
          <a:xfrm>
            <a:off x="3054361" y="2517260"/>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7" name="Text Placeholder 8">
            <a:extLst>
              <a:ext uri="{FF2B5EF4-FFF2-40B4-BE49-F238E27FC236}">
                <a16:creationId xmlns="" xmlns:a16="http://schemas.microsoft.com/office/drawing/2014/main" id="{E32838C7-0F66-4BEF-B6DB-8FDD8A6CB37C}"/>
              </a:ext>
            </a:extLst>
          </p:cNvPr>
          <p:cNvSpPr>
            <a:spLocks noGrp="1"/>
          </p:cNvSpPr>
          <p:nvPr>
            <p:ph type="body" sz="quarter" idx="27" hasCustomPrompt="1"/>
          </p:nvPr>
        </p:nvSpPr>
        <p:spPr>
          <a:xfrm>
            <a:off x="3054361" y="3698622"/>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8" name="Text Placeholder 8">
            <a:extLst>
              <a:ext uri="{FF2B5EF4-FFF2-40B4-BE49-F238E27FC236}">
                <a16:creationId xmlns="" xmlns:a16="http://schemas.microsoft.com/office/drawing/2014/main" id="{C29D6FBC-0603-405C-BB15-C8A41BDD08CB}"/>
              </a:ext>
            </a:extLst>
          </p:cNvPr>
          <p:cNvSpPr>
            <a:spLocks noGrp="1"/>
          </p:cNvSpPr>
          <p:nvPr>
            <p:ph type="body" sz="quarter" idx="28" hasCustomPrompt="1"/>
          </p:nvPr>
        </p:nvSpPr>
        <p:spPr>
          <a:xfrm>
            <a:off x="3054361" y="4879984"/>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9" name="Picture Placeholder 3">
            <a:extLst>
              <a:ext uri="{FF2B5EF4-FFF2-40B4-BE49-F238E27FC236}">
                <a16:creationId xmlns="" xmlns:a16="http://schemas.microsoft.com/office/drawing/2014/main" id="{A6F10430-BD93-41C7-B221-BB22CD82CA58}"/>
              </a:ext>
            </a:extLst>
          </p:cNvPr>
          <p:cNvSpPr>
            <a:spLocks noGrp="1"/>
          </p:cNvSpPr>
          <p:nvPr>
            <p:ph type="pic" sz="quarter" idx="29" hasCustomPrompt="1"/>
          </p:nvPr>
        </p:nvSpPr>
        <p:spPr>
          <a:xfrm>
            <a:off x="8963916" y="2524831"/>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50" name="Picture Placeholder 3">
            <a:extLst>
              <a:ext uri="{FF2B5EF4-FFF2-40B4-BE49-F238E27FC236}">
                <a16:creationId xmlns="" xmlns:a16="http://schemas.microsoft.com/office/drawing/2014/main" id="{21F56B0F-DF13-4C87-89F7-69F22EA629C1}"/>
              </a:ext>
            </a:extLst>
          </p:cNvPr>
          <p:cNvSpPr>
            <a:spLocks noGrp="1"/>
          </p:cNvSpPr>
          <p:nvPr>
            <p:ph type="pic" sz="quarter" idx="30" hasCustomPrompt="1"/>
          </p:nvPr>
        </p:nvSpPr>
        <p:spPr>
          <a:xfrm>
            <a:off x="8975255" y="3698777"/>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51" name="Picture Placeholder 3">
            <a:extLst>
              <a:ext uri="{FF2B5EF4-FFF2-40B4-BE49-F238E27FC236}">
                <a16:creationId xmlns="" xmlns:a16="http://schemas.microsoft.com/office/drawing/2014/main" id="{AC870FFB-AF65-43B6-97C3-24994DD780BB}"/>
              </a:ext>
            </a:extLst>
          </p:cNvPr>
          <p:cNvSpPr>
            <a:spLocks noGrp="1"/>
          </p:cNvSpPr>
          <p:nvPr>
            <p:ph type="pic" sz="quarter" idx="31" hasCustomPrompt="1"/>
          </p:nvPr>
        </p:nvSpPr>
        <p:spPr>
          <a:xfrm>
            <a:off x="8975255" y="4883769"/>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pic>
        <p:nvPicPr>
          <p:cNvPr id="26" name="Picture 25">
            <a:extLst>
              <a:ext uri="{FF2B5EF4-FFF2-40B4-BE49-F238E27FC236}">
                <a16:creationId xmlns="" xmlns:a16="http://schemas.microsoft.com/office/drawing/2014/main" id="{3B30154A-D060-41BF-A5CA-E3F086B04D8C}"/>
              </a:ext>
            </a:extLst>
          </p:cNvPr>
          <p:cNvPicPr>
            <a:picLocks noChangeAspect="1"/>
          </p:cNvPicPr>
          <p:nvPr userDrawn="1"/>
        </p:nvPicPr>
        <p:blipFill>
          <a:blip r:embed="rId4"/>
          <a:stretch>
            <a:fillRect/>
          </a:stretch>
        </p:blipFill>
        <p:spPr>
          <a:xfrm>
            <a:off x="-8645" y="406281"/>
            <a:ext cx="646232" cy="646232"/>
          </a:xfrm>
          <a:prstGeom prst="rect">
            <a:avLst/>
          </a:prstGeom>
        </p:spPr>
      </p:pic>
      <p:pic>
        <p:nvPicPr>
          <p:cNvPr id="27" name="Picture 26">
            <a:extLst>
              <a:ext uri="{FF2B5EF4-FFF2-40B4-BE49-F238E27FC236}">
                <a16:creationId xmlns="" xmlns:a16="http://schemas.microsoft.com/office/drawing/2014/main" id="{5505F08B-3969-460B-B197-E03D79237D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957" y="6460269"/>
            <a:ext cx="1870467" cy="149174"/>
          </a:xfrm>
          <a:prstGeom prst="rect">
            <a:avLst/>
          </a:prstGeom>
        </p:spPr>
      </p:pic>
      <p:sp>
        <p:nvSpPr>
          <p:cNvPr id="32" name="Title 4">
            <a:extLst>
              <a:ext uri="{FF2B5EF4-FFF2-40B4-BE49-F238E27FC236}">
                <a16:creationId xmlns="" xmlns:a16="http://schemas.microsoft.com/office/drawing/2014/main" id="{22BC31C1-807B-4EF0-9B03-624D698BAC48}"/>
              </a:ext>
            </a:extLst>
          </p:cNvPr>
          <p:cNvSpPr>
            <a:spLocks noGrp="1"/>
          </p:cNvSpPr>
          <p:nvPr>
            <p:ph type="title" hasCustomPrompt="1"/>
          </p:nvPr>
        </p:nvSpPr>
        <p:spPr>
          <a:xfrm>
            <a:off x="802212" y="320040"/>
            <a:ext cx="7430434" cy="504566"/>
          </a:xfrm>
          <a:prstGeom prst="rect">
            <a:avLst/>
          </a:prstGeom>
        </p:spPr>
        <p:txBody>
          <a:bodyPr/>
          <a:lstStyle>
            <a:lvl1pPr>
              <a:defRPr sz="2800" cap="all" baseline="0">
                <a:solidFill>
                  <a:schemeClr val="accent5"/>
                </a:solidFill>
              </a:defRPr>
            </a:lvl1pPr>
          </a:lstStyle>
          <a:p>
            <a:r>
              <a:rPr lang="en-GB" dirty="0"/>
              <a:t>TITLE</a:t>
            </a:r>
          </a:p>
        </p:txBody>
      </p:sp>
      <p:sp>
        <p:nvSpPr>
          <p:cNvPr id="24" name="Text Placeholder 6">
            <a:extLst>
              <a:ext uri="{FF2B5EF4-FFF2-40B4-BE49-F238E27FC236}">
                <a16:creationId xmlns="" xmlns:a16="http://schemas.microsoft.com/office/drawing/2014/main" id="{8BC527B6-7E6B-48CC-8244-504AB029DB85}"/>
              </a:ext>
            </a:extLst>
          </p:cNvPr>
          <p:cNvSpPr>
            <a:spLocks noGrp="1"/>
          </p:cNvSpPr>
          <p:nvPr>
            <p:ph type="body" sz="quarter" idx="32" hasCustomPrompt="1"/>
          </p:nvPr>
        </p:nvSpPr>
        <p:spPr>
          <a:xfrm>
            <a:off x="637587" y="2541049"/>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TWO</a:t>
            </a:r>
            <a:endParaRPr lang="en-GB" dirty="0"/>
          </a:p>
        </p:txBody>
      </p:sp>
      <p:sp>
        <p:nvSpPr>
          <p:cNvPr id="29" name="Text Placeholder 6">
            <a:extLst>
              <a:ext uri="{FF2B5EF4-FFF2-40B4-BE49-F238E27FC236}">
                <a16:creationId xmlns="" xmlns:a16="http://schemas.microsoft.com/office/drawing/2014/main" id="{B6097970-F019-43C1-B36B-D1E52E3EF025}"/>
              </a:ext>
            </a:extLst>
          </p:cNvPr>
          <p:cNvSpPr>
            <a:spLocks noGrp="1"/>
          </p:cNvSpPr>
          <p:nvPr>
            <p:ph type="body" sz="quarter" idx="33" hasCustomPrompt="1"/>
          </p:nvPr>
        </p:nvSpPr>
        <p:spPr>
          <a:xfrm>
            <a:off x="646210" y="3734104"/>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THREE</a:t>
            </a:r>
            <a:endParaRPr lang="en-GB" dirty="0"/>
          </a:p>
        </p:txBody>
      </p:sp>
      <p:sp>
        <p:nvSpPr>
          <p:cNvPr id="30" name="Text Placeholder 6">
            <a:extLst>
              <a:ext uri="{FF2B5EF4-FFF2-40B4-BE49-F238E27FC236}">
                <a16:creationId xmlns="" xmlns:a16="http://schemas.microsoft.com/office/drawing/2014/main" id="{A66C58C2-D9E1-4888-BE4A-60D006F68B17}"/>
              </a:ext>
            </a:extLst>
          </p:cNvPr>
          <p:cNvSpPr>
            <a:spLocks noGrp="1"/>
          </p:cNvSpPr>
          <p:nvPr>
            <p:ph type="body" sz="quarter" idx="34" hasCustomPrompt="1"/>
          </p:nvPr>
        </p:nvSpPr>
        <p:spPr>
          <a:xfrm>
            <a:off x="642662" y="4879984"/>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FOUR</a:t>
            </a:r>
            <a:endParaRPr lang="en-GB" dirty="0"/>
          </a:p>
        </p:txBody>
      </p:sp>
    </p:spTree>
    <p:extLst>
      <p:ext uri="{BB962C8B-B14F-4D97-AF65-F5344CB8AC3E}">
        <p14:creationId xmlns:p14="http://schemas.microsoft.com/office/powerpoint/2010/main" val="397832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73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ultiple points page">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pic>
        <p:nvPicPr>
          <p:cNvPr id="34" name="Picture 33">
            <a:extLst>
              <a:ext uri="{FF2B5EF4-FFF2-40B4-BE49-F238E27FC236}">
                <a16:creationId xmlns="" xmlns:a16="http://schemas.microsoft.com/office/drawing/2014/main" id="{976A5FB7-AAAB-4D7B-92DD-8570FD5F9218}"/>
              </a:ext>
            </a:extLst>
          </p:cNvPr>
          <p:cNvPicPr>
            <a:picLocks noChangeAspect="1"/>
          </p:cNvPicPr>
          <p:nvPr userDrawn="1"/>
        </p:nvPicPr>
        <p:blipFill>
          <a:blip r:embed="rId4"/>
          <a:stretch>
            <a:fillRect/>
          </a:stretch>
        </p:blipFill>
        <p:spPr>
          <a:xfrm>
            <a:off x="-8645" y="406281"/>
            <a:ext cx="646232" cy="646232"/>
          </a:xfrm>
          <a:prstGeom prst="rect">
            <a:avLst/>
          </a:prstGeom>
        </p:spPr>
      </p:pic>
      <p:pic>
        <p:nvPicPr>
          <p:cNvPr id="47" name="Picture 46">
            <a:extLst>
              <a:ext uri="{FF2B5EF4-FFF2-40B4-BE49-F238E27FC236}">
                <a16:creationId xmlns="" xmlns:a16="http://schemas.microsoft.com/office/drawing/2014/main" id="{8A8D237A-31C6-4A06-8242-96139C0339B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957" y="6460269"/>
            <a:ext cx="1870467" cy="149174"/>
          </a:xfrm>
          <a:prstGeom prst="rect">
            <a:avLst/>
          </a:prstGeom>
        </p:spPr>
      </p:pic>
      <p:sp>
        <p:nvSpPr>
          <p:cNvPr id="50" name="Title 4">
            <a:extLst>
              <a:ext uri="{FF2B5EF4-FFF2-40B4-BE49-F238E27FC236}">
                <a16:creationId xmlns="" xmlns:a16="http://schemas.microsoft.com/office/drawing/2014/main" id="{5F8FC9A9-B5A3-4031-9A43-1215E25970AD}"/>
              </a:ext>
            </a:extLst>
          </p:cNvPr>
          <p:cNvSpPr>
            <a:spLocks noGrp="1"/>
          </p:cNvSpPr>
          <p:nvPr>
            <p:ph type="title" hasCustomPrompt="1"/>
          </p:nvPr>
        </p:nvSpPr>
        <p:spPr>
          <a:xfrm>
            <a:off x="802212" y="320040"/>
            <a:ext cx="7430434" cy="504566"/>
          </a:xfrm>
          <a:prstGeom prst="rect">
            <a:avLst/>
          </a:prstGeom>
        </p:spPr>
        <p:txBody>
          <a:bodyPr/>
          <a:lstStyle>
            <a:lvl1pPr>
              <a:defRPr sz="2800" cap="all" baseline="0">
                <a:solidFill>
                  <a:schemeClr val="accent5"/>
                </a:solidFill>
              </a:defRPr>
            </a:lvl1pPr>
          </a:lstStyle>
          <a:p>
            <a:r>
              <a:rPr lang="en-GB" dirty="0"/>
              <a:t>TITLE</a:t>
            </a:r>
          </a:p>
        </p:txBody>
      </p:sp>
    </p:spTree>
    <p:extLst>
      <p:ext uri="{BB962C8B-B14F-4D97-AF65-F5344CB8AC3E}">
        <p14:creationId xmlns:p14="http://schemas.microsoft.com/office/powerpoint/2010/main" val="3988454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object and text page">
    <p:spTree>
      <p:nvGrpSpPr>
        <p:cNvPr id="1" name=""/>
        <p:cNvGrpSpPr/>
        <p:nvPr/>
      </p:nvGrpSpPr>
      <p:grpSpPr>
        <a:xfrm>
          <a:off x="0" y="0"/>
          <a:ext cx="0" cy="0"/>
          <a:chOff x="0" y="0"/>
          <a:chExt cx="0" cy="0"/>
        </a:xfrm>
      </p:grpSpPr>
      <p:pic>
        <p:nvPicPr>
          <p:cNvPr id="4" name="Graphic 3">
            <a:extLst>
              <a:ext uri="{FF2B5EF4-FFF2-40B4-BE49-F238E27FC236}">
                <a16:creationId xmlns="" xmlns:a16="http://schemas.microsoft.com/office/drawing/2014/main" id="{CDE28380-AAF4-4A4B-A58C-B09A466D595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3" name="Content Placeholder 12">
            <a:extLst>
              <a:ext uri="{FF2B5EF4-FFF2-40B4-BE49-F238E27FC236}">
                <a16:creationId xmlns="" xmlns:a16="http://schemas.microsoft.com/office/drawing/2014/main" id="{6174B9A7-54DC-4007-BB91-4CB821AB9AD0}"/>
              </a:ext>
            </a:extLst>
          </p:cNvPr>
          <p:cNvSpPr>
            <a:spLocks noGrp="1"/>
          </p:cNvSpPr>
          <p:nvPr>
            <p:ph sz="quarter" idx="14" hasCustomPrompt="1"/>
          </p:nvPr>
        </p:nvSpPr>
        <p:spPr>
          <a:xfrm>
            <a:off x="1227138" y="1065761"/>
            <a:ext cx="5372070" cy="49986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accent5"/>
                </a:solidFill>
                <a:latin typeface="+mj-lt"/>
              </a:defRPr>
            </a:lvl1pPr>
            <a:lvl2pPr marL="457200" indent="0">
              <a:buNone/>
              <a:defRPr sz="1800">
                <a:solidFill>
                  <a:schemeClr val="accent5"/>
                </a:solidFill>
                <a:latin typeface="+mj-lt"/>
              </a:defRPr>
            </a:lvl2pPr>
            <a:lvl3pPr marL="914400" indent="0">
              <a:buNone/>
              <a:defRPr sz="1800">
                <a:solidFill>
                  <a:schemeClr val="accent5"/>
                </a:solidFill>
                <a:latin typeface="+mj-lt"/>
              </a:defRPr>
            </a:lvl3pPr>
            <a:lvl4pPr marL="1371600" indent="0">
              <a:buNone/>
              <a:defRPr sz="1800">
                <a:solidFill>
                  <a:schemeClr val="accent5"/>
                </a:solidFill>
                <a:latin typeface="+mj-lt"/>
              </a:defRPr>
            </a:lvl4pPr>
            <a:lvl5pPr marL="1828800" indent="0">
              <a:buNone/>
              <a:defRPr sz="1800">
                <a:solidFill>
                  <a:schemeClr val="accent5"/>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object here</a:t>
            </a:r>
          </a:p>
          <a:p>
            <a:pPr lvl="0"/>
            <a:endParaRPr lang="en-GB" dirty="0"/>
          </a:p>
        </p:txBody>
      </p:sp>
      <p:sp>
        <p:nvSpPr>
          <p:cNvPr id="14" name="Text Placeholder 2">
            <a:extLst>
              <a:ext uri="{FF2B5EF4-FFF2-40B4-BE49-F238E27FC236}">
                <a16:creationId xmlns="" xmlns:a16="http://schemas.microsoft.com/office/drawing/2014/main" id="{08397659-7722-4C51-BA9D-BF57E7B454B0}"/>
              </a:ext>
            </a:extLst>
          </p:cNvPr>
          <p:cNvSpPr>
            <a:spLocks noGrp="1"/>
          </p:cNvSpPr>
          <p:nvPr>
            <p:ph type="body" sz="quarter" idx="15" hasCustomPrompt="1"/>
          </p:nvPr>
        </p:nvSpPr>
        <p:spPr>
          <a:xfrm>
            <a:off x="7537095" y="2566358"/>
            <a:ext cx="3684168" cy="1725283"/>
          </a:xfrm>
          <a:prstGeom prst="rect">
            <a:avLst/>
          </a:prstGeom>
        </p:spPr>
        <p:txBody>
          <a:bodyPr/>
          <a:lstStyle>
            <a:lvl1pPr marL="0" indent="0">
              <a:buNone/>
              <a:defRPr sz="1800">
                <a:solidFill>
                  <a:schemeClr val="accent5"/>
                </a:solidFill>
                <a:latin typeface="+mj-lt"/>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GB" dirty="0"/>
              <a:t>Insert text here</a:t>
            </a:r>
          </a:p>
        </p:txBody>
      </p:sp>
      <p:pic>
        <p:nvPicPr>
          <p:cNvPr id="12" name="Picture 11">
            <a:extLst>
              <a:ext uri="{FF2B5EF4-FFF2-40B4-BE49-F238E27FC236}">
                <a16:creationId xmlns="" xmlns:a16="http://schemas.microsoft.com/office/drawing/2014/main" id="{EF641AAF-F16D-4B4F-AB3F-D3B2D36374DA}"/>
              </a:ext>
            </a:extLst>
          </p:cNvPr>
          <p:cNvPicPr>
            <a:picLocks noChangeAspect="1"/>
          </p:cNvPicPr>
          <p:nvPr userDrawn="1"/>
        </p:nvPicPr>
        <p:blipFill>
          <a:blip r:embed="rId4"/>
          <a:stretch>
            <a:fillRect/>
          </a:stretch>
        </p:blipFill>
        <p:spPr>
          <a:xfrm>
            <a:off x="-8645" y="406281"/>
            <a:ext cx="646232" cy="646232"/>
          </a:xfrm>
          <a:prstGeom prst="rect">
            <a:avLst/>
          </a:prstGeom>
        </p:spPr>
      </p:pic>
      <p:pic>
        <p:nvPicPr>
          <p:cNvPr id="16" name="Picture 15">
            <a:extLst>
              <a:ext uri="{FF2B5EF4-FFF2-40B4-BE49-F238E27FC236}">
                <a16:creationId xmlns="" xmlns:a16="http://schemas.microsoft.com/office/drawing/2014/main" id="{5D11333F-E7B3-4B69-9002-863E0A97F8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957" y="6460269"/>
            <a:ext cx="1870467" cy="149174"/>
          </a:xfrm>
          <a:prstGeom prst="rect">
            <a:avLst/>
          </a:prstGeom>
        </p:spPr>
      </p:pic>
      <p:sp>
        <p:nvSpPr>
          <p:cNvPr id="17" name="Title 4">
            <a:extLst>
              <a:ext uri="{FF2B5EF4-FFF2-40B4-BE49-F238E27FC236}">
                <a16:creationId xmlns="" xmlns:a16="http://schemas.microsoft.com/office/drawing/2014/main" id="{B561CAA6-F80F-4201-9853-2C5539C81428}"/>
              </a:ext>
            </a:extLst>
          </p:cNvPr>
          <p:cNvSpPr>
            <a:spLocks noGrp="1"/>
          </p:cNvSpPr>
          <p:nvPr>
            <p:ph type="title" hasCustomPrompt="1"/>
          </p:nvPr>
        </p:nvSpPr>
        <p:spPr>
          <a:xfrm>
            <a:off x="802212" y="320040"/>
            <a:ext cx="7430434" cy="504566"/>
          </a:xfrm>
          <a:prstGeom prst="rect">
            <a:avLst/>
          </a:prstGeom>
        </p:spPr>
        <p:txBody>
          <a:bodyPr/>
          <a:lstStyle>
            <a:lvl1pPr>
              <a:defRPr sz="2800" cap="all" baseline="0">
                <a:solidFill>
                  <a:schemeClr val="accent5"/>
                </a:solidFill>
              </a:defRPr>
            </a:lvl1pPr>
          </a:lstStyle>
          <a:p>
            <a:r>
              <a:rPr lang="en-GB" dirty="0"/>
              <a:t>TITLE</a:t>
            </a:r>
          </a:p>
        </p:txBody>
      </p:sp>
    </p:spTree>
    <p:extLst>
      <p:ext uri="{BB962C8B-B14F-4D97-AF65-F5344CB8AC3E}">
        <p14:creationId xmlns:p14="http://schemas.microsoft.com/office/powerpoint/2010/main" val="215511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ultiple points page">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4" name="Text Placeholder 8">
            <a:extLst>
              <a:ext uri="{FF2B5EF4-FFF2-40B4-BE49-F238E27FC236}">
                <a16:creationId xmlns="" xmlns:a16="http://schemas.microsoft.com/office/drawing/2014/main" id="{0967BC8D-2A69-4CF6-857E-AC3213D81962}"/>
              </a:ext>
            </a:extLst>
          </p:cNvPr>
          <p:cNvSpPr>
            <a:spLocks noGrp="1"/>
          </p:cNvSpPr>
          <p:nvPr>
            <p:ph type="body" sz="quarter" idx="11" hasCustomPrompt="1"/>
          </p:nvPr>
        </p:nvSpPr>
        <p:spPr>
          <a:xfrm>
            <a:off x="3054361" y="1335898"/>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6" name="Text Placeholder 8">
            <a:extLst>
              <a:ext uri="{FF2B5EF4-FFF2-40B4-BE49-F238E27FC236}">
                <a16:creationId xmlns="" xmlns:a16="http://schemas.microsoft.com/office/drawing/2014/main" id="{1F0FF68E-2B75-44CE-BEE3-C3C002014C98}"/>
              </a:ext>
            </a:extLst>
          </p:cNvPr>
          <p:cNvSpPr>
            <a:spLocks noGrp="1"/>
          </p:cNvSpPr>
          <p:nvPr>
            <p:ph type="body" sz="quarter" idx="26" hasCustomPrompt="1"/>
          </p:nvPr>
        </p:nvSpPr>
        <p:spPr>
          <a:xfrm>
            <a:off x="3054361" y="2517260"/>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7" name="Text Placeholder 8">
            <a:extLst>
              <a:ext uri="{FF2B5EF4-FFF2-40B4-BE49-F238E27FC236}">
                <a16:creationId xmlns="" xmlns:a16="http://schemas.microsoft.com/office/drawing/2014/main" id="{E32838C7-0F66-4BEF-B6DB-8FDD8A6CB37C}"/>
              </a:ext>
            </a:extLst>
          </p:cNvPr>
          <p:cNvSpPr>
            <a:spLocks noGrp="1"/>
          </p:cNvSpPr>
          <p:nvPr>
            <p:ph type="body" sz="quarter" idx="27" hasCustomPrompt="1"/>
          </p:nvPr>
        </p:nvSpPr>
        <p:spPr>
          <a:xfrm>
            <a:off x="3054361" y="3698622"/>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8" name="Text Placeholder 8">
            <a:extLst>
              <a:ext uri="{FF2B5EF4-FFF2-40B4-BE49-F238E27FC236}">
                <a16:creationId xmlns="" xmlns:a16="http://schemas.microsoft.com/office/drawing/2014/main" id="{C29D6FBC-0603-405C-BB15-C8A41BDD08CB}"/>
              </a:ext>
            </a:extLst>
          </p:cNvPr>
          <p:cNvSpPr>
            <a:spLocks noGrp="1"/>
          </p:cNvSpPr>
          <p:nvPr>
            <p:ph type="body" sz="quarter" idx="28" hasCustomPrompt="1"/>
          </p:nvPr>
        </p:nvSpPr>
        <p:spPr>
          <a:xfrm>
            <a:off x="3054361" y="4879984"/>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pic>
        <p:nvPicPr>
          <p:cNvPr id="31" name="Picture 30">
            <a:extLst>
              <a:ext uri="{FF2B5EF4-FFF2-40B4-BE49-F238E27FC236}">
                <a16:creationId xmlns="" xmlns:a16="http://schemas.microsoft.com/office/drawing/2014/main" id="{FE928038-74C2-40FC-8148-E106C765492F}"/>
              </a:ext>
            </a:extLst>
          </p:cNvPr>
          <p:cNvPicPr>
            <a:picLocks noChangeAspect="1"/>
          </p:cNvPicPr>
          <p:nvPr userDrawn="1"/>
        </p:nvPicPr>
        <p:blipFill>
          <a:blip r:embed="rId4"/>
          <a:stretch>
            <a:fillRect/>
          </a:stretch>
        </p:blipFill>
        <p:spPr>
          <a:xfrm>
            <a:off x="-8645" y="406281"/>
            <a:ext cx="646232" cy="646232"/>
          </a:xfrm>
          <a:prstGeom prst="rect">
            <a:avLst/>
          </a:prstGeom>
        </p:spPr>
      </p:pic>
      <p:pic>
        <p:nvPicPr>
          <p:cNvPr id="34" name="Picture 33">
            <a:extLst>
              <a:ext uri="{FF2B5EF4-FFF2-40B4-BE49-F238E27FC236}">
                <a16:creationId xmlns="" xmlns:a16="http://schemas.microsoft.com/office/drawing/2014/main" id="{43145D11-C484-48E0-932D-2C5830D60A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957" y="6460269"/>
            <a:ext cx="1870467" cy="149174"/>
          </a:xfrm>
          <a:prstGeom prst="rect">
            <a:avLst/>
          </a:prstGeom>
        </p:spPr>
      </p:pic>
      <p:sp>
        <p:nvSpPr>
          <p:cNvPr id="37" name="Title 4">
            <a:extLst>
              <a:ext uri="{FF2B5EF4-FFF2-40B4-BE49-F238E27FC236}">
                <a16:creationId xmlns="" xmlns:a16="http://schemas.microsoft.com/office/drawing/2014/main" id="{37EE760D-FF5A-4952-8CD8-C600892C8423}"/>
              </a:ext>
            </a:extLst>
          </p:cNvPr>
          <p:cNvSpPr>
            <a:spLocks noGrp="1"/>
          </p:cNvSpPr>
          <p:nvPr>
            <p:ph type="title" hasCustomPrompt="1"/>
          </p:nvPr>
        </p:nvSpPr>
        <p:spPr>
          <a:xfrm>
            <a:off x="802212" y="320040"/>
            <a:ext cx="7430434" cy="504566"/>
          </a:xfrm>
          <a:prstGeom prst="rect">
            <a:avLst/>
          </a:prstGeom>
        </p:spPr>
        <p:txBody>
          <a:bodyPr/>
          <a:lstStyle>
            <a:lvl1pPr>
              <a:defRPr sz="2800" cap="all" baseline="0">
                <a:solidFill>
                  <a:schemeClr val="accent5"/>
                </a:solidFill>
              </a:defRPr>
            </a:lvl1pPr>
          </a:lstStyle>
          <a:p>
            <a:r>
              <a:rPr lang="en-GB" dirty="0"/>
              <a:t>TITLE</a:t>
            </a:r>
          </a:p>
        </p:txBody>
      </p:sp>
    </p:spTree>
    <p:extLst>
      <p:ext uri="{BB962C8B-B14F-4D97-AF65-F5344CB8AC3E}">
        <p14:creationId xmlns:p14="http://schemas.microsoft.com/office/powerpoint/2010/main" val="739364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Multiple points page">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4" name="Text Placeholder 8">
            <a:extLst>
              <a:ext uri="{FF2B5EF4-FFF2-40B4-BE49-F238E27FC236}">
                <a16:creationId xmlns="" xmlns:a16="http://schemas.microsoft.com/office/drawing/2014/main" id="{0967BC8D-2A69-4CF6-857E-AC3213D81962}"/>
              </a:ext>
            </a:extLst>
          </p:cNvPr>
          <p:cNvSpPr>
            <a:spLocks noGrp="1"/>
          </p:cNvSpPr>
          <p:nvPr>
            <p:ph type="body" sz="quarter" idx="11" hasCustomPrompt="1"/>
          </p:nvPr>
        </p:nvSpPr>
        <p:spPr>
          <a:xfrm>
            <a:off x="3054361" y="1335898"/>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7" name="Text Placeholder 6">
            <a:extLst>
              <a:ext uri="{FF2B5EF4-FFF2-40B4-BE49-F238E27FC236}">
                <a16:creationId xmlns="" xmlns:a16="http://schemas.microsoft.com/office/drawing/2014/main" id="{4430A205-E955-46A6-A8A4-9157FBD24F5E}"/>
              </a:ext>
            </a:extLst>
          </p:cNvPr>
          <p:cNvSpPr>
            <a:spLocks noGrp="1"/>
          </p:cNvSpPr>
          <p:nvPr>
            <p:ph type="body" sz="quarter" idx="15" hasCustomPrompt="1"/>
          </p:nvPr>
        </p:nvSpPr>
        <p:spPr>
          <a:xfrm>
            <a:off x="646210" y="1347994"/>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ONE</a:t>
            </a:r>
            <a:endParaRPr lang="en-GB" dirty="0"/>
          </a:p>
        </p:txBody>
      </p:sp>
      <p:sp>
        <p:nvSpPr>
          <p:cNvPr id="31" name="Picture Placeholder 3">
            <a:extLst>
              <a:ext uri="{FF2B5EF4-FFF2-40B4-BE49-F238E27FC236}">
                <a16:creationId xmlns="" xmlns:a16="http://schemas.microsoft.com/office/drawing/2014/main" id="{B60B68C4-1D49-4842-B597-D250143163B4}"/>
              </a:ext>
            </a:extLst>
          </p:cNvPr>
          <p:cNvSpPr>
            <a:spLocks noGrp="1"/>
          </p:cNvSpPr>
          <p:nvPr>
            <p:ph type="pic" sz="quarter" idx="10" hasCustomPrompt="1"/>
          </p:nvPr>
        </p:nvSpPr>
        <p:spPr>
          <a:xfrm>
            <a:off x="8963916" y="1343469"/>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46" name="Text Placeholder 8">
            <a:extLst>
              <a:ext uri="{FF2B5EF4-FFF2-40B4-BE49-F238E27FC236}">
                <a16:creationId xmlns="" xmlns:a16="http://schemas.microsoft.com/office/drawing/2014/main" id="{1F0FF68E-2B75-44CE-BEE3-C3C002014C98}"/>
              </a:ext>
            </a:extLst>
          </p:cNvPr>
          <p:cNvSpPr>
            <a:spLocks noGrp="1"/>
          </p:cNvSpPr>
          <p:nvPr>
            <p:ph type="body" sz="quarter" idx="26" hasCustomPrompt="1"/>
          </p:nvPr>
        </p:nvSpPr>
        <p:spPr>
          <a:xfrm>
            <a:off x="3054361" y="2517260"/>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7" name="Text Placeholder 8">
            <a:extLst>
              <a:ext uri="{FF2B5EF4-FFF2-40B4-BE49-F238E27FC236}">
                <a16:creationId xmlns="" xmlns:a16="http://schemas.microsoft.com/office/drawing/2014/main" id="{E32838C7-0F66-4BEF-B6DB-8FDD8A6CB37C}"/>
              </a:ext>
            </a:extLst>
          </p:cNvPr>
          <p:cNvSpPr>
            <a:spLocks noGrp="1"/>
          </p:cNvSpPr>
          <p:nvPr>
            <p:ph type="body" sz="quarter" idx="27" hasCustomPrompt="1"/>
          </p:nvPr>
        </p:nvSpPr>
        <p:spPr>
          <a:xfrm>
            <a:off x="3054361" y="3698622"/>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8" name="Text Placeholder 8">
            <a:extLst>
              <a:ext uri="{FF2B5EF4-FFF2-40B4-BE49-F238E27FC236}">
                <a16:creationId xmlns="" xmlns:a16="http://schemas.microsoft.com/office/drawing/2014/main" id="{C29D6FBC-0603-405C-BB15-C8A41BDD08CB}"/>
              </a:ext>
            </a:extLst>
          </p:cNvPr>
          <p:cNvSpPr>
            <a:spLocks noGrp="1"/>
          </p:cNvSpPr>
          <p:nvPr>
            <p:ph type="body" sz="quarter" idx="28" hasCustomPrompt="1"/>
          </p:nvPr>
        </p:nvSpPr>
        <p:spPr>
          <a:xfrm>
            <a:off x="3054361" y="4879984"/>
            <a:ext cx="5777345" cy="1081604"/>
          </a:xfrm>
          <a:prstGeom prst="rect">
            <a:avLst/>
          </a:prstGeom>
          <a:solidFill>
            <a:srgbClr val="A5D1BD">
              <a:alpha val="26000"/>
            </a:srgbClr>
          </a:solidFill>
        </p:spPr>
        <p:txBody>
          <a:bodyPr/>
          <a:lstStyle>
            <a:lvl1pPr marL="171450" indent="-171450">
              <a:buFont typeface="Wingdings" panose="05000000000000000000" pitchFamily="2" charset="2"/>
              <a:buChar char="§"/>
              <a:defRPr sz="12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Insert text here</a:t>
            </a:r>
          </a:p>
        </p:txBody>
      </p:sp>
      <p:sp>
        <p:nvSpPr>
          <p:cNvPr id="49" name="Picture Placeholder 3">
            <a:extLst>
              <a:ext uri="{FF2B5EF4-FFF2-40B4-BE49-F238E27FC236}">
                <a16:creationId xmlns="" xmlns:a16="http://schemas.microsoft.com/office/drawing/2014/main" id="{A6F10430-BD93-41C7-B221-BB22CD82CA58}"/>
              </a:ext>
            </a:extLst>
          </p:cNvPr>
          <p:cNvSpPr>
            <a:spLocks noGrp="1"/>
          </p:cNvSpPr>
          <p:nvPr>
            <p:ph type="pic" sz="quarter" idx="29" hasCustomPrompt="1"/>
          </p:nvPr>
        </p:nvSpPr>
        <p:spPr>
          <a:xfrm>
            <a:off x="8963916" y="2524831"/>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50" name="Picture Placeholder 3">
            <a:extLst>
              <a:ext uri="{FF2B5EF4-FFF2-40B4-BE49-F238E27FC236}">
                <a16:creationId xmlns="" xmlns:a16="http://schemas.microsoft.com/office/drawing/2014/main" id="{21F56B0F-DF13-4C87-89F7-69F22EA629C1}"/>
              </a:ext>
            </a:extLst>
          </p:cNvPr>
          <p:cNvSpPr>
            <a:spLocks noGrp="1"/>
          </p:cNvSpPr>
          <p:nvPr>
            <p:ph type="pic" sz="quarter" idx="30" hasCustomPrompt="1"/>
          </p:nvPr>
        </p:nvSpPr>
        <p:spPr>
          <a:xfrm>
            <a:off x="8975255" y="3698777"/>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51" name="Picture Placeholder 3">
            <a:extLst>
              <a:ext uri="{FF2B5EF4-FFF2-40B4-BE49-F238E27FC236}">
                <a16:creationId xmlns="" xmlns:a16="http://schemas.microsoft.com/office/drawing/2014/main" id="{AC870FFB-AF65-43B6-97C3-24994DD780BB}"/>
              </a:ext>
            </a:extLst>
          </p:cNvPr>
          <p:cNvSpPr>
            <a:spLocks noGrp="1"/>
          </p:cNvSpPr>
          <p:nvPr>
            <p:ph type="pic" sz="quarter" idx="31" hasCustomPrompt="1"/>
          </p:nvPr>
        </p:nvSpPr>
        <p:spPr>
          <a:xfrm>
            <a:off x="8975255" y="4883769"/>
            <a:ext cx="2759978" cy="1074033"/>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pic>
        <p:nvPicPr>
          <p:cNvPr id="26" name="Picture 25">
            <a:extLst>
              <a:ext uri="{FF2B5EF4-FFF2-40B4-BE49-F238E27FC236}">
                <a16:creationId xmlns="" xmlns:a16="http://schemas.microsoft.com/office/drawing/2014/main" id="{3B30154A-D060-41BF-A5CA-E3F086B04D8C}"/>
              </a:ext>
            </a:extLst>
          </p:cNvPr>
          <p:cNvPicPr>
            <a:picLocks noChangeAspect="1"/>
          </p:cNvPicPr>
          <p:nvPr userDrawn="1"/>
        </p:nvPicPr>
        <p:blipFill>
          <a:blip r:embed="rId4"/>
          <a:stretch>
            <a:fillRect/>
          </a:stretch>
        </p:blipFill>
        <p:spPr>
          <a:xfrm>
            <a:off x="-8645" y="406281"/>
            <a:ext cx="646232" cy="646232"/>
          </a:xfrm>
          <a:prstGeom prst="rect">
            <a:avLst/>
          </a:prstGeom>
        </p:spPr>
      </p:pic>
      <p:sp>
        <p:nvSpPr>
          <p:cNvPr id="32" name="Title 4">
            <a:extLst>
              <a:ext uri="{FF2B5EF4-FFF2-40B4-BE49-F238E27FC236}">
                <a16:creationId xmlns="" xmlns:a16="http://schemas.microsoft.com/office/drawing/2014/main" id="{22BC31C1-807B-4EF0-9B03-624D698BAC48}"/>
              </a:ext>
            </a:extLst>
          </p:cNvPr>
          <p:cNvSpPr>
            <a:spLocks noGrp="1"/>
          </p:cNvSpPr>
          <p:nvPr>
            <p:ph type="title" hasCustomPrompt="1"/>
          </p:nvPr>
        </p:nvSpPr>
        <p:spPr>
          <a:xfrm>
            <a:off x="802212" y="320040"/>
            <a:ext cx="7430434" cy="504566"/>
          </a:xfrm>
          <a:prstGeom prst="rect">
            <a:avLst/>
          </a:prstGeom>
        </p:spPr>
        <p:txBody>
          <a:bodyPr/>
          <a:lstStyle>
            <a:lvl1pPr>
              <a:defRPr sz="2800" cap="all" baseline="0">
                <a:solidFill>
                  <a:schemeClr val="accent5"/>
                </a:solidFill>
              </a:defRPr>
            </a:lvl1pPr>
          </a:lstStyle>
          <a:p>
            <a:r>
              <a:rPr lang="en-GB" dirty="0"/>
              <a:t>TITLE</a:t>
            </a:r>
          </a:p>
        </p:txBody>
      </p:sp>
      <p:sp>
        <p:nvSpPr>
          <p:cNvPr id="24" name="Text Placeholder 6">
            <a:extLst>
              <a:ext uri="{FF2B5EF4-FFF2-40B4-BE49-F238E27FC236}">
                <a16:creationId xmlns="" xmlns:a16="http://schemas.microsoft.com/office/drawing/2014/main" id="{8BC527B6-7E6B-48CC-8244-504AB029DB85}"/>
              </a:ext>
            </a:extLst>
          </p:cNvPr>
          <p:cNvSpPr>
            <a:spLocks noGrp="1"/>
          </p:cNvSpPr>
          <p:nvPr>
            <p:ph type="body" sz="quarter" idx="32" hasCustomPrompt="1"/>
          </p:nvPr>
        </p:nvSpPr>
        <p:spPr>
          <a:xfrm>
            <a:off x="637587" y="2541049"/>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TWO</a:t>
            </a:r>
            <a:endParaRPr lang="en-GB" dirty="0"/>
          </a:p>
        </p:txBody>
      </p:sp>
      <p:sp>
        <p:nvSpPr>
          <p:cNvPr id="29" name="Text Placeholder 6">
            <a:extLst>
              <a:ext uri="{FF2B5EF4-FFF2-40B4-BE49-F238E27FC236}">
                <a16:creationId xmlns="" xmlns:a16="http://schemas.microsoft.com/office/drawing/2014/main" id="{B6097970-F019-43C1-B36B-D1E52E3EF025}"/>
              </a:ext>
            </a:extLst>
          </p:cNvPr>
          <p:cNvSpPr>
            <a:spLocks noGrp="1"/>
          </p:cNvSpPr>
          <p:nvPr>
            <p:ph type="body" sz="quarter" idx="33" hasCustomPrompt="1"/>
          </p:nvPr>
        </p:nvSpPr>
        <p:spPr>
          <a:xfrm>
            <a:off x="646210" y="3734104"/>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THREE</a:t>
            </a:r>
            <a:endParaRPr lang="en-GB" dirty="0"/>
          </a:p>
        </p:txBody>
      </p:sp>
      <p:sp>
        <p:nvSpPr>
          <p:cNvPr id="30" name="Text Placeholder 6">
            <a:extLst>
              <a:ext uri="{FF2B5EF4-FFF2-40B4-BE49-F238E27FC236}">
                <a16:creationId xmlns="" xmlns:a16="http://schemas.microsoft.com/office/drawing/2014/main" id="{A66C58C2-D9E1-4888-BE4A-60D006F68B17}"/>
              </a:ext>
            </a:extLst>
          </p:cNvPr>
          <p:cNvSpPr>
            <a:spLocks noGrp="1"/>
          </p:cNvSpPr>
          <p:nvPr>
            <p:ph type="body" sz="quarter" idx="34" hasCustomPrompt="1"/>
          </p:nvPr>
        </p:nvSpPr>
        <p:spPr>
          <a:xfrm>
            <a:off x="642662" y="4879984"/>
            <a:ext cx="2275941" cy="1067601"/>
          </a:xfrm>
          <a:prstGeom prst="rect">
            <a:avLst/>
          </a:prstGeom>
          <a:solidFill>
            <a:srgbClr val="FAB725"/>
          </a:solidFill>
        </p:spPr>
        <p:txBody>
          <a:bodyPr lIns="324000" anchor="ctr" anchorCtr="0"/>
          <a:lstStyle>
            <a:lvl1pPr marL="0" indent="0">
              <a:buNone/>
              <a:defRPr sz="1400" b="1">
                <a:solidFill>
                  <a:schemeClr val="bg1"/>
                </a:solidFill>
                <a:latin typeface="+mj-lt"/>
              </a:defRPr>
            </a:lvl1pPr>
          </a:lstStyle>
          <a:p>
            <a:pPr lvl="0"/>
            <a:r>
              <a:rPr lang="en-US" dirty="0"/>
              <a:t>POINT FOUR</a:t>
            </a:r>
            <a:endParaRPr lang="en-GB" dirty="0"/>
          </a:p>
        </p:txBody>
      </p:sp>
    </p:spTree>
    <p:extLst>
      <p:ext uri="{BB962C8B-B14F-4D97-AF65-F5344CB8AC3E}">
        <p14:creationId xmlns:p14="http://schemas.microsoft.com/office/powerpoint/2010/main" val="2387497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vider YELLOW">
    <p:bg>
      <p:bgPr>
        <a:solidFill>
          <a:srgbClr val="FAB725"/>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0B98CAA1-D625-4182-BEF2-AC2C299168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06449" y="701604"/>
            <a:ext cx="1625252" cy="1019226"/>
          </a:xfrm>
          <a:prstGeom prst="rect">
            <a:avLst/>
          </a:prstGeom>
        </p:spPr>
      </p:pic>
      <p:sp>
        <p:nvSpPr>
          <p:cNvPr id="7" name="Text Placeholder 6">
            <a:extLst>
              <a:ext uri="{FF2B5EF4-FFF2-40B4-BE49-F238E27FC236}">
                <a16:creationId xmlns="" xmlns:a16="http://schemas.microsoft.com/office/drawing/2014/main" id="{2CF9EA93-B1BE-4D96-A8C6-FECC60BC0E8F}"/>
              </a:ext>
            </a:extLst>
          </p:cNvPr>
          <p:cNvSpPr>
            <a:spLocks noGrp="1"/>
          </p:cNvSpPr>
          <p:nvPr>
            <p:ph type="body" sz="quarter" idx="10" hasCustomPrompt="1"/>
          </p:nvPr>
        </p:nvSpPr>
        <p:spPr>
          <a:xfrm>
            <a:off x="666492" y="2030322"/>
            <a:ext cx="2509368" cy="392112"/>
          </a:xfrm>
          <a:prstGeom prst="rect">
            <a:avLst/>
          </a:prstGeom>
        </p:spPr>
        <p:txBody>
          <a:bodyPr/>
          <a:lstStyle>
            <a:lvl1pPr marL="0" indent="0">
              <a:buNone/>
              <a:defRPr sz="2400" cap="all" baseline="0">
                <a:solidFill>
                  <a:schemeClr val="bg1"/>
                </a:solidFill>
                <a:latin typeface="+mn-lt"/>
              </a:defRPr>
            </a:lvl1pPr>
          </a:lstStyle>
          <a:p>
            <a:pPr lvl="0"/>
            <a:r>
              <a:rPr lang="en-GB" dirty="0"/>
              <a:t>DIVIDER SLIDE</a:t>
            </a:r>
          </a:p>
        </p:txBody>
      </p:sp>
      <p:cxnSp>
        <p:nvCxnSpPr>
          <p:cNvPr id="8" name="Straight Connector 7">
            <a:extLst>
              <a:ext uri="{FF2B5EF4-FFF2-40B4-BE49-F238E27FC236}">
                <a16:creationId xmlns="" xmlns:a16="http://schemas.microsoft.com/office/drawing/2014/main" id="{B1E1C303-1C98-412C-AC52-F9ED6D04C701}"/>
              </a:ext>
            </a:extLst>
          </p:cNvPr>
          <p:cNvCxnSpPr>
            <a:cxnSpLocks/>
          </p:cNvCxnSpPr>
          <p:nvPr userDrawn="1"/>
        </p:nvCxnSpPr>
        <p:spPr>
          <a:xfrm flipH="1">
            <a:off x="-160774" y="-291402"/>
            <a:ext cx="6350560" cy="729510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58188E54-D795-46DB-A8AC-131852B7F4A9}"/>
              </a:ext>
            </a:extLst>
          </p:cNvPr>
          <p:cNvSpPr/>
          <p:nvPr userDrawn="1"/>
        </p:nvSpPr>
        <p:spPr>
          <a:xfrm>
            <a:off x="10349731" y="6378611"/>
            <a:ext cx="1625633" cy="461665"/>
          </a:xfrm>
          <a:prstGeom prst="rect">
            <a:avLst/>
          </a:prstGeom>
        </p:spPr>
        <p:txBody>
          <a:bodyPr wrap="square">
            <a:spAutoFit/>
          </a:bodyPr>
          <a:lstStyle/>
          <a:p>
            <a:pPr algn="r"/>
            <a:fld id="{A172AD02-016F-4974-9F8C-C07E514F613C}" type="slidenum">
              <a:rPr lang="en-GB" sz="2400" baseline="30000" smtClean="0">
                <a:solidFill>
                  <a:schemeClr val="bg1"/>
                </a:solidFill>
                <a:latin typeface="+mj-lt"/>
              </a:rPr>
              <a:pPr algn="r"/>
              <a:t>‹#›</a:t>
            </a:fld>
            <a:endParaRPr lang="en-GB" sz="3200" dirty="0">
              <a:solidFill>
                <a:schemeClr val="bg1"/>
              </a:solidFill>
              <a:latin typeface="+mj-lt"/>
            </a:endParaRPr>
          </a:p>
        </p:txBody>
      </p:sp>
      <p:sp>
        <p:nvSpPr>
          <p:cNvPr id="9" name="TextBox 8">
            <a:extLst>
              <a:ext uri="{FF2B5EF4-FFF2-40B4-BE49-F238E27FC236}">
                <a16:creationId xmlns="" xmlns:a16="http://schemas.microsoft.com/office/drawing/2014/main" id="{6EC7F667-070A-49FB-BEFD-A789B5AA0E81}"/>
              </a:ext>
            </a:extLst>
          </p:cNvPr>
          <p:cNvSpPr txBox="1"/>
          <p:nvPr userDrawn="1"/>
        </p:nvSpPr>
        <p:spPr>
          <a:xfrm>
            <a:off x="10487891" y="6412551"/>
            <a:ext cx="1704109" cy="276999"/>
          </a:xfrm>
          <a:prstGeom prst="rect">
            <a:avLst/>
          </a:prstGeom>
          <a:noFill/>
        </p:spPr>
        <p:txBody>
          <a:bodyPr wrap="square" rtlCol="0">
            <a:spAutoFit/>
          </a:bodyPr>
          <a:lstStyle/>
          <a:p>
            <a:r>
              <a:rPr lang="en-GB" sz="1200" dirty="0">
                <a:solidFill>
                  <a:schemeClr val="bg1"/>
                </a:solidFill>
              </a:rPr>
              <a:t>CONFIDENTIAL</a:t>
            </a:r>
          </a:p>
        </p:txBody>
      </p:sp>
      <p:sp>
        <p:nvSpPr>
          <p:cNvPr id="10" name="Freeform: Shape 9">
            <a:extLst>
              <a:ext uri="{FF2B5EF4-FFF2-40B4-BE49-F238E27FC236}">
                <a16:creationId xmlns="" xmlns:a16="http://schemas.microsoft.com/office/drawing/2014/main" id="{E59D035F-56C0-4B21-949F-5D556BD79A9D}"/>
              </a:ext>
            </a:extLst>
          </p:cNvPr>
          <p:cNvSpPr>
            <a:spLocks noChangeAspect="1"/>
          </p:cNvSpPr>
          <p:nvPr userDrawn="1"/>
        </p:nvSpPr>
        <p:spPr>
          <a:xfrm>
            <a:off x="0" y="0"/>
            <a:ext cx="12192000" cy="6858000"/>
          </a:xfrm>
          <a:custGeom>
            <a:avLst/>
            <a:gdLst>
              <a:gd name="connsiteX0" fmla="*/ 0 w 6531429"/>
              <a:gd name="connsiteY0" fmla="*/ 6903218 h 6913266"/>
              <a:gd name="connsiteX1" fmla="*/ 3205425 w 6531429"/>
              <a:gd name="connsiteY1" fmla="*/ 0 h 6913266"/>
              <a:gd name="connsiteX2" fmla="*/ 6531429 w 6531429"/>
              <a:gd name="connsiteY2" fmla="*/ 10049 h 6913266"/>
              <a:gd name="connsiteX3" fmla="*/ 6531429 w 6531429"/>
              <a:gd name="connsiteY3" fmla="*/ 6913266 h 6913266"/>
              <a:gd name="connsiteX4" fmla="*/ 0 w 6531429"/>
              <a:gd name="connsiteY4" fmla="*/ 6903218 h 691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9" h="6913266">
                <a:moveTo>
                  <a:pt x="0" y="6903218"/>
                </a:moveTo>
                <a:lnTo>
                  <a:pt x="3205425" y="0"/>
                </a:lnTo>
                <a:lnTo>
                  <a:pt x="6531429" y="10049"/>
                </a:lnTo>
                <a:lnTo>
                  <a:pt x="6531429" y="6913266"/>
                </a:lnTo>
                <a:lnTo>
                  <a:pt x="0" y="6903218"/>
                </a:ln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455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bg>
      <p:bgPr>
        <a:solidFill>
          <a:srgbClr val="4FB191"/>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 xmlns:a16="http://schemas.microsoft.com/office/drawing/2014/main" id="{11D0F598-3FF4-49FF-A04A-25D9B9A74B38}"/>
              </a:ext>
            </a:extLst>
          </p:cNvPr>
          <p:cNvSpPr>
            <a:spLocks noGrp="1" noChangeAspect="1"/>
          </p:cNvSpPr>
          <p:nvPr>
            <p:ph type="pic" idx="1"/>
          </p:nvPr>
        </p:nvSpPr>
        <p:spPr>
          <a:xfrm>
            <a:off x="7115908" y="1"/>
            <a:ext cx="5076092" cy="6858000"/>
          </a:xfrm>
          <a:prstGeom prst="rect">
            <a:avLst/>
          </a:prstGeom>
        </p:spPr>
        <p:txBody>
          <a:bodyPr anchor="t">
            <a:normAutofit/>
          </a:bodyPr>
          <a:lstStyle>
            <a:lvl1pPr marL="0" indent="0">
              <a:buNone/>
              <a:defRPr sz="16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Text Placeholder 8">
            <a:extLst>
              <a:ext uri="{FF2B5EF4-FFF2-40B4-BE49-F238E27FC236}">
                <a16:creationId xmlns="" xmlns:a16="http://schemas.microsoft.com/office/drawing/2014/main" id="{23DCC163-A84E-4D8B-8768-875CE8A53EDB}"/>
              </a:ext>
            </a:extLst>
          </p:cNvPr>
          <p:cNvSpPr>
            <a:spLocks noGrp="1"/>
          </p:cNvSpPr>
          <p:nvPr>
            <p:ph type="body" sz="quarter" idx="11"/>
          </p:nvPr>
        </p:nvSpPr>
        <p:spPr>
          <a:xfrm>
            <a:off x="874713" y="1376363"/>
            <a:ext cx="4769336" cy="4440132"/>
          </a:xfrm>
          <a:prstGeom prst="rect">
            <a:avLst/>
          </a:prstGeom>
        </p:spPr>
        <p:txBody>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Rectangle 18">
            <a:extLst>
              <a:ext uri="{FF2B5EF4-FFF2-40B4-BE49-F238E27FC236}">
                <a16:creationId xmlns="" xmlns:a16="http://schemas.microsoft.com/office/drawing/2014/main" id="{1436E1E9-7467-4412-923C-69C76F9E9931}"/>
              </a:ext>
            </a:extLst>
          </p:cNvPr>
          <p:cNvSpPr/>
          <p:nvPr userDrawn="1"/>
        </p:nvSpPr>
        <p:spPr>
          <a:xfrm>
            <a:off x="6236677" y="4748718"/>
            <a:ext cx="2321170" cy="15005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Graphic 19">
            <a:extLst>
              <a:ext uri="{FF2B5EF4-FFF2-40B4-BE49-F238E27FC236}">
                <a16:creationId xmlns="" xmlns:a16="http://schemas.microsoft.com/office/drawing/2014/main" id="{05714ADF-E8EA-4063-B3E6-73A09392CAD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5400000">
            <a:off x="6960601" y="4590305"/>
            <a:ext cx="310613" cy="316825"/>
          </a:xfrm>
          <a:prstGeom prst="rect">
            <a:avLst/>
          </a:prstGeom>
        </p:spPr>
      </p:pic>
      <p:pic>
        <p:nvPicPr>
          <p:cNvPr id="22" name="Picture 21">
            <a:extLst>
              <a:ext uri="{FF2B5EF4-FFF2-40B4-BE49-F238E27FC236}">
                <a16:creationId xmlns="" xmlns:a16="http://schemas.microsoft.com/office/drawing/2014/main" id="{FD16C2E3-9D8B-49B1-8D94-E7CFF35CC986}"/>
              </a:ext>
            </a:extLst>
          </p:cNvPr>
          <p:cNvPicPr>
            <a:picLocks noChangeAspect="1"/>
          </p:cNvPicPr>
          <p:nvPr userDrawn="1"/>
        </p:nvPicPr>
        <p:blipFill>
          <a:blip r:embed="rId4" cstate="print">
            <a:biLevel thresh="25000"/>
            <a:extLst>
              <a:ext uri="{28A0092B-C50C-407E-A947-70E740481C1C}">
                <a14:useLocalDpi xmlns:a14="http://schemas.microsoft.com/office/drawing/2010/main"/>
              </a:ext>
            </a:extLst>
          </a:blip>
          <a:stretch>
            <a:fillRect/>
          </a:stretch>
        </p:blipFill>
        <p:spPr>
          <a:xfrm>
            <a:off x="307957" y="6489390"/>
            <a:ext cx="1371874" cy="138621"/>
          </a:xfrm>
          <a:prstGeom prst="rect">
            <a:avLst/>
          </a:prstGeom>
        </p:spPr>
      </p:pic>
      <p:sp>
        <p:nvSpPr>
          <p:cNvPr id="17" name="Rectangle 16">
            <a:extLst>
              <a:ext uri="{FF2B5EF4-FFF2-40B4-BE49-F238E27FC236}">
                <a16:creationId xmlns="" xmlns:a16="http://schemas.microsoft.com/office/drawing/2014/main" id="{677D103D-E1C3-49B6-B895-9F80A1EF361E}"/>
              </a:ext>
            </a:extLst>
          </p:cNvPr>
          <p:cNvSpPr/>
          <p:nvPr userDrawn="1"/>
        </p:nvSpPr>
        <p:spPr>
          <a:xfrm>
            <a:off x="11732439" y="6498447"/>
            <a:ext cx="459561" cy="276999"/>
          </a:xfrm>
          <a:prstGeom prst="rect">
            <a:avLst/>
          </a:prstGeom>
        </p:spPr>
        <p:txBody>
          <a:bodyPr wrap="square" lIns="0" tIns="0" rIns="0" bIns="0">
            <a:spAutoFit/>
          </a:bodyPr>
          <a:lstStyle/>
          <a:p>
            <a:pPr algn="l"/>
            <a:fld id="{A172AD02-016F-4974-9F8C-C07E514F613C}" type="slidenum">
              <a:rPr lang="en-GB" sz="1800" baseline="30000" smtClean="0">
                <a:solidFill>
                  <a:schemeClr val="bg1"/>
                </a:solidFill>
                <a:latin typeface="+mn-lt"/>
              </a:rPr>
              <a:pPr algn="l"/>
              <a:t>‹#›</a:t>
            </a:fld>
            <a:endParaRPr lang="en-GB" sz="1800" dirty="0">
              <a:solidFill>
                <a:schemeClr val="bg1"/>
              </a:solidFill>
              <a:latin typeface="+mn-lt"/>
            </a:endParaRPr>
          </a:p>
        </p:txBody>
      </p:sp>
      <p:sp>
        <p:nvSpPr>
          <p:cNvPr id="21" name="TextBox 20">
            <a:extLst>
              <a:ext uri="{FF2B5EF4-FFF2-40B4-BE49-F238E27FC236}">
                <a16:creationId xmlns="" xmlns:a16="http://schemas.microsoft.com/office/drawing/2014/main" id="{E55C7EFD-6574-437F-983B-C670F72C0513}"/>
              </a:ext>
            </a:extLst>
          </p:cNvPr>
          <p:cNvSpPr txBox="1"/>
          <p:nvPr userDrawn="1"/>
        </p:nvSpPr>
        <p:spPr>
          <a:xfrm>
            <a:off x="10131553" y="6438522"/>
            <a:ext cx="1463040" cy="276999"/>
          </a:xfrm>
          <a:prstGeom prst="rect">
            <a:avLst/>
          </a:prstGeom>
          <a:noFill/>
        </p:spPr>
        <p:txBody>
          <a:bodyPr wrap="square" rtlCol="0">
            <a:spAutoFit/>
          </a:bodyPr>
          <a:lstStyle/>
          <a:p>
            <a:pPr algn="r"/>
            <a:r>
              <a:rPr lang="en-GB" sz="1200" dirty="0">
                <a:solidFill>
                  <a:schemeClr val="bg1"/>
                </a:solidFill>
              </a:rPr>
              <a:t>CONFIDENTIAL</a:t>
            </a:r>
          </a:p>
        </p:txBody>
      </p:sp>
      <p:grpSp>
        <p:nvGrpSpPr>
          <p:cNvPr id="15" name="Group 14">
            <a:extLst>
              <a:ext uri="{FF2B5EF4-FFF2-40B4-BE49-F238E27FC236}">
                <a16:creationId xmlns="" xmlns:a16="http://schemas.microsoft.com/office/drawing/2014/main" id="{7D8B2A3E-5F9C-4D61-8E28-F90E5AD23912}"/>
              </a:ext>
            </a:extLst>
          </p:cNvPr>
          <p:cNvGrpSpPr/>
          <p:nvPr userDrawn="1"/>
        </p:nvGrpSpPr>
        <p:grpSpPr>
          <a:xfrm>
            <a:off x="0" y="432867"/>
            <a:ext cx="619125" cy="626918"/>
            <a:chOff x="0" y="432866"/>
            <a:chExt cx="957003" cy="969049"/>
          </a:xfrm>
        </p:grpSpPr>
        <p:sp>
          <p:nvSpPr>
            <p:cNvPr id="23" name="Rectangle 22">
              <a:extLst>
                <a:ext uri="{FF2B5EF4-FFF2-40B4-BE49-F238E27FC236}">
                  <a16:creationId xmlns="" xmlns:a16="http://schemas.microsoft.com/office/drawing/2014/main" id="{149512B7-0F3E-47ED-8BDD-C7EEE166EB41}"/>
                </a:ext>
              </a:extLst>
            </p:cNvPr>
            <p:cNvSpPr/>
            <p:nvPr userDrawn="1"/>
          </p:nvSpPr>
          <p:spPr>
            <a:xfrm>
              <a:off x="0" y="432866"/>
              <a:ext cx="957002" cy="206512"/>
            </a:xfrm>
            <a:prstGeom prst="rect">
              <a:avLst/>
            </a:prstGeom>
            <a:solidFill>
              <a:srgbClr val="A5D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 xmlns:a16="http://schemas.microsoft.com/office/drawing/2014/main" id="{5B336982-316A-4E46-81C6-AF24E6EE924E}"/>
                </a:ext>
              </a:extLst>
            </p:cNvPr>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t="79351"/>
            <a:stretch/>
          </p:blipFill>
          <p:spPr>
            <a:xfrm>
              <a:off x="0" y="1204300"/>
              <a:ext cx="957003" cy="197615"/>
            </a:xfrm>
            <a:prstGeom prst="rect">
              <a:avLst/>
            </a:prstGeom>
          </p:spPr>
        </p:pic>
        <p:sp>
          <p:nvSpPr>
            <p:cNvPr id="27" name="Rectangle 26">
              <a:extLst>
                <a:ext uri="{FF2B5EF4-FFF2-40B4-BE49-F238E27FC236}">
                  <a16:creationId xmlns="" xmlns:a16="http://schemas.microsoft.com/office/drawing/2014/main" id="{846AA4FD-0373-4545-85B0-99EA3F5B37A1}"/>
                </a:ext>
              </a:extLst>
            </p:cNvPr>
            <p:cNvSpPr/>
            <p:nvPr userDrawn="1"/>
          </p:nvSpPr>
          <p:spPr>
            <a:xfrm>
              <a:off x="0" y="824606"/>
              <a:ext cx="957002" cy="197614"/>
            </a:xfrm>
            <a:prstGeom prst="rect">
              <a:avLst/>
            </a:prstGeom>
            <a:solidFill>
              <a:srgbClr val="A5D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Text Placeholder 2">
            <a:extLst>
              <a:ext uri="{FF2B5EF4-FFF2-40B4-BE49-F238E27FC236}">
                <a16:creationId xmlns="" xmlns:a16="http://schemas.microsoft.com/office/drawing/2014/main" id="{B2DAD7F6-40C0-4B7B-84B9-F90B3FC443D7}"/>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29" name="Text Placeholder 4">
            <a:extLst>
              <a:ext uri="{FF2B5EF4-FFF2-40B4-BE49-F238E27FC236}">
                <a16:creationId xmlns="" xmlns:a16="http://schemas.microsoft.com/office/drawing/2014/main" id="{93EB1A32-1D63-4CA1-88CA-86EABC91F4FC}"/>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22460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bg>
      <p:bgPr>
        <a:solidFill>
          <a:srgbClr val="4FB191"/>
        </a:solidFill>
        <a:effectLst/>
      </p:bgPr>
    </p:bg>
    <p:spTree>
      <p:nvGrpSpPr>
        <p:cNvPr id="1" name=""/>
        <p:cNvGrpSpPr/>
        <p:nvPr/>
      </p:nvGrpSpPr>
      <p:grpSpPr>
        <a:xfrm>
          <a:off x="0" y="0"/>
          <a:ext cx="0" cy="0"/>
          <a:chOff x="0" y="0"/>
          <a:chExt cx="0" cy="0"/>
        </a:xfrm>
      </p:grpSpPr>
      <p:sp>
        <p:nvSpPr>
          <p:cNvPr id="18" name="Text Placeholder 8">
            <a:extLst>
              <a:ext uri="{FF2B5EF4-FFF2-40B4-BE49-F238E27FC236}">
                <a16:creationId xmlns="" xmlns:a16="http://schemas.microsoft.com/office/drawing/2014/main" id="{23DCC163-A84E-4D8B-8768-875CE8A53EDB}"/>
              </a:ext>
            </a:extLst>
          </p:cNvPr>
          <p:cNvSpPr>
            <a:spLocks noGrp="1"/>
          </p:cNvSpPr>
          <p:nvPr>
            <p:ph type="body" sz="quarter" idx="11"/>
          </p:nvPr>
        </p:nvSpPr>
        <p:spPr>
          <a:xfrm>
            <a:off x="849569" y="1376363"/>
            <a:ext cx="4769336" cy="4440132"/>
          </a:xfrm>
          <a:prstGeom prst="rect">
            <a:avLst/>
          </a:prstGeom>
        </p:spPr>
        <p:txBody>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 xmlns:a16="http://schemas.microsoft.com/office/drawing/2014/main" id="{D85AACF6-B273-4D46-A457-EB3FB308A6B2}"/>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07957" y="6489390"/>
            <a:ext cx="1371874" cy="138621"/>
          </a:xfrm>
          <a:prstGeom prst="rect">
            <a:avLst/>
          </a:prstGeom>
        </p:spPr>
      </p:pic>
      <p:sp>
        <p:nvSpPr>
          <p:cNvPr id="12" name="Rectangle 11">
            <a:extLst>
              <a:ext uri="{FF2B5EF4-FFF2-40B4-BE49-F238E27FC236}">
                <a16:creationId xmlns="" xmlns:a16="http://schemas.microsoft.com/office/drawing/2014/main" id="{20FA9C6C-505C-4B71-8A83-965DA60210EA}"/>
              </a:ext>
            </a:extLst>
          </p:cNvPr>
          <p:cNvSpPr/>
          <p:nvPr userDrawn="1"/>
        </p:nvSpPr>
        <p:spPr>
          <a:xfrm>
            <a:off x="11732439" y="6498447"/>
            <a:ext cx="459561" cy="276999"/>
          </a:xfrm>
          <a:prstGeom prst="rect">
            <a:avLst/>
          </a:prstGeom>
        </p:spPr>
        <p:txBody>
          <a:bodyPr wrap="square" lIns="0" tIns="0" rIns="0" bIns="0">
            <a:spAutoFit/>
          </a:bodyPr>
          <a:lstStyle/>
          <a:p>
            <a:pPr algn="l"/>
            <a:fld id="{A172AD02-016F-4974-9F8C-C07E514F613C}" type="slidenum">
              <a:rPr lang="en-GB" sz="1800" baseline="30000" smtClean="0">
                <a:solidFill>
                  <a:schemeClr val="bg1"/>
                </a:solidFill>
                <a:latin typeface="+mn-lt"/>
              </a:rPr>
              <a:pPr algn="l"/>
              <a:t>‹#›</a:t>
            </a:fld>
            <a:endParaRPr lang="en-GB" sz="1800" dirty="0">
              <a:solidFill>
                <a:schemeClr val="bg1"/>
              </a:solidFill>
              <a:latin typeface="+mn-lt"/>
            </a:endParaRPr>
          </a:p>
        </p:txBody>
      </p:sp>
      <p:sp>
        <p:nvSpPr>
          <p:cNvPr id="13" name="TextBox 12">
            <a:extLst>
              <a:ext uri="{FF2B5EF4-FFF2-40B4-BE49-F238E27FC236}">
                <a16:creationId xmlns="" xmlns:a16="http://schemas.microsoft.com/office/drawing/2014/main" id="{E19386EA-1ED0-4A8D-9EC6-20087EE1F6E3}"/>
              </a:ext>
            </a:extLst>
          </p:cNvPr>
          <p:cNvSpPr txBox="1"/>
          <p:nvPr userDrawn="1"/>
        </p:nvSpPr>
        <p:spPr>
          <a:xfrm>
            <a:off x="10131553" y="6438522"/>
            <a:ext cx="1463040" cy="276999"/>
          </a:xfrm>
          <a:prstGeom prst="rect">
            <a:avLst/>
          </a:prstGeom>
          <a:noFill/>
        </p:spPr>
        <p:txBody>
          <a:bodyPr wrap="square" rtlCol="0">
            <a:spAutoFit/>
          </a:bodyPr>
          <a:lstStyle/>
          <a:p>
            <a:pPr algn="r"/>
            <a:r>
              <a:rPr lang="en-GB" sz="1200" dirty="0">
                <a:solidFill>
                  <a:schemeClr val="bg1"/>
                </a:solidFill>
              </a:rPr>
              <a:t>CONFIDENTIAL</a:t>
            </a:r>
          </a:p>
        </p:txBody>
      </p:sp>
      <p:grpSp>
        <p:nvGrpSpPr>
          <p:cNvPr id="15" name="Group 14">
            <a:extLst>
              <a:ext uri="{FF2B5EF4-FFF2-40B4-BE49-F238E27FC236}">
                <a16:creationId xmlns="" xmlns:a16="http://schemas.microsoft.com/office/drawing/2014/main" id="{683594E7-7859-4A9F-B970-2EB3268ECC61}"/>
              </a:ext>
            </a:extLst>
          </p:cNvPr>
          <p:cNvGrpSpPr/>
          <p:nvPr userDrawn="1"/>
        </p:nvGrpSpPr>
        <p:grpSpPr>
          <a:xfrm>
            <a:off x="0" y="432867"/>
            <a:ext cx="619125" cy="626918"/>
            <a:chOff x="0" y="432866"/>
            <a:chExt cx="957003" cy="969049"/>
          </a:xfrm>
        </p:grpSpPr>
        <p:sp>
          <p:nvSpPr>
            <p:cNvPr id="17" name="Rectangle 16">
              <a:extLst>
                <a:ext uri="{FF2B5EF4-FFF2-40B4-BE49-F238E27FC236}">
                  <a16:creationId xmlns="" xmlns:a16="http://schemas.microsoft.com/office/drawing/2014/main" id="{300973F1-359F-47A1-8AE4-49D096B939AE}"/>
                </a:ext>
              </a:extLst>
            </p:cNvPr>
            <p:cNvSpPr/>
            <p:nvPr userDrawn="1"/>
          </p:nvSpPr>
          <p:spPr>
            <a:xfrm>
              <a:off x="0" y="432866"/>
              <a:ext cx="957002" cy="206512"/>
            </a:xfrm>
            <a:prstGeom prst="rect">
              <a:avLst/>
            </a:prstGeom>
            <a:solidFill>
              <a:srgbClr val="A5D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phic 18">
              <a:extLst>
                <a:ext uri="{FF2B5EF4-FFF2-40B4-BE49-F238E27FC236}">
                  <a16:creationId xmlns="" xmlns:a16="http://schemas.microsoft.com/office/drawing/2014/main" id="{12C43780-DDD4-48E6-8907-9C510FB63E6C}"/>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t="79351"/>
            <a:stretch/>
          </p:blipFill>
          <p:spPr>
            <a:xfrm>
              <a:off x="0" y="1204300"/>
              <a:ext cx="957003" cy="197615"/>
            </a:xfrm>
            <a:prstGeom prst="rect">
              <a:avLst/>
            </a:prstGeom>
          </p:spPr>
        </p:pic>
        <p:sp>
          <p:nvSpPr>
            <p:cNvPr id="20" name="Rectangle 19">
              <a:extLst>
                <a:ext uri="{FF2B5EF4-FFF2-40B4-BE49-F238E27FC236}">
                  <a16:creationId xmlns="" xmlns:a16="http://schemas.microsoft.com/office/drawing/2014/main" id="{754F99BE-673F-453D-9863-F058181BC48D}"/>
                </a:ext>
              </a:extLst>
            </p:cNvPr>
            <p:cNvSpPr/>
            <p:nvPr userDrawn="1"/>
          </p:nvSpPr>
          <p:spPr>
            <a:xfrm>
              <a:off x="0" y="824606"/>
              <a:ext cx="957002" cy="197614"/>
            </a:xfrm>
            <a:prstGeom prst="rect">
              <a:avLst/>
            </a:prstGeom>
            <a:solidFill>
              <a:srgbClr val="A5D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Text Placeholder 2">
            <a:extLst>
              <a:ext uri="{FF2B5EF4-FFF2-40B4-BE49-F238E27FC236}">
                <a16:creationId xmlns="" xmlns:a16="http://schemas.microsoft.com/office/drawing/2014/main" id="{18D262CB-49C2-42A3-A435-67AB4DB5CA0B}"/>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22" name="Text Placeholder 4">
            <a:extLst>
              <a:ext uri="{FF2B5EF4-FFF2-40B4-BE49-F238E27FC236}">
                <a16:creationId xmlns="" xmlns:a16="http://schemas.microsoft.com/office/drawing/2014/main" id="{507826AB-6FC5-4BEB-8A09-C6EF385C0E2E}"/>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4696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4" name="Text Placeholder 8">
            <a:extLst>
              <a:ext uri="{FF2B5EF4-FFF2-40B4-BE49-F238E27FC236}">
                <a16:creationId xmlns="" xmlns:a16="http://schemas.microsoft.com/office/drawing/2014/main" id="{0967BC8D-2A69-4CF6-857E-AC3213D81962}"/>
              </a:ext>
            </a:extLst>
          </p:cNvPr>
          <p:cNvSpPr>
            <a:spLocks noGrp="1"/>
          </p:cNvSpPr>
          <p:nvPr>
            <p:ph type="body" sz="quarter" idx="11"/>
          </p:nvPr>
        </p:nvSpPr>
        <p:spPr>
          <a:xfrm>
            <a:off x="874713" y="1376363"/>
            <a:ext cx="4769336" cy="4243388"/>
          </a:xfrm>
          <a:prstGeom prst="rect">
            <a:avLst/>
          </a:prstGeom>
        </p:spPr>
        <p:txBody>
          <a:bodyPr/>
          <a:lstStyle>
            <a:lvl1pPr>
              <a:defRPr sz="2000">
                <a:solidFill>
                  <a:schemeClr val="bg2">
                    <a:lumMod val="50000"/>
                  </a:schemeClr>
                </a:solidFill>
                <a:latin typeface="+mj-lt"/>
              </a:defRPr>
            </a:lvl1pPr>
            <a:lvl2pPr>
              <a:defRPr sz="1800">
                <a:solidFill>
                  <a:schemeClr val="bg2">
                    <a:lumMod val="50000"/>
                  </a:schemeClr>
                </a:solidFill>
                <a:latin typeface="+mj-lt"/>
              </a:defRPr>
            </a:lvl2pPr>
            <a:lvl3pPr>
              <a:defRPr sz="16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2">
            <a:extLst>
              <a:ext uri="{FF2B5EF4-FFF2-40B4-BE49-F238E27FC236}">
                <a16:creationId xmlns="" xmlns:a16="http://schemas.microsoft.com/office/drawing/2014/main" id="{C6F1D3B0-B171-4046-AB25-025A8DDE0C08}"/>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16" name="Text Placeholder 4">
            <a:extLst>
              <a:ext uri="{FF2B5EF4-FFF2-40B4-BE49-F238E27FC236}">
                <a16:creationId xmlns="" xmlns:a16="http://schemas.microsoft.com/office/drawing/2014/main" id="{6B203DA2-80DE-4264-9F71-36A06D2971BF}"/>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17" name="Picture 16">
            <a:extLst>
              <a:ext uri="{FF2B5EF4-FFF2-40B4-BE49-F238E27FC236}">
                <a16:creationId xmlns="" xmlns:a16="http://schemas.microsoft.com/office/drawing/2014/main" id="{BC2C530A-5A88-4F69-A6FA-A92DA9461406}"/>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3255516482"/>
      </p:ext>
    </p:extLst>
  </p:cSld>
  <p:clrMapOvr>
    <a:masterClrMapping/>
  </p:clrMapOvr>
  <p:extLst>
    <p:ext uri="{DCECCB84-F9BA-43D5-87BE-67443E8EF086}">
      <p15:sldGuideLst xmlns="" xmlns:p15="http://schemas.microsoft.com/office/powerpoint/2012/main">
        <p15:guide id="1" orient="horz" pos="663" userDrawn="1">
          <p15:clr>
            <a:srgbClr val="FBAE40"/>
          </p15:clr>
        </p15:guide>
        <p15:guide id="2" orient="horz" pos="25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AB725"/>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0B98CAA1-D625-4182-BEF2-AC2C299168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06449" y="701604"/>
            <a:ext cx="1625252" cy="1019226"/>
          </a:xfrm>
          <a:prstGeom prst="rect">
            <a:avLst/>
          </a:prstGeom>
        </p:spPr>
      </p:pic>
      <p:sp>
        <p:nvSpPr>
          <p:cNvPr id="7" name="Text Placeholder 6">
            <a:extLst>
              <a:ext uri="{FF2B5EF4-FFF2-40B4-BE49-F238E27FC236}">
                <a16:creationId xmlns="" xmlns:a16="http://schemas.microsoft.com/office/drawing/2014/main" id="{2CF9EA93-B1BE-4D96-A8C6-FECC60BC0E8F}"/>
              </a:ext>
            </a:extLst>
          </p:cNvPr>
          <p:cNvSpPr>
            <a:spLocks noGrp="1"/>
          </p:cNvSpPr>
          <p:nvPr>
            <p:ph type="body" sz="quarter" idx="10" hasCustomPrompt="1"/>
          </p:nvPr>
        </p:nvSpPr>
        <p:spPr>
          <a:xfrm>
            <a:off x="666492" y="2030322"/>
            <a:ext cx="2509368" cy="392112"/>
          </a:xfrm>
          <a:prstGeom prst="rect">
            <a:avLst/>
          </a:prstGeom>
        </p:spPr>
        <p:txBody>
          <a:bodyPr/>
          <a:lstStyle>
            <a:lvl1pPr marL="0" indent="0">
              <a:buNone/>
              <a:defRPr sz="2800">
                <a:solidFill>
                  <a:schemeClr val="bg1"/>
                </a:solidFill>
                <a:latin typeface="+mn-lt"/>
              </a:defRPr>
            </a:lvl1pPr>
          </a:lstStyle>
          <a:p>
            <a:pPr lvl="0"/>
            <a:r>
              <a:rPr lang="en-GB" dirty="0"/>
              <a:t>DIVIDER SLIDE</a:t>
            </a:r>
          </a:p>
        </p:txBody>
      </p:sp>
      <p:cxnSp>
        <p:nvCxnSpPr>
          <p:cNvPr id="8" name="Straight Connector 7">
            <a:extLst>
              <a:ext uri="{FF2B5EF4-FFF2-40B4-BE49-F238E27FC236}">
                <a16:creationId xmlns="" xmlns:a16="http://schemas.microsoft.com/office/drawing/2014/main" id="{B1E1C303-1C98-412C-AC52-F9ED6D04C701}"/>
              </a:ext>
            </a:extLst>
          </p:cNvPr>
          <p:cNvCxnSpPr>
            <a:cxnSpLocks/>
          </p:cNvCxnSpPr>
          <p:nvPr userDrawn="1"/>
        </p:nvCxnSpPr>
        <p:spPr>
          <a:xfrm flipH="1">
            <a:off x="-160774" y="-291402"/>
            <a:ext cx="6350560" cy="729510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279A0602-EE54-44BA-8EBD-59024BAE9BA6}"/>
              </a:ext>
            </a:extLst>
          </p:cNvPr>
          <p:cNvSpPr/>
          <p:nvPr userDrawn="1"/>
        </p:nvSpPr>
        <p:spPr>
          <a:xfrm>
            <a:off x="11732439" y="6498447"/>
            <a:ext cx="459561" cy="276999"/>
          </a:xfrm>
          <a:prstGeom prst="rect">
            <a:avLst/>
          </a:prstGeom>
        </p:spPr>
        <p:txBody>
          <a:bodyPr wrap="square" lIns="0" tIns="0" rIns="0" bIns="0">
            <a:spAutoFit/>
          </a:bodyPr>
          <a:lstStyle/>
          <a:p>
            <a:pPr algn="l"/>
            <a:fld id="{A172AD02-016F-4974-9F8C-C07E514F613C}" type="slidenum">
              <a:rPr lang="en-GB" sz="1800" baseline="30000" smtClean="0">
                <a:solidFill>
                  <a:schemeClr val="bg1"/>
                </a:solidFill>
                <a:latin typeface="+mn-lt"/>
              </a:rPr>
              <a:pPr algn="l"/>
              <a:t>‹#›</a:t>
            </a:fld>
            <a:endParaRPr lang="en-GB" sz="1800" dirty="0">
              <a:solidFill>
                <a:schemeClr val="bg1"/>
              </a:solidFill>
              <a:latin typeface="+mn-lt"/>
            </a:endParaRPr>
          </a:p>
        </p:txBody>
      </p:sp>
      <p:sp>
        <p:nvSpPr>
          <p:cNvPr id="12" name="TextBox 11">
            <a:extLst>
              <a:ext uri="{FF2B5EF4-FFF2-40B4-BE49-F238E27FC236}">
                <a16:creationId xmlns="" xmlns:a16="http://schemas.microsoft.com/office/drawing/2014/main" id="{B2BBB92A-9968-4D38-80DA-1B2C20980374}"/>
              </a:ext>
            </a:extLst>
          </p:cNvPr>
          <p:cNvSpPr txBox="1"/>
          <p:nvPr userDrawn="1"/>
        </p:nvSpPr>
        <p:spPr>
          <a:xfrm>
            <a:off x="10131553" y="6438522"/>
            <a:ext cx="1463040" cy="276999"/>
          </a:xfrm>
          <a:prstGeom prst="rect">
            <a:avLst/>
          </a:prstGeom>
          <a:noFill/>
        </p:spPr>
        <p:txBody>
          <a:bodyPr wrap="square" rtlCol="0">
            <a:spAutoFit/>
          </a:bodyPr>
          <a:lstStyle/>
          <a:p>
            <a:pPr algn="r"/>
            <a:r>
              <a:rPr lang="en-GB" sz="1200" dirty="0">
                <a:solidFill>
                  <a:schemeClr val="bg1"/>
                </a:solidFill>
              </a:rPr>
              <a:t>CONFIDENTIAL</a:t>
            </a:r>
          </a:p>
        </p:txBody>
      </p:sp>
    </p:spTree>
    <p:extLst>
      <p:ext uri="{BB962C8B-B14F-4D97-AF65-F5344CB8AC3E}">
        <p14:creationId xmlns:p14="http://schemas.microsoft.com/office/powerpoint/2010/main" val="178827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14" name="Text Placeholder 8">
            <a:extLst>
              <a:ext uri="{FF2B5EF4-FFF2-40B4-BE49-F238E27FC236}">
                <a16:creationId xmlns="" xmlns:a16="http://schemas.microsoft.com/office/drawing/2014/main" id="{0967BC8D-2A69-4CF6-857E-AC3213D81962}"/>
              </a:ext>
            </a:extLst>
          </p:cNvPr>
          <p:cNvSpPr>
            <a:spLocks noGrp="1"/>
          </p:cNvSpPr>
          <p:nvPr>
            <p:ph type="body" sz="quarter" idx="11"/>
          </p:nvPr>
        </p:nvSpPr>
        <p:spPr>
          <a:xfrm>
            <a:off x="2358306" y="1335897"/>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17" name="Text Placeholder 8">
            <a:extLst>
              <a:ext uri="{FF2B5EF4-FFF2-40B4-BE49-F238E27FC236}">
                <a16:creationId xmlns="" xmlns:a16="http://schemas.microsoft.com/office/drawing/2014/main" id="{F36BCD49-1B01-4F96-B7FA-E23EDAF5C27A}"/>
              </a:ext>
            </a:extLst>
          </p:cNvPr>
          <p:cNvSpPr>
            <a:spLocks noGrp="1"/>
          </p:cNvSpPr>
          <p:nvPr>
            <p:ph type="body" sz="quarter" idx="12"/>
          </p:nvPr>
        </p:nvSpPr>
        <p:spPr>
          <a:xfrm>
            <a:off x="2358306" y="2058578"/>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7" name="Text Placeholder 6">
            <a:extLst>
              <a:ext uri="{FF2B5EF4-FFF2-40B4-BE49-F238E27FC236}">
                <a16:creationId xmlns="" xmlns:a16="http://schemas.microsoft.com/office/drawing/2014/main" id="{4430A205-E955-46A6-A8A4-9157FBD24F5E}"/>
              </a:ext>
            </a:extLst>
          </p:cNvPr>
          <p:cNvSpPr>
            <a:spLocks noGrp="1"/>
          </p:cNvSpPr>
          <p:nvPr>
            <p:ph type="body" sz="quarter" idx="15" hasCustomPrompt="1"/>
          </p:nvPr>
        </p:nvSpPr>
        <p:spPr>
          <a:xfrm>
            <a:off x="646210" y="1343469"/>
            <a:ext cx="1623164" cy="570815"/>
          </a:xfrm>
          <a:prstGeom prst="rect">
            <a:avLst/>
          </a:prstGeom>
          <a:solidFill>
            <a:schemeClr val="accent1"/>
          </a:solidFill>
        </p:spPr>
        <p:txBody>
          <a:bodyPr anchor="ctr" anchorCtr="0"/>
          <a:lstStyle>
            <a:lvl1pPr marL="0" indent="0" algn="l">
              <a:buFont typeface="Arial" panose="020B0604020202020204" pitchFamily="34" charset="0"/>
              <a:buNone/>
              <a:defRPr sz="1200" b="1">
                <a:solidFill>
                  <a:schemeClr val="bg1"/>
                </a:solidFill>
                <a:latin typeface="+mj-lt"/>
              </a:defRPr>
            </a:lvl1pPr>
          </a:lstStyle>
          <a:p>
            <a:pPr lvl="0"/>
            <a:r>
              <a:rPr lang="en-US" dirty="0"/>
              <a:t>POINT ONE</a:t>
            </a:r>
            <a:endParaRPr lang="en-GB" dirty="0"/>
          </a:p>
        </p:txBody>
      </p:sp>
      <p:sp>
        <p:nvSpPr>
          <p:cNvPr id="25" name="Text Placeholder 6">
            <a:extLst>
              <a:ext uri="{FF2B5EF4-FFF2-40B4-BE49-F238E27FC236}">
                <a16:creationId xmlns="" xmlns:a16="http://schemas.microsoft.com/office/drawing/2014/main" id="{14D3A406-102B-4836-B9B5-5611163472D6}"/>
              </a:ext>
            </a:extLst>
          </p:cNvPr>
          <p:cNvSpPr>
            <a:spLocks noGrp="1"/>
          </p:cNvSpPr>
          <p:nvPr>
            <p:ph type="body" sz="quarter" idx="16" hasCustomPrompt="1"/>
          </p:nvPr>
        </p:nvSpPr>
        <p:spPr>
          <a:xfrm>
            <a:off x="646210" y="2082582"/>
            <a:ext cx="1623163" cy="543987"/>
          </a:xfrm>
          <a:prstGeom prst="rect">
            <a:avLst/>
          </a:prstGeom>
          <a:solidFill>
            <a:schemeClr val="accent1"/>
          </a:solidFill>
        </p:spPr>
        <p:txBody>
          <a:bodyPr anchor="ctr" anchorCtr="0"/>
          <a:lstStyle>
            <a:lvl1pPr>
              <a:defRPr lang="en-GB" sz="1200" b="1" dirty="0">
                <a:solidFill>
                  <a:schemeClr val="bg1"/>
                </a:solidFill>
                <a:latin typeface="+mj-lt"/>
              </a:defRPr>
            </a:lvl1pPr>
          </a:lstStyle>
          <a:p>
            <a:pPr marL="0" lvl="0" indent="0">
              <a:buNone/>
            </a:pPr>
            <a:r>
              <a:rPr lang="en-US" dirty="0"/>
              <a:t>POINT TWO</a:t>
            </a:r>
            <a:endParaRPr lang="en-GB" dirty="0"/>
          </a:p>
        </p:txBody>
      </p:sp>
      <p:sp>
        <p:nvSpPr>
          <p:cNvPr id="31" name="Picture Placeholder 3">
            <a:extLst>
              <a:ext uri="{FF2B5EF4-FFF2-40B4-BE49-F238E27FC236}">
                <a16:creationId xmlns="" xmlns:a16="http://schemas.microsoft.com/office/drawing/2014/main" id="{B60B68C4-1D49-4842-B597-D250143163B4}"/>
              </a:ext>
            </a:extLst>
          </p:cNvPr>
          <p:cNvSpPr>
            <a:spLocks noGrp="1"/>
          </p:cNvSpPr>
          <p:nvPr>
            <p:ph type="pic" sz="quarter" idx="10" hasCustomPrompt="1"/>
          </p:nvPr>
        </p:nvSpPr>
        <p:spPr>
          <a:xfrm>
            <a:off x="9608070" y="1343469"/>
            <a:ext cx="2115823" cy="2054805"/>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33" name="Picture Placeholder 3">
            <a:extLst>
              <a:ext uri="{FF2B5EF4-FFF2-40B4-BE49-F238E27FC236}">
                <a16:creationId xmlns="" xmlns:a16="http://schemas.microsoft.com/office/drawing/2014/main" id="{89ECEF6B-06FE-4F4E-A08D-90EC41406D70}"/>
              </a:ext>
            </a:extLst>
          </p:cNvPr>
          <p:cNvSpPr>
            <a:spLocks noGrp="1"/>
          </p:cNvSpPr>
          <p:nvPr>
            <p:ph type="pic" sz="quarter" idx="20" hasCustomPrompt="1"/>
          </p:nvPr>
        </p:nvSpPr>
        <p:spPr>
          <a:xfrm>
            <a:off x="9608071" y="3441469"/>
            <a:ext cx="2115823" cy="1741738"/>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34" name="Picture Placeholder 3">
            <a:extLst>
              <a:ext uri="{FF2B5EF4-FFF2-40B4-BE49-F238E27FC236}">
                <a16:creationId xmlns="" xmlns:a16="http://schemas.microsoft.com/office/drawing/2014/main" id="{D64243E4-496B-444B-B9B6-5038B8956CD6}"/>
              </a:ext>
            </a:extLst>
          </p:cNvPr>
          <p:cNvSpPr>
            <a:spLocks noGrp="1"/>
          </p:cNvSpPr>
          <p:nvPr>
            <p:ph type="pic" sz="quarter" idx="21" hasCustomPrompt="1"/>
          </p:nvPr>
        </p:nvSpPr>
        <p:spPr>
          <a:xfrm>
            <a:off x="9625316" y="5233974"/>
            <a:ext cx="2098577" cy="1010738"/>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55" name="Text Placeholder 8">
            <a:extLst>
              <a:ext uri="{FF2B5EF4-FFF2-40B4-BE49-F238E27FC236}">
                <a16:creationId xmlns="" xmlns:a16="http://schemas.microsoft.com/office/drawing/2014/main" id="{1C393901-7857-43E3-90AC-98F4B270B3DF}"/>
              </a:ext>
            </a:extLst>
          </p:cNvPr>
          <p:cNvSpPr>
            <a:spLocks noGrp="1"/>
          </p:cNvSpPr>
          <p:nvPr>
            <p:ph type="body" sz="quarter" idx="22"/>
          </p:nvPr>
        </p:nvSpPr>
        <p:spPr>
          <a:xfrm>
            <a:off x="2358306" y="2781259"/>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56" name="Text Placeholder 8">
            <a:extLst>
              <a:ext uri="{FF2B5EF4-FFF2-40B4-BE49-F238E27FC236}">
                <a16:creationId xmlns="" xmlns:a16="http://schemas.microsoft.com/office/drawing/2014/main" id="{4EC90C58-11F5-42B4-B064-4312FD155996}"/>
              </a:ext>
            </a:extLst>
          </p:cNvPr>
          <p:cNvSpPr>
            <a:spLocks noGrp="1"/>
          </p:cNvSpPr>
          <p:nvPr>
            <p:ph type="body" sz="quarter" idx="23"/>
          </p:nvPr>
        </p:nvSpPr>
        <p:spPr>
          <a:xfrm>
            <a:off x="2358306" y="3517203"/>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59" name="Text Placeholder 6">
            <a:extLst>
              <a:ext uri="{FF2B5EF4-FFF2-40B4-BE49-F238E27FC236}">
                <a16:creationId xmlns="" xmlns:a16="http://schemas.microsoft.com/office/drawing/2014/main" id="{5FCD9C49-6B10-4A2E-9494-E1D76FF350FB}"/>
              </a:ext>
            </a:extLst>
          </p:cNvPr>
          <p:cNvSpPr>
            <a:spLocks noGrp="1"/>
          </p:cNvSpPr>
          <p:nvPr>
            <p:ph type="body" sz="quarter" idx="24" hasCustomPrompt="1"/>
          </p:nvPr>
        </p:nvSpPr>
        <p:spPr>
          <a:xfrm>
            <a:off x="646211" y="2794867"/>
            <a:ext cx="1623162" cy="554038"/>
          </a:xfrm>
          <a:prstGeom prst="rect">
            <a:avLst/>
          </a:prstGeom>
          <a:solidFill>
            <a:schemeClr val="accent1"/>
          </a:solidFill>
        </p:spPr>
        <p:txBody>
          <a:bodyPr anchor="ctr" anchorCtr="0"/>
          <a:lstStyle>
            <a:lvl1pPr>
              <a:defRPr lang="en-GB" sz="1200" b="1" dirty="0">
                <a:solidFill>
                  <a:schemeClr val="bg1"/>
                </a:solidFill>
                <a:latin typeface="+mj-lt"/>
              </a:defRPr>
            </a:lvl1pPr>
          </a:lstStyle>
          <a:p>
            <a:pPr marL="0" lvl="0" indent="0">
              <a:buNone/>
            </a:pPr>
            <a:r>
              <a:rPr lang="en-US" dirty="0"/>
              <a:t>POINT ONE</a:t>
            </a:r>
            <a:endParaRPr lang="en-GB" dirty="0"/>
          </a:p>
        </p:txBody>
      </p:sp>
      <p:sp>
        <p:nvSpPr>
          <p:cNvPr id="60" name="Text Placeholder 6">
            <a:extLst>
              <a:ext uri="{FF2B5EF4-FFF2-40B4-BE49-F238E27FC236}">
                <a16:creationId xmlns="" xmlns:a16="http://schemas.microsoft.com/office/drawing/2014/main" id="{27D760AC-3219-459A-903A-02C24665970F}"/>
              </a:ext>
            </a:extLst>
          </p:cNvPr>
          <p:cNvSpPr>
            <a:spLocks noGrp="1"/>
          </p:cNvSpPr>
          <p:nvPr>
            <p:ph type="body" sz="quarter" idx="25" hasCustomPrompt="1"/>
          </p:nvPr>
        </p:nvSpPr>
        <p:spPr>
          <a:xfrm>
            <a:off x="646210" y="3517203"/>
            <a:ext cx="1623161" cy="565156"/>
          </a:xfrm>
          <a:prstGeom prst="rect">
            <a:avLst/>
          </a:prstGeom>
          <a:solidFill>
            <a:schemeClr val="accent1"/>
          </a:solidFill>
        </p:spPr>
        <p:txBody>
          <a:bodyPr anchor="ctr" anchorCtr="0"/>
          <a:lstStyle>
            <a:lvl1pPr>
              <a:defRPr lang="en-GB" sz="1200" b="1" dirty="0">
                <a:solidFill>
                  <a:schemeClr val="bg1"/>
                </a:solidFill>
                <a:latin typeface="+mj-lt"/>
              </a:defRPr>
            </a:lvl1pPr>
          </a:lstStyle>
          <a:p>
            <a:pPr marL="0" lvl="0" indent="0">
              <a:buNone/>
            </a:pPr>
            <a:r>
              <a:rPr lang="en-US" dirty="0"/>
              <a:t>POINT TWO</a:t>
            </a:r>
            <a:endParaRPr lang="en-GB" dirty="0"/>
          </a:p>
        </p:txBody>
      </p:sp>
      <p:sp>
        <p:nvSpPr>
          <p:cNvPr id="61" name="Text Placeholder 8">
            <a:extLst>
              <a:ext uri="{FF2B5EF4-FFF2-40B4-BE49-F238E27FC236}">
                <a16:creationId xmlns="" xmlns:a16="http://schemas.microsoft.com/office/drawing/2014/main" id="{BB59168E-A0E0-4342-89E4-0AB11972FB99}"/>
              </a:ext>
            </a:extLst>
          </p:cNvPr>
          <p:cNvSpPr>
            <a:spLocks noGrp="1"/>
          </p:cNvSpPr>
          <p:nvPr>
            <p:ph type="body" sz="quarter" idx="26"/>
          </p:nvPr>
        </p:nvSpPr>
        <p:spPr>
          <a:xfrm>
            <a:off x="2358306" y="4250657"/>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62" name="Text Placeholder 8">
            <a:extLst>
              <a:ext uri="{FF2B5EF4-FFF2-40B4-BE49-F238E27FC236}">
                <a16:creationId xmlns="" xmlns:a16="http://schemas.microsoft.com/office/drawing/2014/main" id="{070EB762-095B-4DA5-B049-4CA22B63A17C}"/>
              </a:ext>
            </a:extLst>
          </p:cNvPr>
          <p:cNvSpPr>
            <a:spLocks noGrp="1"/>
          </p:cNvSpPr>
          <p:nvPr>
            <p:ph type="body" sz="quarter" idx="27"/>
          </p:nvPr>
        </p:nvSpPr>
        <p:spPr>
          <a:xfrm>
            <a:off x="2358306" y="4984111"/>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65" name="Text Placeholder 6">
            <a:extLst>
              <a:ext uri="{FF2B5EF4-FFF2-40B4-BE49-F238E27FC236}">
                <a16:creationId xmlns="" xmlns:a16="http://schemas.microsoft.com/office/drawing/2014/main" id="{103AD990-CF60-4652-90CC-1BE196FC1F47}"/>
              </a:ext>
            </a:extLst>
          </p:cNvPr>
          <p:cNvSpPr>
            <a:spLocks noGrp="1"/>
          </p:cNvSpPr>
          <p:nvPr>
            <p:ph type="body" sz="quarter" idx="28" hasCustomPrompt="1"/>
          </p:nvPr>
        </p:nvSpPr>
        <p:spPr>
          <a:xfrm>
            <a:off x="646210" y="4250657"/>
            <a:ext cx="1623161" cy="565156"/>
          </a:xfrm>
          <a:prstGeom prst="rect">
            <a:avLst/>
          </a:prstGeom>
          <a:solidFill>
            <a:schemeClr val="accent1"/>
          </a:solidFill>
        </p:spPr>
        <p:txBody>
          <a:bodyPr anchor="ctr" anchorCtr="0"/>
          <a:lstStyle>
            <a:lvl1pPr>
              <a:defRPr lang="en-GB" sz="1200" b="1" dirty="0">
                <a:solidFill>
                  <a:schemeClr val="bg1"/>
                </a:solidFill>
                <a:latin typeface="+mj-lt"/>
              </a:defRPr>
            </a:lvl1pPr>
          </a:lstStyle>
          <a:p>
            <a:pPr marL="0" lvl="0" indent="0">
              <a:buNone/>
            </a:pPr>
            <a:r>
              <a:rPr lang="en-US" dirty="0"/>
              <a:t>POINT ONE</a:t>
            </a:r>
            <a:endParaRPr lang="en-GB" dirty="0"/>
          </a:p>
        </p:txBody>
      </p:sp>
      <p:sp>
        <p:nvSpPr>
          <p:cNvPr id="66" name="Text Placeholder 6">
            <a:extLst>
              <a:ext uri="{FF2B5EF4-FFF2-40B4-BE49-F238E27FC236}">
                <a16:creationId xmlns="" xmlns:a16="http://schemas.microsoft.com/office/drawing/2014/main" id="{5B255B44-F710-4178-AA0F-1DF9F5A83FAD}"/>
              </a:ext>
            </a:extLst>
          </p:cNvPr>
          <p:cNvSpPr>
            <a:spLocks noGrp="1"/>
          </p:cNvSpPr>
          <p:nvPr>
            <p:ph type="body" sz="quarter" idx="29" hasCustomPrompt="1"/>
          </p:nvPr>
        </p:nvSpPr>
        <p:spPr>
          <a:xfrm>
            <a:off x="646211" y="4984111"/>
            <a:ext cx="1623160" cy="565156"/>
          </a:xfrm>
          <a:prstGeom prst="rect">
            <a:avLst/>
          </a:prstGeom>
          <a:solidFill>
            <a:schemeClr val="accent1"/>
          </a:solidFill>
        </p:spPr>
        <p:txBody>
          <a:bodyPr anchor="ctr" anchorCtr="0"/>
          <a:lstStyle>
            <a:lvl1pPr>
              <a:defRPr lang="en-GB" sz="1200" b="1" dirty="0">
                <a:solidFill>
                  <a:schemeClr val="bg1"/>
                </a:solidFill>
                <a:latin typeface="+mj-lt"/>
              </a:defRPr>
            </a:lvl1pPr>
          </a:lstStyle>
          <a:p>
            <a:pPr marL="0" lvl="0" indent="0">
              <a:buNone/>
            </a:pPr>
            <a:r>
              <a:rPr lang="en-US" dirty="0"/>
              <a:t>POINT TWO</a:t>
            </a:r>
            <a:endParaRPr lang="en-GB" dirty="0"/>
          </a:p>
        </p:txBody>
      </p:sp>
      <p:sp>
        <p:nvSpPr>
          <p:cNvPr id="67" name="Text Placeholder 8">
            <a:extLst>
              <a:ext uri="{FF2B5EF4-FFF2-40B4-BE49-F238E27FC236}">
                <a16:creationId xmlns="" xmlns:a16="http://schemas.microsoft.com/office/drawing/2014/main" id="{87E5F8F4-52F0-40AB-AEAB-1BD1D56F33F0}"/>
              </a:ext>
            </a:extLst>
          </p:cNvPr>
          <p:cNvSpPr>
            <a:spLocks noGrp="1"/>
          </p:cNvSpPr>
          <p:nvPr>
            <p:ph type="body" sz="quarter" idx="30"/>
          </p:nvPr>
        </p:nvSpPr>
        <p:spPr>
          <a:xfrm>
            <a:off x="2358306" y="5671985"/>
            <a:ext cx="7076639" cy="565156"/>
          </a:xfrm>
          <a:prstGeom prst="rect">
            <a:avLst/>
          </a:prstGeom>
          <a:solidFill>
            <a:srgbClr val="A5D1BD">
              <a:alpha val="26000"/>
            </a:srgbClr>
          </a:solidFill>
        </p:spPr>
        <p:txBody>
          <a:bodyPr/>
          <a:lstStyle>
            <a:lvl1pPr marL="0" indent="0">
              <a:buNone/>
              <a:defRPr sz="1600" b="0">
                <a:solidFill>
                  <a:schemeClr val="bg2">
                    <a:lumMod val="50000"/>
                  </a:schemeClr>
                </a:solidFill>
                <a:latin typeface="+mj-lt"/>
              </a:defRPr>
            </a:lvl1pPr>
            <a:lvl2pPr>
              <a:defRPr sz="1800">
                <a:solidFill>
                  <a:schemeClr val="bg2">
                    <a:lumMod val="50000"/>
                  </a:schemeClr>
                </a:solidFill>
                <a:latin typeface="Montserrat Light" panose="00000400000000000000" pitchFamily="2" charset="0"/>
              </a:defRPr>
            </a:lvl2pPr>
            <a:lvl3pPr>
              <a:defRPr sz="1600">
                <a:solidFill>
                  <a:schemeClr val="bg2">
                    <a:lumMod val="50000"/>
                  </a:schemeClr>
                </a:solidFill>
                <a:latin typeface="Montserrat Light" panose="00000400000000000000" pitchFamily="2" charset="0"/>
              </a:defRPr>
            </a:lvl3pPr>
            <a:lvl4pPr>
              <a:defRPr sz="1400">
                <a:solidFill>
                  <a:schemeClr val="bg2">
                    <a:lumMod val="50000"/>
                  </a:schemeClr>
                </a:solidFill>
                <a:latin typeface="Montserrat Light" panose="00000400000000000000" pitchFamily="2" charset="0"/>
              </a:defRPr>
            </a:lvl4pPr>
            <a:lvl5pPr>
              <a:defRPr sz="1400">
                <a:solidFill>
                  <a:schemeClr val="bg2">
                    <a:lumMod val="50000"/>
                  </a:schemeClr>
                </a:solidFill>
                <a:latin typeface="Montserrat Light" panose="00000400000000000000" pitchFamily="2" charset="0"/>
              </a:defRPr>
            </a:lvl5pPr>
          </a:lstStyle>
          <a:p>
            <a:pPr lvl="0"/>
            <a:r>
              <a:rPr lang="en-US" dirty="0"/>
              <a:t>Click to edit Master text styles</a:t>
            </a:r>
          </a:p>
        </p:txBody>
      </p:sp>
      <p:sp>
        <p:nvSpPr>
          <p:cNvPr id="71" name="Text Placeholder 6">
            <a:extLst>
              <a:ext uri="{FF2B5EF4-FFF2-40B4-BE49-F238E27FC236}">
                <a16:creationId xmlns="" xmlns:a16="http://schemas.microsoft.com/office/drawing/2014/main" id="{1363FB51-C9FC-4325-BE5F-68D8A8AC48B4}"/>
              </a:ext>
            </a:extLst>
          </p:cNvPr>
          <p:cNvSpPr>
            <a:spLocks noGrp="1"/>
          </p:cNvSpPr>
          <p:nvPr>
            <p:ph type="body" sz="quarter" idx="32" hasCustomPrompt="1"/>
          </p:nvPr>
        </p:nvSpPr>
        <p:spPr>
          <a:xfrm>
            <a:off x="646211" y="5671985"/>
            <a:ext cx="1623160" cy="572727"/>
          </a:xfrm>
          <a:prstGeom prst="rect">
            <a:avLst/>
          </a:prstGeom>
          <a:solidFill>
            <a:schemeClr val="accent1"/>
          </a:solidFill>
        </p:spPr>
        <p:txBody>
          <a:bodyPr anchor="ctr" anchorCtr="0"/>
          <a:lstStyle>
            <a:lvl1pPr>
              <a:defRPr lang="en-GB" sz="1200" b="1" dirty="0">
                <a:solidFill>
                  <a:schemeClr val="bg1"/>
                </a:solidFill>
                <a:latin typeface="+mj-lt"/>
              </a:defRPr>
            </a:lvl1pPr>
          </a:lstStyle>
          <a:p>
            <a:pPr marL="0" lvl="0" indent="0">
              <a:buNone/>
            </a:pPr>
            <a:r>
              <a:rPr lang="en-US" dirty="0"/>
              <a:t>POINT ONE</a:t>
            </a:r>
            <a:endParaRPr lang="en-GB" dirty="0"/>
          </a:p>
        </p:txBody>
      </p:sp>
      <p:sp>
        <p:nvSpPr>
          <p:cNvPr id="40" name="Text Placeholder 2">
            <a:extLst>
              <a:ext uri="{FF2B5EF4-FFF2-40B4-BE49-F238E27FC236}">
                <a16:creationId xmlns="" xmlns:a16="http://schemas.microsoft.com/office/drawing/2014/main" id="{BCA5E479-F5C6-48B2-BC38-778D47F2E6FD}"/>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41" name="Text Placeholder 4">
            <a:extLst>
              <a:ext uri="{FF2B5EF4-FFF2-40B4-BE49-F238E27FC236}">
                <a16:creationId xmlns="" xmlns:a16="http://schemas.microsoft.com/office/drawing/2014/main" id="{A1F89A8D-1D22-4D5C-BFCE-48C2C9411E3B}"/>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42" name="Picture 41">
            <a:extLst>
              <a:ext uri="{FF2B5EF4-FFF2-40B4-BE49-F238E27FC236}">
                <a16:creationId xmlns="" xmlns:a16="http://schemas.microsoft.com/office/drawing/2014/main" id="{2946C6AF-4948-449F-87AB-471077D35678}"/>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67950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sp>
        <p:nvSpPr>
          <p:cNvPr id="21" name="Rectangle 20">
            <a:extLst>
              <a:ext uri="{FF2B5EF4-FFF2-40B4-BE49-F238E27FC236}">
                <a16:creationId xmlns="" xmlns:a16="http://schemas.microsoft.com/office/drawing/2014/main" id="{FC394EEF-DDE7-4414-9F4F-1C2F3BF68939}"/>
              </a:ext>
            </a:extLst>
          </p:cNvPr>
          <p:cNvSpPr/>
          <p:nvPr userDrawn="1"/>
        </p:nvSpPr>
        <p:spPr>
          <a:xfrm>
            <a:off x="874713" y="1343469"/>
            <a:ext cx="1468437" cy="620220"/>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a:extLst>
              <a:ext uri="{FF2B5EF4-FFF2-40B4-BE49-F238E27FC236}">
                <a16:creationId xmlns="" xmlns:a16="http://schemas.microsoft.com/office/drawing/2014/main" id="{4430A205-E955-46A6-A8A4-9157FBD24F5E}"/>
              </a:ext>
            </a:extLst>
          </p:cNvPr>
          <p:cNvSpPr>
            <a:spLocks noGrp="1"/>
          </p:cNvSpPr>
          <p:nvPr>
            <p:ph type="body" sz="quarter" idx="15" hasCustomPrompt="1"/>
          </p:nvPr>
        </p:nvSpPr>
        <p:spPr>
          <a:xfrm>
            <a:off x="1040747" y="1456875"/>
            <a:ext cx="1154450" cy="440579"/>
          </a:xfrm>
          <a:prstGeom prst="rect">
            <a:avLst/>
          </a:prstGeom>
        </p:spPr>
        <p:txBody>
          <a:bodyPr/>
          <a:lstStyle>
            <a:lvl1pPr marL="0" indent="0">
              <a:buNone/>
              <a:defRPr sz="1400" b="1">
                <a:solidFill>
                  <a:schemeClr val="bg1"/>
                </a:solidFill>
                <a:latin typeface="+mj-lt"/>
              </a:defRPr>
            </a:lvl1pPr>
          </a:lstStyle>
          <a:p>
            <a:pPr lvl="0"/>
            <a:r>
              <a:rPr lang="en-US" dirty="0"/>
              <a:t>POINT ONE</a:t>
            </a:r>
            <a:endParaRPr lang="en-GB" dirty="0"/>
          </a:p>
        </p:txBody>
      </p:sp>
      <p:sp>
        <p:nvSpPr>
          <p:cNvPr id="31" name="Picture Placeholder 3">
            <a:extLst>
              <a:ext uri="{FF2B5EF4-FFF2-40B4-BE49-F238E27FC236}">
                <a16:creationId xmlns="" xmlns:a16="http://schemas.microsoft.com/office/drawing/2014/main" id="{B60B68C4-1D49-4842-B597-D250143163B4}"/>
              </a:ext>
            </a:extLst>
          </p:cNvPr>
          <p:cNvSpPr>
            <a:spLocks noGrp="1"/>
          </p:cNvSpPr>
          <p:nvPr>
            <p:ph type="pic" sz="quarter" idx="10" hasCustomPrompt="1"/>
          </p:nvPr>
        </p:nvSpPr>
        <p:spPr>
          <a:xfrm>
            <a:off x="9608070" y="1343469"/>
            <a:ext cx="2115823" cy="2054805"/>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33" name="Picture Placeholder 3">
            <a:extLst>
              <a:ext uri="{FF2B5EF4-FFF2-40B4-BE49-F238E27FC236}">
                <a16:creationId xmlns="" xmlns:a16="http://schemas.microsoft.com/office/drawing/2014/main" id="{89ECEF6B-06FE-4F4E-A08D-90EC41406D70}"/>
              </a:ext>
            </a:extLst>
          </p:cNvPr>
          <p:cNvSpPr>
            <a:spLocks noGrp="1"/>
          </p:cNvSpPr>
          <p:nvPr>
            <p:ph type="pic" sz="quarter" idx="20" hasCustomPrompt="1"/>
          </p:nvPr>
        </p:nvSpPr>
        <p:spPr>
          <a:xfrm>
            <a:off x="9608071" y="3441469"/>
            <a:ext cx="2115823" cy="1741738"/>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34" name="Picture Placeholder 3">
            <a:extLst>
              <a:ext uri="{FF2B5EF4-FFF2-40B4-BE49-F238E27FC236}">
                <a16:creationId xmlns="" xmlns:a16="http://schemas.microsoft.com/office/drawing/2014/main" id="{D64243E4-496B-444B-B9B6-5038B8956CD6}"/>
              </a:ext>
            </a:extLst>
          </p:cNvPr>
          <p:cNvSpPr>
            <a:spLocks noGrp="1"/>
          </p:cNvSpPr>
          <p:nvPr>
            <p:ph type="pic" sz="quarter" idx="21" hasCustomPrompt="1"/>
          </p:nvPr>
        </p:nvSpPr>
        <p:spPr>
          <a:xfrm>
            <a:off x="9625316" y="5233974"/>
            <a:ext cx="2098577" cy="1010738"/>
          </a:xfrm>
          <a:prstGeom prst="rect">
            <a:avLst/>
          </a:prstGeom>
        </p:spPr>
        <p:txBody>
          <a:bodyPr/>
          <a:lstStyle>
            <a:lvl1pPr marL="0" indent="0">
              <a:buNone/>
              <a:defRPr sz="1400">
                <a:solidFill>
                  <a:schemeClr val="tx1">
                    <a:lumMod val="50000"/>
                    <a:lumOff val="50000"/>
                  </a:schemeClr>
                </a:solidFill>
                <a:latin typeface="+mn-lt"/>
              </a:defRPr>
            </a:lvl1pPr>
          </a:lstStyle>
          <a:p>
            <a:r>
              <a:rPr lang="en-GB" dirty="0"/>
              <a:t>IMAGE</a:t>
            </a:r>
          </a:p>
        </p:txBody>
      </p:sp>
      <p:sp>
        <p:nvSpPr>
          <p:cNvPr id="57" name="Rectangle 56">
            <a:extLst>
              <a:ext uri="{FF2B5EF4-FFF2-40B4-BE49-F238E27FC236}">
                <a16:creationId xmlns="" xmlns:a16="http://schemas.microsoft.com/office/drawing/2014/main" id="{B614CFD0-84F0-4EBC-8334-AD1522AEC1CF}"/>
              </a:ext>
            </a:extLst>
          </p:cNvPr>
          <p:cNvSpPr/>
          <p:nvPr userDrawn="1"/>
        </p:nvSpPr>
        <p:spPr>
          <a:xfrm>
            <a:off x="874713" y="2051503"/>
            <a:ext cx="1468437" cy="1663656"/>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 Placeholder 6">
            <a:extLst>
              <a:ext uri="{FF2B5EF4-FFF2-40B4-BE49-F238E27FC236}">
                <a16:creationId xmlns="" xmlns:a16="http://schemas.microsoft.com/office/drawing/2014/main" id="{5FCD9C49-6B10-4A2E-9494-E1D76FF350FB}"/>
              </a:ext>
            </a:extLst>
          </p:cNvPr>
          <p:cNvSpPr>
            <a:spLocks noGrp="1"/>
          </p:cNvSpPr>
          <p:nvPr>
            <p:ph type="body" sz="quarter" idx="24" hasCustomPrompt="1"/>
          </p:nvPr>
        </p:nvSpPr>
        <p:spPr>
          <a:xfrm>
            <a:off x="1040747" y="2158239"/>
            <a:ext cx="1154450" cy="1423329"/>
          </a:xfrm>
          <a:prstGeom prst="rect">
            <a:avLst/>
          </a:prstGeom>
        </p:spPr>
        <p:txBody>
          <a:bodyPr/>
          <a:lstStyle>
            <a:lvl1pPr marL="0" indent="0">
              <a:buNone/>
              <a:defRPr sz="1400" b="1">
                <a:solidFill>
                  <a:schemeClr val="bg1"/>
                </a:solidFill>
                <a:latin typeface="+mj-lt"/>
              </a:defRPr>
            </a:lvl1pPr>
          </a:lstStyle>
          <a:p>
            <a:pPr lvl="0"/>
            <a:r>
              <a:rPr lang="en-US" dirty="0"/>
              <a:t>POINT ONE</a:t>
            </a:r>
            <a:endParaRPr lang="en-GB" dirty="0"/>
          </a:p>
        </p:txBody>
      </p:sp>
      <p:sp>
        <p:nvSpPr>
          <p:cNvPr id="63" name="Rectangle 62">
            <a:extLst>
              <a:ext uri="{FF2B5EF4-FFF2-40B4-BE49-F238E27FC236}">
                <a16:creationId xmlns="" xmlns:a16="http://schemas.microsoft.com/office/drawing/2014/main" id="{ACE6A758-35EF-4644-8B96-F3B89A6011B6}"/>
              </a:ext>
            </a:extLst>
          </p:cNvPr>
          <p:cNvSpPr/>
          <p:nvPr userDrawn="1"/>
        </p:nvSpPr>
        <p:spPr>
          <a:xfrm>
            <a:off x="874713" y="3802828"/>
            <a:ext cx="1468437" cy="512520"/>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 xmlns:a16="http://schemas.microsoft.com/office/drawing/2014/main" id="{02D9E2E4-89AF-4CE8-A106-986D074FA8CB}"/>
              </a:ext>
            </a:extLst>
          </p:cNvPr>
          <p:cNvSpPr/>
          <p:nvPr userDrawn="1"/>
        </p:nvSpPr>
        <p:spPr>
          <a:xfrm>
            <a:off x="866090" y="4410694"/>
            <a:ext cx="1468437" cy="557183"/>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 Placeholder 6">
            <a:extLst>
              <a:ext uri="{FF2B5EF4-FFF2-40B4-BE49-F238E27FC236}">
                <a16:creationId xmlns="" xmlns:a16="http://schemas.microsoft.com/office/drawing/2014/main" id="{103AD990-CF60-4652-90CC-1BE196FC1F47}"/>
              </a:ext>
            </a:extLst>
          </p:cNvPr>
          <p:cNvSpPr>
            <a:spLocks noGrp="1"/>
          </p:cNvSpPr>
          <p:nvPr>
            <p:ph type="body" sz="quarter" idx="28" hasCustomPrompt="1"/>
          </p:nvPr>
        </p:nvSpPr>
        <p:spPr>
          <a:xfrm>
            <a:off x="1040747" y="3898174"/>
            <a:ext cx="1154450" cy="379333"/>
          </a:xfrm>
          <a:prstGeom prst="rect">
            <a:avLst/>
          </a:prstGeom>
        </p:spPr>
        <p:txBody>
          <a:bodyPr/>
          <a:lstStyle>
            <a:lvl1pPr marL="0" indent="0">
              <a:buNone/>
              <a:defRPr sz="1400" b="1">
                <a:solidFill>
                  <a:schemeClr val="bg1"/>
                </a:solidFill>
                <a:latin typeface="+mj-lt"/>
              </a:defRPr>
            </a:lvl1pPr>
          </a:lstStyle>
          <a:p>
            <a:pPr lvl="0"/>
            <a:r>
              <a:rPr lang="en-US" dirty="0"/>
              <a:t>POINT ONE</a:t>
            </a:r>
            <a:endParaRPr lang="en-GB" dirty="0"/>
          </a:p>
        </p:txBody>
      </p:sp>
      <p:sp>
        <p:nvSpPr>
          <p:cNvPr id="66" name="Text Placeholder 6">
            <a:extLst>
              <a:ext uri="{FF2B5EF4-FFF2-40B4-BE49-F238E27FC236}">
                <a16:creationId xmlns="" xmlns:a16="http://schemas.microsoft.com/office/drawing/2014/main" id="{5B255B44-F710-4178-AA0F-1DF9F5A83FAD}"/>
              </a:ext>
            </a:extLst>
          </p:cNvPr>
          <p:cNvSpPr>
            <a:spLocks noGrp="1"/>
          </p:cNvSpPr>
          <p:nvPr>
            <p:ph type="body" sz="quarter" idx="29" hasCustomPrompt="1"/>
          </p:nvPr>
        </p:nvSpPr>
        <p:spPr>
          <a:xfrm>
            <a:off x="1032125" y="4564742"/>
            <a:ext cx="1154450" cy="290269"/>
          </a:xfrm>
          <a:prstGeom prst="rect">
            <a:avLst/>
          </a:prstGeom>
        </p:spPr>
        <p:txBody>
          <a:bodyPr/>
          <a:lstStyle>
            <a:lvl1pPr marL="0" indent="0">
              <a:buNone/>
              <a:defRPr sz="1400" b="1">
                <a:solidFill>
                  <a:schemeClr val="bg1"/>
                </a:solidFill>
                <a:latin typeface="+mj-lt"/>
              </a:defRPr>
            </a:lvl1pPr>
          </a:lstStyle>
          <a:p>
            <a:pPr lvl="0"/>
            <a:r>
              <a:rPr lang="en-US" dirty="0"/>
              <a:t>POINT TWO</a:t>
            </a:r>
            <a:endParaRPr lang="en-GB" dirty="0"/>
          </a:p>
        </p:txBody>
      </p:sp>
      <p:sp>
        <p:nvSpPr>
          <p:cNvPr id="69" name="Rectangle 68">
            <a:extLst>
              <a:ext uri="{FF2B5EF4-FFF2-40B4-BE49-F238E27FC236}">
                <a16:creationId xmlns="" xmlns:a16="http://schemas.microsoft.com/office/drawing/2014/main" id="{37F34171-0445-40B2-BFB5-E6A91449A5B7}"/>
              </a:ext>
            </a:extLst>
          </p:cNvPr>
          <p:cNvSpPr/>
          <p:nvPr userDrawn="1"/>
        </p:nvSpPr>
        <p:spPr>
          <a:xfrm>
            <a:off x="874713" y="5040770"/>
            <a:ext cx="1468437" cy="1203943"/>
          </a:xfrm>
          <a:prstGeom prst="rect">
            <a:avLst/>
          </a:prstGeom>
          <a:solidFill>
            <a:srgbClr val="FAB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Text Placeholder 6">
            <a:extLst>
              <a:ext uri="{FF2B5EF4-FFF2-40B4-BE49-F238E27FC236}">
                <a16:creationId xmlns="" xmlns:a16="http://schemas.microsoft.com/office/drawing/2014/main" id="{1363FB51-C9FC-4325-BE5F-68D8A8AC48B4}"/>
              </a:ext>
            </a:extLst>
          </p:cNvPr>
          <p:cNvSpPr>
            <a:spLocks noGrp="1"/>
          </p:cNvSpPr>
          <p:nvPr>
            <p:ph type="body" sz="quarter" idx="32" hasCustomPrompt="1"/>
          </p:nvPr>
        </p:nvSpPr>
        <p:spPr>
          <a:xfrm>
            <a:off x="1040747" y="5179244"/>
            <a:ext cx="1154450" cy="930451"/>
          </a:xfrm>
          <a:prstGeom prst="rect">
            <a:avLst/>
          </a:prstGeom>
        </p:spPr>
        <p:txBody>
          <a:bodyPr/>
          <a:lstStyle>
            <a:lvl1pPr marL="0" indent="0">
              <a:buNone/>
              <a:defRPr sz="1400" b="1">
                <a:solidFill>
                  <a:schemeClr val="bg1"/>
                </a:solidFill>
                <a:latin typeface="+mj-lt"/>
              </a:defRPr>
            </a:lvl1pPr>
          </a:lstStyle>
          <a:p>
            <a:pPr lvl="0"/>
            <a:r>
              <a:rPr lang="en-US" dirty="0"/>
              <a:t>POINT ONE</a:t>
            </a:r>
            <a:endParaRPr lang="en-GB" dirty="0"/>
          </a:p>
        </p:txBody>
      </p:sp>
      <p:sp>
        <p:nvSpPr>
          <p:cNvPr id="22" name="Text Placeholder 2">
            <a:extLst>
              <a:ext uri="{FF2B5EF4-FFF2-40B4-BE49-F238E27FC236}">
                <a16:creationId xmlns="" xmlns:a16="http://schemas.microsoft.com/office/drawing/2014/main" id="{CD3764F7-A836-4A98-8131-459B62CC3CD4}"/>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23" name="Text Placeholder 4">
            <a:extLst>
              <a:ext uri="{FF2B5EF4-FFF2-40B4-BE49-F238E27FC236}">
                <a16:creationId xmlns="" xmlns:a16="http://schemas.microsoft.com/office/drawing/2014/main" id="{6D251AE0-A4E1-4C42-8186-C8C436740327}"/>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2" name="Picture 1">
            <a:extLst>
              <a:ext uri="{FF2B5EF4-FFF2-40B4-BE49-F238E27FC236}">
                <a16:creationId xmlns="" xmlns:a16="http://schemas.microsoft.com/office/drawing/2014/main" id="{ED5BD724-0B12-426A-8628-188CE2AC555F}"/>
              </a:ext>
            </a:extLst>
          </p:cNvPr>
          <p:cNvPicPr>
            <a:picLocks noChangeAspect="1"/>
          </p:cNvPicPr>
          <p:nvPr userDrawn="1"/>
        </p:nvPicPr>
        <p:blipFill>
          <a:blip r:embed="rId4"/>
          <a:stretch>
            <a:fillRect/>
          </a:stretch>
        </p:blipFill>
        <p:spPr>
          <a:xfrm>
            <a:off x="-8645" y="406281"/>
            <a:ext cx="646232" cy="646232"/>
          </a:xfrm>
          <a:prstGeom prst="rect">
            <a:avLst/>
          </a:prstGeom>
        </p:spPr>
      </p:pic>
    </p:spTree>
    <p:extLst>
      <p:ext uri="{BB962C8B-B14F-4D97-AF65-F5344CB8AC3E}">
        <p14:creationId xmlns:p14="http://schemas.microsoft.com/office/powerpoint/2010/main" val="144988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Picture Placeholder 2">
            <a:extLst>
              <a:ext uri="{FF2B5EF4-FFF2-40B4-BE49-F238E27FC236}">
                <a16:creationId xmlns="" xmlns:a16="http://schemas.microsoft.com/office/drawing/2014/main" id="{E57228F1-A5D5-4ECA-92E9-B7154A6189C8}"/>
              </a:ext>
            </a:extLst>
          </p:cNvPr>
          <p:cNvSpPr>
            <a:spLocks noGrp="1" noChangeAspect="1"/>
          </p:cNvSpPr>
          <p:nvPr>
            <p:ph type="pic" idx="1"/>
          </p:nvPr>
        </p:nvSpPr>
        <p:spPr>
          <a:xfrm>
            <a:off x="7115908" y="1"/>
            <a:ext cx="5076092" cy="6858000"/>
          </a:xfrm>
          <a:prstGeom prst="rect">
            <a:avLst/>
          </a:prstGeom>
        </p:spPr>
        <p:txBody>
          <a:bodyPr anchor="t">
            <a:normAutofit/>
          </a:bodyPr>
          <a:lstStyle>
            <a:lvl1pPr marL="0" indent="0">
              <a:buNone/>
              <a:defRPr sz="1600">
                <a:solidFill>
                  <a:schemeClr val="bg1"/>
                </a:solidFill>
                <a:latin typeface="Montserrat"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8">
            <a:extLst>
              <a:ext uri="{FF2B5EF4-FFF2-40B4-BE49-F238E27FC236}">
                <a16:creationId xmlns="" xmlns:a16="http://schemas.microsoft.com/office/drawing/2014/main" id="{0967BC8D-2A69-4CF6-857E-AC3213D81962}"/>
              </a:ext>
            </a:extLst>
          </p:cNvPr>
          <p:cNvSpPr>
            <a:spLocks noGrp="1"/>
          </p:cNvSpPr>
          <p:nvPr>
            <p:ph type="body" sz="quarter" idx="11"/>
          </p:nvPr>
        </p:nvSpPr>
        <p:spPr>
          <a:xfrm>
            <a:off x="874713" y="1376363"/>
            <a:ext cx="4768684" cy="4504546"/>
          </a:xfrm>
          <a:prstGeom prst="rect">
            <a:avLst/>
          </a:prstGeom>
        </p:spPr>
        <p:txBody>
          <a:bodyPr lIns="0" tIns="0" rIns="0" bIns="0"/>
          <a:lstStyle>
            <a:lvl1pPr marL="457200" indent="-457200">
              <a:buClr>
                <a:schemeClr val="accent2"/>
              </a:buClr>
              <a:buFont typeface="+mj-lt"/>
              <a:buAutoNum type="arabicPeriod"/>
              <a:defRPr sz="1800">
                <a:solidFill>
                  <a:schemeClr val="bg2">
                    <a:lumMod val="50000"/>
                  </a:schemeClr>
                </a:solidFill>
                <a:latin typeface="+mn-lt"/>
              </a:defRPr>
            </a:lvl1pPr>
            <a:lvl2pPr marL="800100" indent="-342900">
              <a:buFont typeface="+mj-lt"/>
              <a:buAutoNum type="arabicPeriod"/>
              <a:defRPr sz="1800">
                <a:solidFill>
                  <a:schemeClr val="bg2">
                    <a:lumMod val="50000"/>
                  </a:schemeClr>
                </a:solidFill>
                <a:latin typeface="+mj-lt"/>
              </a:defRPr>
            </a:lvl2pPr>
            <a:lvl3pPr marL="1257300" indent="-342900">
              <a:buFont typeface="+mj-lt"/>
              <a:buAutoNum type="arabicPeriod"/>
              <a:defRPr sz="1600">
                <a:solidFill>
                  <a:schemeClr val="bg2">
                    <a:lumMod val="50000"/>
                  </a:schemeClr>
                </a:solidFill>
                <a:latin typeface="+mj-lt"/>
              </a:defRPr>
            </a:lvl3pPr>
            <a:lvl4pPr marL="1714500" indent="-342900">
              <a:buFont typeface="+mj-lt"/>
              <a:buAutoNum type="arabicPeriod"/>
              <a:defRPr sz="1400">
                <a:solidFill>
                  <a:schemeClr val="bg2">
                    <a:lumMod val="50000"/>
                  </a:schemeClr>
                </a:solidFill>
                <a:latin typeface="+mj-lt"/>
              </a:defRPr>
            </a:lvl4pPr>
            <a:lvl5pPr marL="2171700" indent="-342900">
              <a:buFont typeface="+mj-lt"/>
              <a:buAutoNum type="arabicPeriod"/>
              <a:defRPr sz="1400">
                <a:solidFill>
                  <a:schemeClr val="bg2">
                    <a:lumMod val="50000"/>
                  </a:schemeClr>
                </a:solidFill>
                <a:latin typeface="+mj-lt"/>
              </a:defRPr>
            </a:lvl5pPr>
          </a:lstStyle>
          <a:p>
            <a:pPr lvl="0"/>
            <a:r>
              <a:rPr lang="en-US" dirty="0"/>
              <a:t>Click to edit Master text styles</a:t>
            </a:r>
          </a:p>
        </p:txBody>
      </p:sp>
      <p:pic>
        <p:nvPicPr>
          <p:cNvPr id="6" name="Graphic 5">
            <a:extLst>
              <a:ext uri="{FF2B5EF4-FFF2-40B4-BE49-F238E27FC236}">
                <a16:creationId xmlns="" xmlns:a16="http://schemas.microsoft.com/office/drawing/2014/main" id="{79838768-9065-4D33-875B-6B6140EE173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701388" y="419429"/>
            <a:ext cx="1039751" cy="646331"/>
          </a:xfrm>
          <a:prstGeom prst="rect">
            <a:avLst/>
          </a:prstGeom>
        </p:spPr>
      </p:pic>
      <p:pic>
        <p:nvPicPr>
          <p:cNvPr id="18" name="Graphic 17">
            <a:extLst>
              <a:ext uri="{FF2B5EF4-FFF2-40B4-BE49-F238E27FC236}">
                <a16:creationId xmlns="" xmlns:a16="http://schemas.microsoft.com/office/drawing/2014/main" id="{19A5FAF4-CEBA-4720-9CB4-EE53FB29204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5400000">
            <a:off x="6871395" y="5540172"/>
            <a:ext cx="489026" cy="498806"/>
          </a:xfrm>
          <a:prstGeom prst="rect">
            <a:avLst/>
          </a:prstGeom>
        </p:spPr>
      </p:pic>
      <p:sp>
        <p:nvSpPr>
          <p:cNvPr id="13" name="Text Placeholder 2">
            <a:extLst>
              <a:ext uri="{FF2B5EF4-FFF2-40B4-BE49-F238E27FC236}">
                <a16:creationId xmlns="" xmlns:a16="http://schemas.microsoft.com/office/drawing/2014/main" id="{5CD144B2-BF70-413C-BE5C-C4CDC3D47E15}"/>
              </a:ext>
            </a:extLst>
          </p:cNvPr>
          <p:cNvSpPr>
            <a:spLocks noGrp="1"/>
          </p:cNvSpPr>
          <p:nvPr>
            <p:ph type="body" sz="quarter" idx="33" hasCustomPrompt="1"/>
          </p:nvPr>
        </p:nvSpPr>
        <p:spPr>
          <a:xfrm>
            <a:off x="875367" y="386075"/>
            <a:ext cx="7905580" cy="376434"/>
          </a:xfrm>
          <a:prstGeom prst="rect">
            <a:avLst/>
          </a:prstGeom>
        </p:spPr>
        <p:txBody>
          <a:bodyPr lIns="0" tIns="0" rIns="0" bIns="0"/>
          <a:lstStyle>
            <a:lvl1pPr marL="0" indent="0">
              <a:buNone/>
              <a:defRPr sz="2800">
                <a:solidFill>
                  <a:schemeClr val="bg1">
                    <a:lumMod val="65000"/>
                  </a:schemeClr>
                </a:solidFill>
                <a:latin typeface="+mj-lt"/>
              </a:defRPr>
            </a:lvl1pPr>
            <a:lvl2pPr marL="457200" indent="0">
              <a:buNone/>
              <a:defRPr sz="1600">
                <a:solidFill>
                  <a:schemeClr val="bg2">
                    <a:lumMod val="50000"/>
                  </a:schemeClr>
                </a:solidFill>
              </a:defRPr>
            </a:lvl2pPr>
            <a:lvl3pPr>
              <a:defRPr sz="16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stStyle>
          <a:p>
            <a:pPr lvl="0"/>
            <a:r>
              <a:rPr lang="en-US" dirty="0"/>
              <a:t>CLICK TO EDIT MASTER TEXT STYLES</a:t>
            </a:r>
            <a:endParaRPr lang="en-GB" dirty="0"/>
          </a:p>
        </p:txBody>
      </p:sp>
      <p:sp>
        <p:nvSpPr>
          <p:cNvPr id="15" name="Text Placeholder 4">
            <a:extLst>
              <a:ext uri="{FF2B5EF4-FFF2-40B4-BE49-F238E27FC236}">
                <a16:creationId xmlns="" xmlns:a16="http://schemas.microsoft.com/office/drawing/2014/main" id="{76643E5D-7695-4B02-8DB9-0C21414A64EE}"/>
              </a:ext>
            </a:extLst>
          </p:cNvPr>
          <p:cNvSpPr>
            <a:spLocks noGrp="1"/>
          </p:cNvSpPr>
          <p:nvPr>
            <p:ph type="body" sz="quarter" idx="13"/>
          </p:nvPr>
        </p:nvSpPr>
        <p:spPr>
          <a:xfrm>
            <a:off x="874713" y="836612"/>
            <a:ext cx="7906749" cy="277814"/>
          </a:xfrm>
          <a:prstGeom prst="rect">
            <a:avLst/>
          </a:prstGeom>
        </p:spPr>
        <p:txBody>
          <a:bodyPr lIns="0" tIns="0" rIns="0" bIns="0"/>
          <a:lstStyle>
            <a:lvl1pPr marL="0" indent="0">
              <a:buNone/>
              <a:defRPr lang="en-US" sz="1600" kern="1200" dirty="0" smtClean="0">
                <a:solidFill>
                  <a:schemeClr val="bg1">
                    <a:lumMod val="65000"/>
                  </a:schemeClr>
                </a:solidFill>
                <a:latin typeface="+mj-lt"/>
                <a:ea typeface="+mn-ea"/>
                <a:cs typeface="+mn-cs"/>
              </a:defRPr>
            </a:lvl1pPr>
            <a:lvl2pPr marL="457200" indent="0">
              <a:buNone/>
              <a:defRPr lang="en-US" sz="1600" kern="1200" dirty="0" smtClean="0">
                <a:solidFill>
                  <a:schemeClr val="bg1">
                    <a:lumMod val="65000"/>
                  </a:schemeClr>
                </a:solidFill>
                <a:latin typeface="+mj-lt"/>
                <a:ea typeface="+mn-ea"/>
                <a:cs typeface="+mn-cs"/>
              </a:defRPr>
            </a:lvl2pPr>
            <a:lvl3pPr marL="914400" indent="0">
              <a:buNone/>
              <a:defRPr lang="en-US" sz="1600" kern="1200" dirty="0" smtClean="0">
                <a:solidFill>
                  <a:schemeClr val="bg1">
                    <a:lumMod val="65000"/>
                  </a:schemeClr>
                </a:solidFill>
                <a:latin typeface="+mj-lt"/>
                <a:ea typeface="+mn-ea"/>
                <a:cs typeface="+mn-cs"/>
              </a:defRPr>
            </a:lvl3pPr>
            <a:lvl4pPr marL="1371600" indent="0">
              <a:buNone/>
              <a:defRPr lang="en-US" sz="1600" kern="1200" dirty="0" smtClean="0">
                <a:solidFill>
                  <a:schemeClr val="bg1">
                    <a:lumMod val="65000"/>
                  </a:schemeClr>
                </a:solidFill>
                <a:latin typeface="+mj-lt"/>
                <a:ea typeface="+mn-ea"/>
                <a:cs typeface="+mn-cs"/>
              </a:defRPr>
            </a:lvl4pPr>
            <a:lvl5pPr marL="1828800" indent="0">
              <a:buNone/>
              <a:defRPr lang="en-GB" sz="1600" kern="1200" dirty="0">
                <a:solidFill>
                  <a:schemeClr val="bg1">
                    <a:lumMod val="65000"/>
                  </a:schemeClr>
                </a:solidFill>
                <a:latin typeface="+mj-lt"/>
                <a:ea typeface="+mn-ea"/>
                <a:cs typeface="+mn-cs"/>
              </a:defRPr>
            </a:lvl5pPr>
          </a:lstStyle>
          <a:p>
            <a:pPr lvl="0"/>
            <a:r>
              <a:rPr lang="en-US" dirty="0"/>
              <a:t>Click to edit Master text styles</a:t>
            </a:r>
            <a:endParaRPr lang="en-GB" dirty="0"/>
          </a:p>
        </p:txBody>
      </p:sp>
      <p:pic>
        <p:nvPicPr>
          <p:cNvPr id="16" name="Picture 15">
            <a:extLst>
              <a:ext uri="{FF2B5EF4-FFF2-40B4-BE49-F238E27FC236}">
                <a16:creationId xmlns="" xmlns:a16="http://schemas.microsoft.com/office/drawing/2014/main" id="{32453023-1599-4136-9B6A-6CD491C110D6}"/>
              </a:ext>
            </a:extLst>
          </p:cNvPr>
          <p:cNvPicPr>
            <a:picLocks noChangeAspect="1"/>
          </p:cNvPicPr>
          <p:nvPr userDrawn="1"/>
        </p:nvPicPr>
        <p:blipFill>
          <a:blip r:embed="rId6"/>
          <a:stretch>
            <a:fillRect/>
          </a:stretch>
        </p:blipFill>
        <p:spPr>
          <a:xfrm>
            <a:off x="-8645" y="406281"/>
            <a:ext cx="646232" cy="646232"/>
          </a:xfrm>
          <a:prstGeom prst="rect">
            <a:avLst/>
          </a:prstGeom>
        </p:spPr>
      </p:pic>
    </p:spTree>
    <p:extLst>
      <p:ext uri="{BB962C8B-B14F-4D97-AF65-F5344CB8AC3E}">
        <p14:creationId xmlns:p14="http://schemas.microsoft.com/office/powerpoint/2010/main" val="1520969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8C0B201-9BA6-41CF-955D-59DDC5B586DD}"/>
              </a:ext>
            </a:extLst>
          </p:cNvPr>
          <p:cNvSpPr/>
          <p:nvPr userDrawn="1"/>
        </p:nvSpPr>
        <p:spPr>
          <a:xfrm>
            <a:off x="11732439" y="6484688"/>
            <a:ext cx="459561" cy="184666"/>
          </a:xfrm>
          <a:prstGeom prst="rect">
            <a:avLst/>
          </a:prstGeom>
        </p:spPr>
        <p:txBody>
          <a:bodyPr wrap="square" lIns="0" tIns="0" rIns="0" bIns="0">
            <a:spAutoFit/>
          </a:bodyPr>
          <a:lstStyle/>
          <a:p>
            <a:pPr algn="l"/>
            <a:fld id="{A172AD02-016F-4974-9F8C-C07E514F613C}" type="slidenum">
              <a:rPr lang="en-GB" sz="1200" baseline="0" smtClean="0">
                <a:solidFill>
                  <a:srgbClr val="6F6F6E"/>
                </a:solidFill>
                <a:latin typeface="+mn-lt"/>
              </a:rPr>
              <a:pPr algn="l"/>
              <a:t>‹#›</a:t>
            </a:fld>
            <a:endParaRPr lang="en-GB" sz="1200" baseline="0" dirty="0">
              <a:latin typeface="+mn-lt"/>
            </a:endParaRPr>
          </a:p>
        </p:txBody>
      </p:sp>
      <p:sp>
        <p:nvSpPr>
          <p:cNvPr id="4" name="TextBox 3">
            <a:extLst>
              <a:ext uri="{FF2B5EF4-FFF2-40B4-BE49-F238E27FC236}">
                <a16:creationId xmlns="" xmlns:a16="http://schemas.microsoft.com/office/drawing/2014/main" id="{13403CF1-387A-4780-8B9A-3D842702F4CA}"/>
              </a:ext>
            </a:extLst>
          </p:cNvPr>
          <p:cNvSpPr txBox="1"/>
          <p:nvPr userDrawn="1"/>
        </p:nvSpPr>
        <p:spPr>
          <a:xfrm>
            <a:off x="10131553" y="6438522"/>
            <a:ext cx="1463040" cy="276999"/>
          </a:xfrm>
          <a:prstGeom prst="rect">
            <a:avLst/>
          </a:prstGeom>
          <a:noFill/>
        </p:spPr>
        <p:txBody>
          <a:bodyPr wrap="square" rtlCol="0">
            <a:spAutoFit/>
          </a:bodyPr>
          <a:lstStyle/>
          <a:p>
            <a:pPr algn="r"/>
            <a:r>
              <a:rPr lang="en-GB" sz="1200" dirty="0">
                <a:solidFill>
                  <a:schemeClr val="bg2">
                    <a:lumMod val="50000"/>
                  </a:schemeClr>
                </a:solidFill>
              </a:rPr>
              <a:t>NON-CONFIDENTIAL</a:t>
            </a:r>
          </a:p>
        </p:txBody>
      </p:sp>
      <p:pic>
        <p:nvPicPr>
          <p:cNvPr id="5" name="Picture 4">
            <a:extLst>
              <a:ext uri="{FF2B5EF4-FFF2-40B4-BE49-F238E27FC236}">
                <a16:creationId xmlns="" xmlns:a16="http://schemas.microsoft.com/office/drawing/2014/main" id="{8A8D237A-31C6-4A06-8242-96139C0339B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07957" y="6460269"/>
            <a:ext cx="1870467" cy="149174"/>
          </a:xfrm>
          <a:prstGeom prst="rect">
            <a:avLst/>
          </a:prstGeom>
        </p:spPr>
      </p:pic>
    </p:spTree>
    <p:extLst>
      <p:ext uri="{BB962C8B-B14F-4D97-AF65-F5344CB8AC3E}">
        <p14:creationId xmlns:p14="http://schemas.microsoft.com/office/powerpoint/2010/main" val="749166016"/>
      </p:ext>
    </p:extLst>
  </p:cSld>
  <p:clrMap bg1="lt1" tx1="dk1" bg2="lt2" tx2="dk2" accent1="accent1" accent2="accent2" accent3="accent3" accent4="accent4" accent5="accent5" accent6="accent6" hlink="hlink" folHlink="folHlink"/>
  <p:sldLayoutIdLst>
    <p:sldLayoutId id="2147483682" r:id="rId1"/>
    <p:sldLayoutId id="2147483679" r:id="rId2"/>
    <p:sldLayoutId id="2147483683" r:id="rId3"/>
    <p:sldLayoutId id="2147483699" r:id="rId4"/>
    <p:sldLayoutId id="2147483694" r:id="rId5"/>
    <p:sldLayoutId id="2147483686" r:id="rId6"/>
    <p:sldLayoutId id="2147483691" r:id="rId7"/>
    <p:sldLayoutId id="2147483697" r:id="rId8"/>
    <p:sldLayoutId id="2147483689" r:id="rId9"/>
    <p:sldLayoutId id="2147483692" r:id="rId10"/>
    <p:sldLayoutId id="2147483696" r:id="rId11"/>
    <p:sldLayoutId id="2147483695" r:id="rId12"/>
    <p:sldLayoutId id="2147483698" r:id="rId13"/>
    <p:sldLayoutId id="2147483685" r:id="rId14"/>
    <p:sldLayoutId id="2147483688" r:id="rId15"/>
    <p:sldLayoutId id="2147483690" r:id="rId16"/>
    <p:sldLayoutId id="2147483687" r:id="rId17"/>
    <p:sldLayoutId id="2147483693" r:id="rId18"/>
    <p:sldLayoutId id="2147483700" r:id="rId19"/>
    <p:sldLayoutId id="2147483702" r:id="rId20"/>
    <p:sldLayoutId id="2147483705" r:id="rId21"/>
    <p:sldLayoutId id="2147483707" r:id="rId22"/>
    <p:sldLayoutId id="2147483708" r:id="rId23"/>
    <p:sldLayoutId id="214748370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663" userDrawn="1">
          <p15:clr>
            <a:srgbClr val="F26B43"/>
          </p15:clr>
        </p15:guide>
        <p15:guide id="2" orient="horz" pos="255" userDrawn="1">
          <p15:clr>
            <a:srgbClr val="F26B43"/>
          </p15:clr>
        </p15:guide>
        <p15:guide id="3" orient="horz" pos="867" userDrawn="1">
          <p15:clr>
            <a:srgbClr val="F26B43"/>
          </p15:clr>
        </p15:guide>
        <p15:guide id="4" pos="551" userDrawn="1">
          <p15:clr>
            <a:srgbClr val="F26B43"/>
          </p15:clr>
        </p15:guide>
        <p15:guide id="5" orient="horz" pos="2160" userDrawn="1">
          <p15:clr>
            <a:srgbClr val="F26B43"/>
          </p15:clr>
        </p15:guide>
        <p15:guide id="6" pos="3840" userDrawn="1">
          <p15:clr>
            <a:srgbClr val="F26B43"/>
          </p15:clr>
        </p15:guide>
        <p15:guide id="7" pos="72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1.xml"/><Relationship Id="rId5" Type="http://schemas.openxmlformats.org/officeDocument/2006/relationships/image" Target="../media/image26.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FA66C520-32D8-45C0-97A2-5B7FCAE3FC8B}"/>
              </a:ext>
            </a:extLst>
          </p:cNvPr>
          <p:cNvSpPr>
            <a:spLocks noGrp="1"/>
          </p:cNvSpPr>
          <p:nvPr>
            <p:ph type="body" sz="quarter" idx="14"/>
          </p:nvPr>
        </p:nvSpPr>
        <p:spPr>
          <a:xfrm>
            <a:off x="1955800" y="3575050"/>
            <a:ext cx="4682744" cy="1096963"/>
          </a:xfrm>
        </p:spPr>
        <p:txBody>
          <a:bodyPr/>
          <a:lstStyle/>
          <a:p>
            <a:r>
              <a:rPr lang="en-GB" sz="3200" dirty="0"/>
              <a:t>INTERIM RESULTS</a:t>
            </a:r>
          </a:p>
          <a:p>
            <a:pPr lvl="0" defTabSz="457200">
              <a:lnSpc>
                <a:spcPct val="100000"/>
              </a:lnSpc>
            </a:pPr>
            <a:r>
              <a:rPr lang="en-GB" sz="1400" dirty="0">
                <a:solidFill>
                  <a:schemeClr val="accent5"/>
                </a:solidFill>
              </a:rPr>
              <a:t>Six months to 30 June 2020</a:t>
            </a:r>
            <a:endParaRPr lang="en-GB" sz="3200" dirty="0">
              <a:solidFill>
                <a:schemeClr val="accent5"/>
              </a:solidFill>
            </a:endParaRPr>
          </a:p>
        </p:txBody>
      </p:sp>
      <p:sp>
        <p:nvSpPr>
          <p:cNvPr id="11" name="Text Placeholder 3">
            <a:extLst>
              <a:ext uri="{FF2B5EF4-FFF2-40B4-BE49-F238E27FC236}">
                <a16:creationId xmlns="" xmlns:a16="http://schemas.microsoft.com/office/drawing/2014/main" id="{B5129AF7-F684-4644-94F8-52CCC0BE02C1}"/>
              </a:ext>
            </a:extLst>
          </p:cNvPr>
          <p:cNvSpPr txBox="1">
            <a:spLocks/>
          </p:cNvSpPr>
          <p:nvPr/>
        </p:nvSpPr>
        <p:spPr>
          <a:xfrm>
            <a:off x="1955800" y="4456134"/>
            <a:ext cx="2502952" cy="600201"/>
          </a:xfrm>
          <a:prstGeom prst="rect">
            <a:avLst/>
          </a:prstGeom>
        </p:spPr>
        <p:txBody>
          <a:bodyPr lIns="0" tIns="7200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50000"/>
              </a:lnSpc>
            </a:pPr>
            <a:r>
              <a:rPr lang="en-GB" sz="1400" b="1" dirty="0">
                <a:solidFill>
                  <a:schemeClr val="bg2">
                    <a:lumMod val="75000"/>
                  </a:schemeClr>
                </a:solidFill>
              </a:rPr>
              <a:t>16 September 2020</a:t>
            </a:r>
          </a:p>
          <a:p>
            <a:pPr>
              <a:lnSpc>
                <a:spcPct val="50000"/>
              </a:lnSpc>
            </a:pPr>
            <a:r>
              <a:rPr lang="en-GB" sz="1400" b="1" dirty="0">
                <a:solidFill>
                  <a:schemeClr val="bg2">
                    <a:lumMod val="75000"/>
                  </a:schemeClr>
                </a:solidFill>
              </a:rPr>
              <a:t>Strictly Private and Confidential</a:t>
            </a:r>
          </a:p>
        </p:txBody>
      </p:sp>
      <p:pic>
        <p:nvPicPr>
          <p:cNvPr id="12" name="Picture Placeholder 11" descr="A picture containing person, man, wall, indoor&#10;&#10;Description automatically generated">
            <a:extLst>
              <a:ext uri="{FF2B5EF4-FFF2-40B4-BE49-F238E27FC236}">
                <a16:creationId xmlns="" xmlns:a16="http://schemas.microsoft.com/office/drawing/2014/main" id="{4182B868-9D65-497B-8654-FC993AB13DD6}"/>
              </a:ext>
            </a:extLst>
          </p:cNvPr>
          <p:cNvPicPr>
            <a:picLocks noGrp="1" noChangeAspect="1"/>
          </p:cNvPicPr>
          <p:nvPr>
            <p:ph type="pic" idx="10"/>
          </p:nvPr>
        </p:nvPicPr>
        <p:blipFill>
          <a:blip r:embed="rId2" cstate="print">
            <a:extLst>
              <a:ext uri="{28A0092B-C50C-407E-A947-70E740481C1C}">
                <a14:useLocalDpi xmlns:a14="http://schemas.microsoft.com/office/drawing/2010/main" val="0"/>
              </a:ext>
            </a:extLst>
          </a:blip>
          <a:srcRect t="21642" b="21642"/>
          <a:stretch>
            <a:fillRect/>
          </a:stretch>
        </p:blipFill>
        <p:spPr/>
      </p:pic>
      <p:pic>
        <p:nvPicPr>
          <p:cNvPr id="14" name="Picture Placeholder 13" descr="A person standing in front of a computer&#10;&#10;Description automatically generated">
            <a:extLst>
              <a:ext uri="{FF2B5EF4-FFF2-40B4-BE49-F238E27FC236}">
                <a16:creationId xmlns="" xmlns:a16="http://schemas.microsoft.com/office/drawing/2014/main" id="{BD2A8219-1063-4868-A0A6-9D9D9B25846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2051" b="22051"/>
          <a:stretch>
            <a:fillRect/>
          </a:stretch>
        </p:blipFill>
        <p:spPr/>
      </p:pic>
      <p:sp>
        <p:nvSpPr>
          <p:cNvPr id="18" name="Picture Placeholder 17">
            <a:extLst>
              <a:ext uri="{FF2B5EF4-FFF2-40B4-BE49-F238E27FC236}">
                <a16:creationId xmlns="" xmlns:a16="http://schemas.microsoft.com/office/drawing/2014/main" id="{CBCC3CA6-CC68-4E39-B694-64FA63974A94}"/>
              </a:ext>
            </a:extLst>
          </p:cNvPr>
          <p:cNvSpPr>
            <a:spLocks noGrp="1"/>
          </p:cNvSpPr>
          <p:nvPr>
            <p:ph type="pic" idx="11"/>
          </p:nvPr>
        </p:nvSpPr>
        <p:spPr/>
      </p:sp>
      <p:pic>
        <p:nvPicPr>
          <p:cNvPr id="19" name="Picture Placeholder 6">
            <a:extLst>
              <a:ext uri="{FF2B5EF4-FFF2-40B4-BE49-F238E27FC236}">
                <a16:creationId xmlns="" xmlns:a16="http://schemas.microsoft.com/office/drawing/2014/main" id="{B3EE8306-351F-4498-B9A7-BD927FDDACB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8714"/>
          <a:stretch/>
        </p:blipFill>
        <p:spPr>
          <a:xfrm>
            <a:off x="8909050" y="5351797"/>
            <a:ext cx="3282950" cy="1506202"/>
          </a:xfrm>
          <a:prstGeom prst="rect">
            <a:avLst/>
          </a:prstGeom>
        </p:spPr>
      </p:pic>
    </p:spTree>
    <p:extLst>
      <p:ext uri="{BB962C8B-B14F-4D97-AF65-F5344CB8AC3E}">
        <p14:creationId xmlns:p14="http://schemas.microsoft.com/office/powerpoint/2010/main" val="415338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 xmlns:a16="http://schemas.microsoft.com/office/drawing/2014/main" id="{5BADB0A6-8697-468A-BFB2-2E7079A360C4}"/>
              </a:ext>
            </a:extLst>
          </p:cNvPr>
          <p:cNvSpPr>
            <a:spLocks noGrp="1"/>
          </p:cNvSpPr>
          <p:nvPr>
            <p:ph type="body" sz="quarter" idx="4294967295"/>
          </p:nvPr>
        </p:nvSpPr>
        <p:spPr>
          <a:xfrm>
            <a:off x="874048" y="1180590"/>
            <a:ext cx="10515740" cy="721734"/>
          </a:xfrm>
          <a:prstGeom prst="rect">
            <a:avLst/>
          </a:prstGeom>
          <a:solidFill>
            <a:schemeClr val="accent2"/>
          </a:solidFill>
        </p:spPr>
        <p:txBody>
          <a:bodyPr anchor="ctr">
            <a:normAutofit fontScale="70000" lnSpcReduction="20000"/>
          </a:bodyPr>
          <a:lstStyle/>
          <a:p>
            <a:pPr marL="0" indent="0">
              <a:buNone/>
            </a:pPr>
            <a:r>
              <a:rPr lang="en-GB" dirty="0">
                <a:solidFill>
                  <a:schemeClr val="bg1"/>
                </a:solidFill>
              </a:rPr>
              <a:t>MED3000 (DermaSys®) promotes sensory stimulation of the nerves on the glans penis by rapid cooling and recovery warming, leading to fast smooth muscle relaxation, tumescence and erection </a:t>
            </a:r>
          </a:p>
        </p:txBody>
      </p:sp>
      <p:sp>
        <p:nvSpPr>
          <p:cNvPr id="2" name="Title 1">
            <a:extLst>
              <a:ext uri="{FF2B5EF4-FFF2-40B4-BE49-F238E27FC236}">
                <a16:creationId xmlns="" xmlns:a16="http://schemas.microsoft.com/office/drawing/2014/main" id="{D848470F-8D50-423A-8296-D5B4B56E3EAB}"/>
              </a:ext>
            </a:extLst>
          </p:cNvPr>
          <p:cNvSpPr>
            <a:spLocks noGrp="1"/>
          </p:cNvSpPr>
          <p:nvPr>
            <p:ph type="title"/>
          </p:nvPr>
        </p:nvSpPr>
        <p:spPr/>
        <p:txBody>
          <a:bodyPr/>
          <a:lstStyle/>
          <a:p>
            <a:r>
              <a:rPr lang="en-GB" dirty="0"/>
              <a:t>MED3000 MODE OF ACTION</a:t>
            </a:r>
          </a:p>
        </p:txBody>
      </p:sp>
      <p:graphicFrame>
        <p:nvGraphicFramePr>
          <p:cNvPr id="4" name="Chart 3">
            <a:extLst>
              <a:ext uri="{FF2B5EF4-FFF2-40B4-BE49-F238E27FC236}">
                <a16:creationId xmlns="" xmlns:a16="http://schemas.microsoft.com/office/drawing/2014/main" id="{6D5951CF-962A-4451-9D73-CFBC8F3B6F40}"/>
              </a:ext>
            </a:extLst>
          </p:cNvPr>
          <p:cNvGraphicFramePr>
            <a:graphicFrameLocks/>
          </p:cNvGraphicFramePr>
          <p:nvPr>
            <p:extLst>
              <p:ext uri="{D42A27DB-BD31-4B8C-83A1-F6EECF244321}">
                <p14:modId xmlns:p14="http://schemas.microsoft.com/office/powerpoint/2010/main" val="4094938012"/>
              </p:ext>
            </p:extLst>
          </p:nvPr>
        </p:nvGraphicFramePr>
        <p:xfrm>
          <a:off x="874048" y="2024243"/>
          <a:ext cx="4447938" cy="4325351"/>
        </p:xfrm>
        <a:graphic>
          <a:graphicData uri="http://schemas.openxmlformats.org/drawingml/2006/chart">
            <c:chart xmlns:c="http://schemas.openxmlformats.org/drawingml/2006/chart" xmlns:r="http://schemas.openxmlformats.org/officeDocument/2006/relationships" r:id="rId2"/>
          </a:graphicData>
        </a:graphic>
      </p:graphicFrame>
      <p:pic>
        <p:nvPicPr>
          <p:cNvPr id="26" name="Picture 25">
            <a:extLst>
              <a:ext uri="{FF2B5EF4-FFF2-40B4-BE49-F238E27FC236}">
                <a16:creationId xmlns="" xmlns:a16="http://schemas.microsoft.com/office/drawing/2014/main" id="{74B45B75-90B7-4FC0-B872-4AC9D78E45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74109" y="2042451"/>
            <a:ext cx="4581095" cy="4277742"/>
          </a:xfrm>
          <a:prstGeom prst="rect">
            <a:avLst/>
          </a:prstGeom>
        </p:spPr>
      </p:pic>
      <p:sp>
        <p:nvSpPr>
          <p:cNvPr id="27" name="TextBox 26">
            <a:extLst>
              <a:ext uri="{FF2B5EF4-FFF2-40B4-BE49-F238E27FC236}">
                <a16:creationId xmlns="" xmlns:a16="http://schemas.microsoft.com/office/drawing/2014/main" id="{B791F2CC-DB6D-4547-818D-D351AC69E3C1}"/>
              </a:ext>
            </a:extLst>
          </p:cNvPr>
          <p:cNvSpPr txBox="1"/>
          <p:nvPr/>
        </p:nvSpPr>
        <p:spPr>
          <a:xfrm>
            <a:off x="8231428" y="2098555"/>
            <a:ext cx="1272840" cy="872034"/>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white"/>
                </a:solidFill>
                <a:effectLst/>
                <a:uLnTx/>
                <a:uFillTx/>
                <a:latin typeface="Calibri"/>
                <a:ea typeface="+mn-ea"/>
                <a:cs typeface="+mn-cs"/>
              </a:rPr>
              <a:t>MED3000</a:t>
            </a:r>
            <a:br>
              <a:rPr kumimoji="0" lang="en-GB" sz="1000" b="1" i="0" u="none" strike="noStrike" kern="1200" cap="none" spc="0" normalizeH="0" baseline="0" noProof="0" dirty="0" smtClean="0">
                <a:ln>
                  <a:noFill/>
                </a:ln>
                <a:solidFill>
                  <a:prstClr val="white"/>
                </a:solidFill>
                <a:effectLst/>
                <a:uLnTx/>
                <a:uFillTx/>
                <a:latin typeface="Calibri"/>
                <a:ea typeface="+mn-ea"/>
                <a:cs typeface="+mn-cs"/>
              </a:rPr>
            </a:br>
            <a:r>
              <a:rPr kumimoji="0" lang="en-GB" sz="400" b="1" i="0" u="none" strike="noStrike" kern="1200" cap="none" spc="0" normalizeH="0" baseline="0" noProof="0" dirty="0" smtClean="0">
                <a:ln>
                  <a:noFill/>
                </a:ln>
                <a:solidFill>
                  <a:prstClr val="white"/>
                </a:solidFill>
                <a:effectLst/>
                <a:uLnTx/>
                <a:uFillTx/>
                <a:latin typeface="Calibri"/>
                <a:ea typeface="+mn-ea"/>
                <a:cs typeface="+mn-cs"/>
              </a:rPr>
              <a:t> </a:t>
            </a:r>
            <a:r>
              <a:rPr kumimoji="0" lang="en-GB" sz="700" b="0" i="0" u="none" strike="noStrike" kern="1200" cap="none" spc="0" normalizeH="0" baseline="30000" noProof="0" dirty="0" smtClean="0">
                <a:ln>
                  <a:noFill/>
                </a:ln>
                <a:solidFill>
                  <a:prstClr val="white"/>
                </a:solidFill>
                <a:effectLst/>
                <a:uLnTx/>
                <a:uFillTx/>
                <a:latin typeface="Calibri"/>
                <a:ea typeface="+mn-ea"/>
                <a:cs typeface="+mn-cs"/>
              </a:rPr>
              <a:t/>
            </a:r>
            <a:br>
              <a:rPr kumimoji="0" lang="en-GB" sz="700" b="0" i="0" u="none" strike="noStrike" kern="1200" cap="none" spc="0" normalizeH="0" baseline="30000" noProof="0" dirty="0" smtClean="0">
                <a:ln>
                  <a:noFill/>
                </a:ln>
                <a:solidFill>
                  <a:prstClr val="white"/>
                </a:solidFill>
                <a:effectLst/>
                <a:uLnTx/>
                <a:uFillTx/>
                <a:latin typeface="Calibri"/>
                <a:ea typeface="+mn-ea"/>
                <a:cs typeface="+mn-cs"/>
              </a:rPr>
            </a:br>
            <a:r>
              <a:rPr kumimoji="0" lang="en-GB" sz="1100" b="0" i="0" u="none" strike="noStrike" kern="1200" cap="none" spc="0" normalizeH="0" baseline="30000" noProof="0" dirty="0" smtClean="0">
                <a:ln>
                  <a:noFill/>
                </a:ln>
                <a:solidFill>
                  <a:prstClr val="white"/>
                </a:solidFill>
                <a:effectLst/>
                <a:uLnTx/>
                <a:uFillTx/>
                <a:latin typeface="Calibri"/>
                <a:ea typeface="+mn-ea"/>
                <a:cs typeface="+mn-cs"/>
              </a:rPr>
              <a:t>Novel evaporative action stimulates nerve sensors in the highly innervated glans penis through temperature, touch and pressure</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 xmlns:a16="http://schemas.microsoft.com/office/drawing/2014/main" id="{D84EC753-FB66-4E5A-BB87-F96923C41357}"/>
              </a:ext>
            </a:extLst>
          </p:cNvPr>
          <p:cNvSpPr txBox="1"/>
          <p:nvPr/>
        </p:nvSpPr>
        <p:spPr>
          <a:xfrm>
            <a:off x="6245935" y="2244859"/>
            <a:ext cx="1212160" cy="2265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Endothelial cells</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 xmlns:a16="http://schemas.microsoft.com/office/drawing/2014/main" id="{E8F69B12-9A17-4E72-84DD-EAA61DB22267}"/>
              </a:ext>
            </a:extLst>
          </p:cNvPr>
          <p:cNvSpPr txBox="1"/>
          <p:nvPr/>
        </p:nvSpPr>
        <p:spPr>
          <a:xfrm>
            <a:off x="6597374" y="2535086"/>
            <a:ext cx="841776" cy="3680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NANC</a:t>
            </a:r>
            <a:br>
              <a:rPr kumimoji="0" lang="en-GB" sz="1000" b="0" i="0" u="none" strike="noStrike" kern="1200" cap="none" spc="0" normalizeH="0" baseline="0" noProof="0" dirty="0">
                <a:ln>
                  <a:noFill/>
                </a:ln>
                <a:solidFill>
                  <a:prstClr val="white"/>
                </a:solidFill>
                <a:effectLst/>
                <a:uLnTx/>
                <a:uFillTx/>
                <a:latin typeface="Calibri"/>
                <a:ea typeface="+mn-ea"/>
                <a:cs typeface="+mn-cs"/>
              </a:rPr>
            </a:br>
            <a:r>
              <a:rPr kumimoji="0" lang="en-GB" sz="1000" b="0" i="0" u="none" strike="noStrike" kern="1200" cap="none" spc="0" normalizeH="0" baseline="0" noProof="0" dirty="0">
                <a:ln>
                  <a:noFill/>
                </a:ln>
                <a:solidFill>
                  <a:prstClr val="white"/>
                </a:solidFill>
                <a:effectLst/>
                <a:uLnTx/>
                <a:uFillTx/>
                <a:latin typeface="Calibri"/>
                <a:ea typeface="+mn-ea"/>
                <a:cs typeface="+mn-cs"/>
              </a:rPr>
              <a:t>neurons</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 xmlns:a16="http://schemas.microsoft.com/office/drawing/2014/main" id="{47947303-D571-42ED-8CE1-B5C54699619C}"/>
              </a:ext>
            </a:extLst>
          </p:cNvPr>
          <p:cNvSpPr txBox="1"/>
          <p:nvPr/>
        </p:nvSpPr>
        <p:spPr>
          <a:xfrm>
            <a:off x="5640045" y="2627055"/>
            <a:ext cx="841776" cy="3869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30000" noProof="0" dirty="0">
                <a:ln>
                  <a:noFill/>
                </a:ln>
                <a:solidFill>
                  <a:srgbClr val="4FB191"/>
                </a:solidFill>
                <a:effectLst/>
                <a:uLnTx/>
                <a:uFillTx/>
                <a:latin typeface="Calibri"/>
                <a:ea typeface="+mn-ea"/>
                <a:cs typeface="+mn-cs"/>
              </a:rPr>
              <a:t>Natural NO production</a:t>
            </a:r>
            <a:endParaRPr kumimoji="0" lang="en-GB" sz="2000" b="0" i="0" u="none" strike="noStrike" kern="1200" cap="none" spc="0" normalizeH="0" baseline="30000" noProof="0" dirty="0">
              <a:ln>
                <a:noFill/>
              </a:ln>
              <a:solidFill>
                <a:srgbClr val="4FB191"/>
              </a:solidFill>
              <a:effectLst/>
              <a:uLnTx/>
              <a:uFillTx/>
              <a:latin typeface="Calibri"/>
              <a:ea typeface="+mn-ea"/>
              <a:cs typeface="+mn-cs"/>
            </a:endParaRPr>
          </a:p>
        </p:txBody>
      </p:sp>
      <p:sp>
        <p:nvSpPr>
          <p:cNvPr id="31" name="TextBox 30">
            <a:extLst>
              <a:ext uri="{FF2B5EF4-FFF2-40B4-BE49-F238E27FC236}">
                <a16:creationId xmlns="" xmlns:a16="http://schemas.microsoft.com/office/drawing/2014/main" id="{56329E7A-6D13-40F4-9C50-27AE33511D1E}"/>
              </a:ext>
            </a:extLst>
          </p:cNvPr>
          <p:cNvSpPr txBox="1"/>
          <p:nvPr/>
        </p:nvSpPr>
        <p:spPr>
          <a:xfrm>
            <a:off x="7583842" y="3040822"/>
            <a:ext cx="722385" cy="2265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NO</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 xmlns:a16="http://schemas.microsoft.com/office/drawing/2014/main" id="{9EB2180F-0F35-4CAB-88D7-0C82ECDAEE1D}"/>
              </a:ext>
            </a:extLst>
          </p:cNvPr>
          <p:cNvSpPr txBox="1"/>
          <p:nvPr/>
        </p:nvSpPr>
        <p:spPr>
          <a:xfrm>
            <a:off x="7200527" y="3515091"/>
            <a:ext cx="722385" cy="2265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GMP</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 xmlns:a16="http://schemas.microsoft.com/office/drawing/2014/main" id="{3B2B08AC-507D-4636-8540-4746F4CEDE2A}"/>
              </a:ext>
            </a:extLst>
          </p:cNvPr>
          <p:cNvSpPr txBox="1"/>
          <p:nvPr/>
        </p:nvSpPr>
        <p:spPr>
          <a:xfrm>
            <a:off x="7906729" y="3515090"/>
            <a:ext cx="722385" cy="2265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GTP</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 xmlns:a16="http://schemas.microsoft.com/office/drawing/2014/main" id="{06782938-1EC1-4549-8953-3C3EABA1E580}"/>
              </a:ext>
            </a:extLst>
          </p:cNvPr>
          <p:cNvSpPr txBox="1"/>
          <p:nvPr/>
        </p:nvSpPr>
        <p:spPr>
          <a:xfrm>
            <a:off x="7561719" y="4840203"/>
            <a:ext cx="722385" cy="2265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cGMP</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 xmlns:a16="http://schemas.microsoft.com/office/drawing/2014/main" id="{E295CC66-123A-41CF-B5CC-E1584684BC37}"/>
              </a:ext>
            </a:extLst>
          </p:cNvPr>
          <p:cNvSpPr txBox="1"/>
          <p:nvPr/>
        </p:nvSpPr>
        <p:spPr>
          <a:xfrm>
            <a:off x="5564577" y="4689181"/>
            <a:ext cx="1212160" cy="939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PDE5i: PDE5 inhibition</a:t>
            </a:r>
            <a:br>
              <a:rPr kumimoji="0" lang="en-GB" sz="1000" b="1" i="0" u="none" strike="noStrike" kern="1200" cap="none" spc="0" normalizeH="0" baseline="0" noProof="0" dirty="0">
                <a:ln>
                  <a:noFill/>
                </a:ln>
                <a:solidFill>
                  <a:prstClr val="white"/>
                </a:solidFill>
                <a:effectLst/>
                <a:uLnTx/>
                <a:uFillTx/>
                <a:latin typeface="Calibri"/>
                <a:ea typeface="+mn-ea"/>
                <a:cs typeface="+mn-cs"/>
              </a:rPr>
            </a:br>
            <a:r>
              <a:rPr kumimoji="0" lang="en-GB" sz="300" b="1" i="0" u="none" strike="noStrike" kern="1200" cap="none" spc="0" normalizeH="0" baseline="0" noProof="0" dirty="0">
                <a:ln>
                  <a:noFill/>
                </a:ln>
                <a:solidFill>
                  <a:prstClr val="white"/>
                </a:solidFill>
                <a:effectLst/>
                <a:uLnTx/>
                <a:uFillTx/>
                <a:latin typeface="Calibri"/>
                <a:ea typeface="+mn-ea"/>
                <a:cs typeface="+mn-cs"/>
              </a:rPr>
              <a:t> </a:t>
            </a:r>
            <a:r>
              <a:rPr kumimoji="0" lang="en-GB" sz="600" b="0" i="0" u="none" strike="noStrike" kern="1200" cap="none" spc="0" normalizeH="0" baseline="30000" noProof="0" dirty="0">
                <a:ln>
                  <a:noFill/>
                </a:ln>
                <a:solidFill>
                  <a:prstClr val="white"/>
                </a:solidFill>
                <a:effectLst/>
                <a:uLnTx/>
                <a:uFillTx/>
                <a:latin typeface="Calibri"/>
                <a:ea typeface="+mn-ea"/>
                <a:cs typeface="+mn-cs"/>
              </a:rPr>
              <a:t/>
            </a:r>
            <a:br>
              <a:rPr kumimoji="0" lang="en-GB" sz="600" b="0" i="0" u="none" strike="noStrike" kern="1200" cap="none" spc="0" normalizeH="0" baseline="30000" noProof="0" dirty="0">
                <a:ln>
                  <a:noFill/>
                </a:ln>
                <a:solidFill>
                  <a:prstClr val="white"/>
                </a:solidFill>
                <a:effectLst/>
                <a:uLnTx/>
                <a:uFillTx/>
                <a:latin typeface="Calibri"/>
                <a:ea typeface="+mn-ea"/>
                <a:cs typeface="+mn-cs"/>
              </a:rPr>
            </a:br>
            <a:r>
              <a:rPr kumimoji="0" lang="en-GB" sz="1400" b="0" i="0" u="none" strike="noStrike" kern="1200" cap="none" spc="0" normalizeH="0" baseline="30000" noProof="0" dirty="0">
                <a:ln>
                  <a:noFill/>
                </a:ln>
                <a:solidFill>
                  <a:prstClr val="white"/>
                </a:solidFill>
                <a:effectLst/>
                <a:uLnTx/>
                <a:uFillTx/>
                <a:latin typeface="Calibri"/>
                <a:ea typeface="+mn-ea"/>
                <a:cs typeface="+mn-cs"/>
              </a:rPr>
              <a:t>Oral treatment with systemic absorption. Primarily selective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dirty="0">
                <a:ln>
                  <a:noFill/>
                </a:ln>
                <a:solidFill>
                  <a:prstClr val="white"/>
                </a:solidFill>
                <a:effectLst/>
                <a:uLnTx/>
                <a:uFillTx/>
                <a:latin typeface="Calibri"/>
                <a:ea typeface="+mn-ea"/>
                <a:cs typeface="+mn-cs"/>
              </a:rPr>
              <a:t>for PDE5</a:t>
            </a:r>
          </a:p>
        </p:txBody>
      </p:sp>
      <p:sp>
        <p:nvSpPr>
          <p:cNvPr id="36" name="TextBox 35">
            <a:extLst>
              <a:ext uri="{FF2B5EF4-FFF2-40B4-BE49-F238E27FC236}">
                <a16:creationId xmlns="" xmlns:a16="http://schemas.microsoft.com/office/drawing/2014/main" id="{A1592670-B5EA-48F1-B5F2-8F60891A7703}"/>
              </a:ext>
            </a:extLst>
          </p:cNvPr>
          <p:cNvSpPr txBox="1"/>
          <p:nvPr/>
        </p:nvSpPr>
        <p:spPr>
          <a:xfrm>
            <a:off x="6481821" y="4257262"/>
            <a:ext cx="1212160" cy="2925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30000" noProof="0" dirty="0">
                <a:ln>
                  <a:noFill/>
                </a:ln>
                <a:solidFill>
                  <a:prstClr val="white"/>
                </a:solidFill>
                <a:effectLst/>
                <a:uLnTx/>
                <a:uFillTx/>
                <a:latin typeface="Calibri"/>
                <a:ea typeface="+mn-ea"/>
                <a:cs typeface="+mn-cs"/>
              </a:rPr>
              <a:t>cGMP-specific phosphodiesterase type 5</a:t>
            </a:r>
          </a:p>
        </p:txBody>
      </p:sp>
      <p:sp>
        <p:nvSpPr>
          <p:cNvPr id="37" name="TextBox 36">
            <a:extLst>
              <a:ext uri="{FF2B5EF4-FFF2-40B4-BE49-F238E27FC236}">
                <a16:creationId xmlns="" xmlns:a16="http://schemas.microsoft.com/office/drawing/2014/main" id="{946FB8CB-FF87-4696-8E60-4FD6EE377C26}"/>
              </a:ext>
            </a:extLst>
          </p:cNvPr>
          <p:cNvSpPr txBox="1"/>
          <p:nvPr/>
        </p:nvSpPr>
        <p:spPr>
          <a:xfrm>
            <a:off x="8145676" y="4256146"/>
            <a:ext cx="1212160" cy="2925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30000" noProof="0" dirty="0">
                <a:ln>
                  <a:noFill/>
                </a:ln>
                <a:solidFill>
                  <a:prstClr val="white"/>
                </a:solidFill>
                <a:effectLst/>
                <a:uLnTx/>
                <a:uFillTx/>
                <a:latin typeface="Calibri"/>
                <a:ea typeface="+mn-ea"/>
                <a:cs typeface="+mn-cs"/>
              </a:rPr>
              <a:t>Soluble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30000" noProof="0" dirty="0">
                <a:ln>
                  <a:noFill/>
                </a:ln>
                <a:solidFill>
                  <a:prstClr val="white"/>
                </a:solidFill>
                <a:effectLst/>
                <a:uLnTx/>
                <a:uFillTx/>
                <a:latin typeface="Calibri"/>
                <a:ea typeface="+mn-ea"/>
                <a:cs typeface="+mn-cs"/>
              </a:rPr>
              <a:t>guanylyl cyclase</a:t>
            </a:r>
          </a:p>
        </p:txBody>
      </p:sp>
      <p:sp>
        <p:nvSpPr>
          <p:cNvPr id="38" name="TextBox 37">
            <a:extLst>
              <a:ext uri="{FF2B5EF4-FFF2-40B4-BE49-F238E27FC236}">
                <a16:creationId xmlns="" xmlns:a16="http://schemas.microsoft.com/office/drawing/2014/main" id="{672038BE-C089-49A9-8121-9A8FA3185935}"/>
              </a:ext>
            </a:extLst>
          </p:cNvPr>
          <p:cNvSpPr txBox="1"/>
          <p:nvPr/>
        </p:nvSpPr>
        <p:spPr>
          <a:xfrm>
            <a:off x="7323360" y="5308214"/>
            <a:ext cx="1212160" cy="3680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Smooth muscle relaxation</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 xmlns:a16="http://schemas.microsoft.com/office/drawing/2014/main" id="{70E6BEC3-CC0D-4916-B2DB-2D835554F9A2}"/>
              </a:ext>
            </a:extLst>
          </p:cNvPr>
          <p:cNvSpPr txBox="1"/>
          <p:nvPr/>
        </p:nvSpPr>
        <p:spPr>
          <a:xfrm>
            <a:off x="7313355" y="5936138"/>
            <a:ext cx="1212160" cy="3680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Tumescence and penile erection</a:t>
            </a:r>
            <a:endParaRPr kumimoji="0" lang="en-GB" sz="11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 xmlns:a16="http://schemas.microsoft.com/office/drawing/2014/main" id="{3BC1F665-A653-486B-BC37-58DF3518134F}"/>
              </a:ext>
            </a:extLst>
          </p:cNvPr>
          <p:cNvSpPr txBox="1"/>
          <p:nvPr/>
        </p:nvSpPr>
        <p:spPr>
          <a:xfrm>
            <a:off x="9117516" y="5107363"/>
            <a:ext cx="2138546" cy="1190858"/>
          </a:xfrm>
          <a:prstGeom prst="rect">
            <a:avLst/>
          </a:prstGeom>
          <a:solidFill>
            <a:schemeClr val="bg1">
              <a:lumMod val="95000"/>
            </a:schemeClr>
          </a:solidFill>
        </p:spPr>
        <p:txBody>
          <a:bodyPr wrap="square" tIns="108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30000" noProof="0" dirty="0">
                <a:ln>
                  <a:noFill/>
                </a:ln>
                <a:solidFill>
                  <a:prstClr val="black">
                    <a:lumMod val="50000"/>
                    <a:lumOff val="50000"/>
                  </a:prstClr>
                </a:solidFill>
                <a:effectLst/>
                <a:uLnTx/>
                <a:uFillTx/>
                <a:latin typeface="Calibri"/>
                <a:ea typeface="+mn-ea"/>
                <a:cs typeface="+mn-cs"/>
              </a:rPr>
              <a:t>NO</a:t>
            </a:r>
            <a:r>
              <a:rPr kumimoji="0" lang="en-GB" sz="1600" b="0" i="0" u="none" strike="noStrike" kern="1200" cap="none" spc="0" normalizeH="0" baseline="30000" noProof="0" dirty="0">
                <a:ln>
                  <a:noFill/>
                </a:ln>
                <a:solidFill>
                  <a:prstClr val="black">
                    <a:lumMod val="50000"/>
                    <a:lumOff val="50000"/>
                  </a:prstClr>
                </a:solidFill>
                <a:effectLst/>
                <a:uLnTx/>
                <a:uFillTx/>
                <a:latin typeface="Calibri"/>
                <a:ea typeface="+mn-ea"/>
                <a:cs typeface="+mn-cs"/>
              </a:rPr>
              <a:t> = Nitric Oxide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30000" noProof="0" dirty="0">
                <a:ln>
                  <a:noFill/>
                </a:ln>
                <a:solidFill>
                  <a:prstClr val="black">
                    <a:lumMod val="50000"/>
                    <a:lumOff val="50000"/>
                  </a:prstClr>
                </a:solidFill>
                <a:effectLst/>
                <a:uLnTx/>
                <a:uFillTx/>
                <a:latin typeface="Calibri"/>
                <a:ea typeface="+mn-ea"/>
                <a:cs typeface="+mn-cs"/>
              </a:rPr>
              <a:t>GMP</a:t>
            </a:r>
            <a:r>
              <a:rPr kumimoji="0" lang="en-GB" sz="1600" b="0" i="0" u="none" strike="noStrike" kern="1200" cap="none" spc="0" normalizeH="0" baseline="30000" noProof="0" dirty="0">
                <a:ln>
                  <a:noFill/>
                </a:ln>
                <a:solidFill>
                  <a:prstClr val="black">
                    <a:lumMod val="50000"/>
                    <a:lumOff val="50000"/>
                  </a:prstClr>
                </a:solidFill>
                <a:effectLst/>
                <a:uLnTx/>
                <a:uFillTx/>
                <a:latin typeface="Calibri"/>
                <a:ea typeface="+mn-ea"/>
                <a:cs typeface="+mn-cs"/>
              </a:rPr>
              <a:t> = guanosine monophosphate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30000" noProof="0" dirty="0">
                <a:ln>
                  <a:noFill/>
                </a:ln>
                <a:solidFill>
                  <a:prstClr val="black">
                    <a:lumMod val="50000"/>
                    <a:lumOff val="50000"/>
                  </a:prstClr>
                </a:solidFill>
                <a:effectLst/>
                <a:uLnTx/>
                <a:uFillTx/>
                <a:latin typeface="Calibri"/>
                <a:ea typeface="+mn-ea"/>
                <a:cs typeface="+mn-cs"/>
              </a:rPr>
              <a:t>cGMP</a:t>
            </a:r>
            <a:r>
              <a:rPr kumimoji="0" lang="en-GB" sz="1600" b="0" i="0" u="none" strike="noStrike" kern="1200" cap="none" spc="0" normalizeH="0" baseline="30000" noProof="0" dirty="0">
                <a:ln>
                  <a:noFill/>
                </a:ln>
                <a:solidFill>
                  <a:prstClr val="black">
                    <a:lumMod val="50000"/>
                    <a:lumOff val="50000"/>
                  </a:prstClr>
                </a:solidFill>
                <a:effectLst/>
                <a:uLnTx/>
                <a:uFillTx/>
                <a:latin typeface="Calibri"/>
                <a:ea typeface="+mn-ea"/>
                <a:cs typeface="+mn-cs"/>
              </a:rPr>
              <a:t> = cyclic guanosine monophosphate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30000" noProof="0" dirty="0">
                <a:ln>
                  <a:noFill/>
                </a:ln>
                <a:solidFill>
                  <a:prstClr val="black">
                    <a:lumMod val="50000"/>
                    <a:lumOff val="50000"/>
                  </a:prstClr>
                </a:solidFill>
                <a:effectLst/>
                <a:uLnTx/>
                <a:uFillTx/>
                <a:latin typeface="Calibri"/>
                <a:ea typeface="+mn-ea"/>
                <a:cs typeface="+mn-cs"/>
              </a:rPr>
              <a:t>GTP</a:t>
            </a:r>
            <a:r>
              <a:rPr kumimoji="0" lang="en-GB" sz="1600" b="0" i="0" u="none" strike="noStrike" kern="1200" cap="none" spc="0" normalizeH="0" baseline="30000" noProof="0" dirty="0">
                <a:ln>
                  <a:noFill/>
                </a:ln>
                <a:solidFill>
                  <a:prstClr val="black">
                    <a:lumMod val="50000"/>
                    <a:lumOff val="50000"/>
                  </a:prstClr>
                </a:solidFill>
                <a:effectLst/>
                <a:uLnTx/>
                <a:uFillTx/>
                <a:latin typeface="Calibri"/>
                <a:ea typeface="+mn-ea"/>
                <a:cs typeface="+mn-cs"/>
              </a:rPr>
              <a:t> = guanosine triphosphate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30000" noProof="0" dirty="0">
                <a:ln>
                  <a:noFill/>
                </a:ln>
                <a:solidFill>
                  <a:prstClr val="black">
                    <a:lumMod val="50000"/>
                    <a:lumOff val="50000"/>
                  </a:prstClr>
                </a:solidFill>
                <a:effectLst/>
                <a:uLnTx/>
                <a:uFillTx/>
                <a:latin typeface="Calibri"/>
                <a:ea typeface="+mn-ea"/>
                <a:cs typeface="+mn-cs"/>
              </a:rPr>
              <a:t>NANC</a:t>
            </a:r>
            <a:r>
              <a:rPr kumimoji="0" lang="en-GB" sz="1600" b="0" i="0" u="none" strike="noStrike" kern="1200" cap="none" spc="0" normalizeH="0" baseline="30000" noProof="0" dirty="0">
                <a:ln>
                  <a:noFill/>
                </a:ln>
                <a:solidFill>
                  <a:prstClr val="black">
                    <a:lumMod val="50000"/>
                    <a:lumOff val="50000"/>
                  </a:prstClr>
                </a:solidFill>
                <a:effectLst/>
                <a:uLnTx/>
                <a:uFillTx/>
                <a:latin typeface="Calibri"/>
                <a:ea typeface="+mn-ea"/>
                <a:cs typeface="+mn-cs"/>
              </a:rPr>
              <a:t> = Nonadrenergic, noncholinergic</a:t>
            </a:r>
          </a:p>
        </p:txBody>
      </p:sp>
      <p:sp>
        <p:nvSpPr>
          <p:cNvPr id="3" name="Rectangle 2">
            <a:extLst>
              <a:ext uri="{FF2B5EF4-FFF2-40B4-BE49-F238E27FC236}">
                <a16:creationId xmlns="" xmlns:a16="http://schemas.microsoft.com/office/drawing/2014/main" id="{1FB66DC9-4703-4799-A427-82DBB5352D1C}"/>
              </a:ext>
            </a:extLst>
          </p:cNvPr>
          <p:cNvSpPr/>
          <p:nvPr/>
        </p:nvSpPr>
        <p:spPr>
          <a:xfrm>
            <a:off x="5437539" y="2017261"/>
            <a:ext cx="5880414" cy="4332333"/>
          </a:xfrm>
          <a:prstGeom prst="rect">
            <a:avLst/>
          </a:prstGeom>
          <a:noFill/>
          <a:ln w="19050">
            <a:solidFill>
              <a:srgbClr val="FAB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8056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472155C-D985-4DEF-832E-D366B9D0A0A1}"/>
              </a:ext>
            </a:extLst>
          </p:cNvPr>
          <p:cNvSpPr>
            <a:spLocks noGrp="1"/>
          </p:cNvSpPr>
          <p:nvPr>
            <p:ph type="title"/>
          </p:nvPr>
        </p:nvSpPr>
        <p:spPr>
          <a:xfrm>
            <a:off x="658813" y="454660"/>
            <a:ext cx="9987709" cy="516890"/>
          </a:xfrm>
        </p:spPr>
        <p:txBody>
          <a:bodyPr>
            <a:normAutofit/>
          </a:bodyPr>
          <a:lstStyle/>
          <a:p>
            <a:r>
              <a:rPr lang="en-US" dirty="0">
                <a:solidFill>
                  <a:schemeClr val="bg2">
                    <a:lumMod val="50000"/>
                  </a:schemeClr>
                </a:solidFill>
                <a:ea typeface="+mn-ea"/>
                <a:cs typeface="+mn-cs"/>
              </a:rPr>
              <a:t>MED3000 Comparative efficacy to Published data</a:t>
            </a:r>
            <a:r>
              <a:rPr lang="en-US" baseline="30000" dirty="0">
                <a:solidFill>
                  <a:schemeClr val="bg2">
                    <a:lumMod val="50000"/>
                  </a:schemeClr>
                </a:solidFill>
                <a:ea typeface="+mn-ea"/>
                <a:cs typeface="+mn-cs"/>
              </a:rPr>
              <a:t>1</a:t>
            </a:r>
            <a:r>
              <a:rPr lang="en-US" dirty="0">
                <a:solidFill>
                  <a:schemeClr val="bg2">
                    <a:lumMod val="50000"/>
                  </a:schemeClr>
                </a:solidFill>
                <a:ea typeface="+mn-ea"/>
                <a:cs typeface="+mn-cs"/>
              </a:rPr>
              <a:t> on PDE5i’s</a:t>
            </a:r>
          </a:p>
        </p:txBody>
      </p:sp>
      <p:pic>
        <p:nvPicPr>
          <p:cNvPr id="7170" name="Picture 4">
            <a:extLst>
              <a:ext uri="{FF2B5EF4-FFF2-40B4-BE49-F238E27FC236}">
                <a16:creationId xmlns="" xmlns:a16="http://schemas.microsoft.com/office/drawing/2014/main" id="{53B5F0CF-E61E-4F3C-8473-5713CFE89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030" y="1251637"/>
            <a:ext cx="7308697" cy="501597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 xmlns:a16="http://schemas.microsoft.com/office/drawing/2014/main" id="{582F1343-451D-40BB-AFD4-80D4F2E33FEA}"/>
              </a:ext>
            </a:extLst>
          </p:cNvPr>
          <p:cNvSpPr txBox="1">
            <a:spLocks/>
          </p:cNvSpPr>
          <p:nvPr/>
        </p:nvSpPr>
        <p:spPr>
          <a:xfrm>
            <a:off x="8558784" y="1244489"/>
            <a:ext cx="3090291" cy="515353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3"/>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dirty="0"/>
              <a:t>MED3000 results as efficacious as low dose PDE5 inhibitors and significantly better than placebo</a:t>
            </a:r>
          </a:p>
          <a:p>
            <a:pPr>
              <a:defRPr/>
            </a:pPr>
            <a:r>
              <a:rPr kumimoji="0" lang="en-US" sz="2400" b="0" i="0" u="none" strike="noStrike" kern="1200" cap="none" spc="0" normalizeH="0" baseline="0" noProof="0" dirty="0">
                <a:ln>
                  <a:noFill/>
                </a:ln>
                <a:solidFill>
                  <a:srgbClr val="E7E6E6">
                    <a:lumMod val="50000"/>
                  </a:srgbClr>
                </a:solidFill>
                <a:effectLst/>
                <a:uLnTx/>
                <a:uFillTx/>
                <a:latin typeface="Calibri Light"/>
                <a:ea typeface="+mn-ea"/>
                <a:cs typeface="+mn-cs"/>
              </a:rPr>
              <a:t>Side effect profile far superior to all PDE5 inhibitors</a:t>
            </a:r>
          </a:p>
          <a:p>
            <a:pPr>
              <a:defRPr/>
            </a:pPr>
            <a:r>
              <a:rPr lang="en-US" sz="2400" dirty="0">
                <a:solidFill>
                  <a:srgbClr val="E7E6E6">
                    <a:lumMod val="50000"/>
                  </a:srgbClr>
                </a:solidFill>
                <a:latin typeface="Calibri Light"/>
              </a:rPr>
              <a:t>Speed of onset far superior to all on demand PDE5 inhibitors</a:t>
            </a:r>
            <a:endParaRPr kumimoji="0" lang="en-US" sz="2400" b="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3" name="TextBox 2">
            <a:extLst>
              <a:ext uri="{FF2B5EF4-FFF2-40B4-BE49-F238E27FC236}">
                <a16:creationId xmlns="" xmlns:a16="http://schemas.microsoft.com/office/drawing/2014/main" id="{AEA151F0-3FB9-44E8-9145-F969ABD7AF97}"/>
              </a:ext>
            </a:extLst>
          </p:cNvPr>
          <p:cNvSpPr txBox="1"/>
          <p:nvPr/>
        </p:nvSpPr>
        <p:spPr>
          <a:xfrm>
            <a:off x="2499618" y="6448029"/>
            <a:ext cx="6301479" cy="261610"/>
          </a:xfrm>
          <a:prstGeom prst="rect">
            <a:avLst/>
          </a:prstGeom>
          <a:noFill/>
        </p:spPr>
        <p:txBody>
          <a:bodyPr wrap="square" rtlCol="0">
            <a:spAutoFit/>
          </a:bodyPr>
          <a:lstStyle/>
          <a:p>
            <a:pPr marL="228600" indent="-228600">
              <a:buFontTx/>
              <a:buAutoNum type="arabicPeriod"/>
            </a:pPr>
            <a:r>
              <a:rPr lang="en-GB" sz="1100" i="1" dirty="0">
                <a:solidFill>
                  <a:schemeClr val="accent5"/>
                </a:solidFill>
              </a:rPr>
              <a:t>Erectile Dysfunction AUA Guideline 2018, Appendix B1, Guideline Statement 8 </a:t>
            </a:r>
          </a:p>
        </p:txBody>
      </p:sp>
    </p:spTree>
    <p:extLst>
      <p:ext uri="{BB962C8B-B14F-4D97-AF65-F5344CB8AC3E}">
        <p14:creationId xmlns:p14="http://schemas.microsoft.com/office/powerpoint/2010/main" val="168868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658813" y="321688"/>
            <a:ext cx="9975850" cy="376434"/>
          </a:xfrm>
        </p:spPr>
        <p:txBody>
          <a:bodyPr>
            <a:noAutofit/>
          </a:bodyPr>
          <a:lstStyle/>
          <a:p>
            <a:r>
              <a:rPr lang="en-GB" dirty="0">
                <a:solidFill>
                  <a:schemeClr val="accent5"/>
                </a:solidFill>
              </a:rPr>
              <a:t>MED3000 – ESTIMATED REGULATORY TIMELINES</a:t>
            </a:r>
            <a:endParaRPr lang="en-GB" dirty="0">
              <a:solidFill>
                <a:srgbClr val="FF0000"/>
              </a:solidFill>
            </a:endParaRPr>
          </a:p>
          <a:p>
            <a:endParaRPr lang="en-GB" dirty="0"/>
          </a:p>
        </p:txBody>
      </p:sp>
      <p:sp>
        <p:nvSpPr>
          <p:cNvPr id="34" name="Text Placeholder 2">
            <a:extLst>
              <a:ext uri="{FF2B5EF4-FFF2-40B4-BE49-F238E27FC236}">
                <a16:creationId xmlns="" xmlns:a16="http://schemas.microsoft.com/office/drawing/2014/main" id="{55CAB4A6-D895-4F7F-901B-7558569A4D99}"/>
              </a:ext>
            </a:extLst>
          </p:cNvPr>
          <p:cNvSpPr>
            <a:spLocks noGrp="1"/>
          </p:cNvSpPr>
          <p:nvPr>
            <p:ph type="body" sz="quarter" idx="4294967295"/>
          </p:nvPr>
        </p:nvSpPr>
        <p:spPr>
          <a:xfrm>
            <a:off x="6327960" y="4103354"/>
            <a:ext cx="2490266" cy="394644"/>
          </a:xfrm>
          <a:prstGeom prst="rect">
            <a:avLst/>
          </a:prstGeom>
        </p:spPr>
        <p:txBody>
          <a:bodyPr/>
          <a:lstStyle>
            <a:lvl1pPr marL="0" indent="0">
              <a:buNone/>
              <a:defRPr sz="1800" b="1">
                <a:solidFill>
                  <a:schemeClr val="bg1"/>
                </a:solidFill>
                <a:latin typeface="+mj-lt"/>
              </a:defRPr>
            </a:lvl1pPr>
            <a:lvl2pPr marL="457200" indent="0">
              <a:buNone/>
              <a:defRPr sz="1800">
                <a:solidFill>
                  <a:schemeClr val="accent5"/>
                </a:solidFill>
              </a:defRPr>
            </a:lvl2pPr>
            <a:lvl3pPr marL="914400" indent="0">
              <a:buNone/>
              <a:defRPr sz="1800">
                <a:solidFill>
                  <a:schemeClr val="accent5"/>
                </a:solidFill>
              </a:defRPr>
            </a:lvl3pPr>
            <a:lvl4pPr marL="1371600" indent="0">
              <a:buNone/>
              <a:defRPr sz="1800">
                <a:solidFill>
                  <a:schemeClr val="accent5"/>
                </a:solidFill>
              </a:defRPr>
            </a:lvl4pPr>
            <a:lvl5pPr marL="1828800" indent="0">
              <a:buNone/>
              <a:defRPr sz="1800">
                <a:solidFill>
                  <a:schemeClr val="accent5"/>
                </a:solidFill>
              </a:defRPr>
            </a:lvl5pPr>
          </a:lstStyle>
          <a:p>
            <a:pPr lvl="0"/>
            <a:r>
              <a:rPr lang="en-GB" dirty="0"/>
              <a:t>Medical device EU</a:t>
            </a:r>
          </a:p>
        </p:txBody>
      </p:sp>
      <p:sp>
        <p:nvSpPr>
          <p:cNvPr id="13" name="Text Placeholder 10">
            <a:extLst>
              <a:ext uri="{FF2B5EF4-FFF2-40B4-BE49-F238E27FC236}">
                <a16:creationId xmlns="" xmlns:a16="http://schemas.microsoft.com/office/drawing/2014/main" id="{1B1AC50C-EB6A-4222-ACD3-B4F1764D1529}"/>
              </a:ext>
            </a:extLst>
          </p:cNvPr>
          <p:cNvSpPr txBox="1">
            <a:spLocks/>
          </p:cNvSpPr>
          <p:nvPr/>
        </p:nvSpPr>
        <p:spPr>
          <a:xfrm>
            <a:off x="792538" y="1490476"/>
            <a:ext cx="10882008" cy="461934"/>
          </a:xfrm>
          <a:prstGeom prst="rect">
            <a:avLst/>
          </a:prstGeom>
        </p:spPr>
        <p:txBody>
          <a:bodyPr/>
          <a:lstStyle>
            <a:lvl1pPr marL="342900" indent="-3429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GB" dirty="0">
              <a:solidFill>
                <a:srgbClr val="757070"/>
              </a:solidFill>
            </a:endParaRPr>
          </a:p>
          <a:p>
            <a:pPr marL="0" indent="0">
              <a:buFontTx/>
              <a:buNone/>
              <a:defRPr/>
            </a:pPr>
            <a:endParaRPr lang="en-GB" b="1" i="1" dirty="0">
              <a:solidFill>
                <a:srgbClr val="757070"/>
              </a:solidFill>
            </a:endParaRPr>
          </a:p>
        </p:txBody>
      </p:sp>
      <p:sp>
        <p:nvSpPr>
          <p:cNvPr id="4" name="TextBox 3"/>
          <p:cNvSpPr txBox="1"/>
          <p:nvPr/>
        </p:nvSpPr>
        <p:spPr>
          <a:xfrm>
            <a:off x="1092312" y="979817"/>
            <a:ext cx="3913632" cy="461665"/>
          </a:xfrm>
          <a:prstGeom prst="rect">
            <a:avLst/>
          </a:prstGeom>
          <a:noFill/>
        </p:spPr>
        <p:txBody>
          <a:bodyPr wrap="square" rtlCol="0">
            <a:spAutoFit/>
          </a:bodyPr>
          <a:lstStyle/>
          <a:p>
            <a:r>
              <a:rPr lang="en-GB" sz="2400" dirty="0">
                <a:solidFill>
                  <a:schemeClr val="bg1">
                    <a:lumMod val="50000"/>
                  </a:schemeClr>
                </a:solidFill>
              </a:rPr>
              <a:t>US – De Novo Medical Device</a:t>
            </a:r>
          </a:p>
        </p:txBody>
      </p:sp>
      <p:sp>
        <p:nvSpPr>
          <p:cNvPr id="5" name="TextBox 4"/>
          <p:cNvSpPr txBox="1"/>
          <p:nvPr/>
        </p:nvSpPr>
        <p:spPr>
          <a:xfrm>
            <a:off x="5712577" y="1528949"/>
            <a:ext cx="381836" cy="400110"/>
          </a:xfrm>
          <a:prstGeom prst="rect">
            <a:avLst/>
          </a:prstGeom>
          <a:noFill/>
        </p:spPr>
        <p:txBody>
          <a:bodyPr wrap="non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63" name="TextBox 62"/>
          <p:cNvSpPr txBox="1"/>
          <p:nvPr/>
        </p:nvSpPr>
        <p:spPr>
          <a:xfrm>
            <a:off x="5718220" y="2148811"/>
            <a:ext cx="381836" cy="400110"/>
          </a:xfrm>
          <a:prstGeom prst="rect">
            <a:avLst/>
          </a:prstGeom>
          <a:noFill/>
        </p:spPr>
        <p:txBody>
          <a:bodyPr wrap="non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7" name="TextBox 6">
            <a:extLst>
              <a:ext uri="{FF2B5EF4-FFF2-40B4-BE49-F238E27FC236}">
                <a16:creationId xmlns="" xmlns:a16="http://schemas.microsoft.com/office/drawing/2014/main" id="{2E8DFC0C-E55D-4F0C-B618-C9139AB4F5ED}"/>
              </a:ext>
            </a:extLst>
          </p:cNvPr>
          <p:cNvSpPr txBox="1"/>
          <p:nvPr/>
        </p:nvSpPr>
        <p:spPr>
          <a:xfrm>
            <a:off x="5702045" y="2780741"/>
            <a:ext cx="381836" cy="400110"/>
          </a:xfrm>
          <a:prstGeom prst="rect">
            <a:avLst/>
          </a:prstGeom>
          <a:noFill/>
        </p:spPr>
        <p:txBody>
          <a:bodyPr wrap="non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40" name="Text Placeholder 17">
            <a:extLst>
              <a:ext uri="{FF2B5EF4-FFF2-40B4-BE49-F238E27FC236}">
                <a16:creationId xmlns="" xmlns:a16="http://schemas.microsoft.com/office/drawing/2014/main" id="{B5C4C414-081B-48E8-BD8C-9E35B3DF08E9}"/>
              </a:ext>
            </a:extLst>
          </p:cNvPr>
          <p:cNvSpPr>
            <a:spLocks noGrp="1"/>
          </p:cNvSpPr>
          <p:nvPr>
            <p:ph type="body" sz="quarter" idx="11"/>
          </p:nvPr>
        </p:nvSpPr>
        <p:spPr>
          <a:xfrm>
            <a:off x="2162015" y="2094631"/>
            <a:ext cx="2719873" cy="535018"/>
          </a:xfrm>
          <a:solidFill>
            <a:schemeClr val="bg2">
              <a:alpha val="26000"/>
            </a:schemeClr>
          </a:solidFill>
        </p:spPr>
        <p:txBody>
          <a:bodyPr>
            <a:normAutofit/>
          </a:bodyPr>
          <a:lstStyle/>
          <a:p>
            <a:pPr marL="271463" indent="-271463">
              <a:buFont typeface="Wingdings" panose="05000000000000000000" pitchFamily="2" charset="2"/>
              <a:buChar char="§"/>
            </a:pPr>
            <a:r>
              <a:rPr lang="en-GB" sz="1600" dirty="0">
                <a:solidFill>
                  <a:srgbClr val="767171"/>
                </a:solidFill>
              </a:rPr>
              <a:t>Initial meeting to determine classification</a:t>
            </a:r>
          </a:p>
        </p:txBody>
      </p:sp>
      <p:sp>
        <p:nvSpPr>
          <p:cNvPr id="41"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507428" y="2094631"/>
            <a:ext cx="1610091" cy="535020"/>
          </a:xfrm>
          <a:prstGeom prst="rect">
            <a:avLst/>
          </a:prstGeom>
          <a:solidFill>
            <a:schemeClr val="accent1"/>
          </a:solidFill>
        </p:spPr>
        <p:txBody>
          <a:bodyPr>
            <a:normAutofit/>
          </a:bodyPr>
          <a:lstStyle/>
          <a:p>
            <a:pPr marL="0" indent="0">
              <a:buNone/>
            </a:pPr>
            <a:r>
              <a:rPr lang="en-GB" sz="1600" b="1" dirty="0">
                <a:solidFill>
                  <a:prstClr val="white"/>
                </a:solidFill>
              </a:rPr>
              <a:t>Pre-Submission Meeting  (1</a:t>
            </a:r>
            <a:r>
              <a:rPr lang="en-GB" sz="1600" b="1" baseline="30000" dirty="0">
                <a:solidFill>
                  <a:prstClr val="white"/>
                </a:solidFill>
              </a:rPr>
              <a:t>st</a:t>
            </a:r>
            <a:r>
              <a:rPr lang="en-GB" sz="1600" b="1" dirty="0">
                <a:solidFill>
                  <a:prstClr val="white"/>
                </a:solidFill>
              </a:rPr>
              <a:t> )</a:t>
            </a:r>
            <a:endParaRPr lang="en-GB" sz="3200" b="1" dirty="0"/>
          </a:p>
        </p:txBody>
      </p:sp>
      <p:sp>
        <p:nvSpPr>
          <p:cNvPr id="42" name="Text Placeholder 24">
            <a:extLst>
              <a:ext uri="{FF2B5EF4-FFF2-40B4-BE49-F238E27FC236}">
                <a16:creationId xmlns="" xmlns:a16="http://schemas.microsoft.com/office/drawing/2014/main" id="{48508658-BDB9-4E6B-8840-C0C2B898DE8D}"/>
              </a:ext>
            </a:extLst>
          </p:cNvPr>
          <p:cNvSpPr>
            <a:spLocks noGrp="1"/>
          </p:cNvSpPr>
          <p:nvPr>
            <p:ph type="body" sz="quarter" idx="4294967295"/>
          </p:nvPr>
        </p:nvSpPr>
        <p:spPr>
          <a:xfrm>
            <a:off x="2160264" y="3313462"/>
            <a:ext cx="2719873" cy="516947"/>
          </a:xfrm>
          <a:prstGeom prst="rect">
            <a:avLst/>
          </a:prstGeom>
          <a:solidFill>
            <a:schemeClr val="bg2">
              <a:alpha val="26000"/>
            </a:schemeClr>
          </a:solidFill>
        </p:spPr>
        <p:txBody>
          <a:bodyPr>
            <a:normAutofit lnSpcReduction="10000"/>
          </a:bodyPr>
          <a:lstStyle/>
          <a:p>
            <a:pPr marL="271463" indent="-271463">
              <a:spcBef>
                <a:spcPts val="0"/>
              </a:spcBef>
              <a:buFont typeface="Wingdings" panose="05000000000000000000" pitchFamily="2" charset="2"/>
              <a:buChar char="§"/>
            </a:pPr>
            <a:r>
              <a:rPr lang="en-GB" sz="1600" dirty="0">
                <a:solidFill>
                  <a:srgbClr val="767171"/>
                </a:solidFill>
              </a:rPr>
              <a:t>Agreement on remaining FDA data requirements</a:t>
            </a:r>
            <a:endParaRPr lang="en-GB" sz="1600" dirty="0"/>
          </a:p>
        </p:txBody>
      </p:sp>
      <p:sp>
        <p:nvSpPr>
          <p:cNvPr id="44" name="Text Placeholder 30">
            <a:extLst>
              <a:ext uri="{FF2B5EF4-FFF2-40B4-BE49-F238E27FC236}">
                <a16:creationId xmlns="" xmlns:a16="http://schemas.microsoft.com/office/drawing/2014/main" id="{F1363273-9DB8-4D00-A973-337329D05073}"/>
              </a:ext>
            </a:extLst>
          </p:cNvPr>
          <p:cNvSpPr>
            <a:spLocks noGrp="1"/>
          </p:cNvSpPr>
          <p:nvPr>
            <p:ph type="body" sz="quarter" idx="4294967295"/>
          </p:nvPr>
        </p:nvSpPr>
        <p:spPr>
          <a:xfrm>
            <a:off x="507428" y="3313463"/>
            <a:ext cx="1596795" cy="518223"/>
          </a:xfrm>
          <a:prstGeom prst="rect">
            <a:avLst/>
          </a:prstGeom>
          <a:solidFill>
            <a:schemeClr val="accent1"/>
          </a:solidFill>
        </p:spPr>
        <p:txBody>
          <a:bodyPr>
            <a:normAutofit lnSpcReduction="10000"/>
          </a:bodyPr>
          <a:lstStyle/>
          <a:p>
            <a:pPr marL="0" lvl="0" indent="0">
              <a:buNone/>
            </a:pPr>
            <a:r>
              <a:rPr lang="en-GB" sz="1600" b="1" dirty="0">
                <a:solidFill>
                  <a:prstClr val="white"/>
                </a:solidFill>
              </a:rPr>
              <a:t>Pre-Submission Meeting (3</a:t>
            </a:r>
            <a:r>
              <a:rPr lang="en-GB" sz="1600" b="1" baseline="30000" dirty="0">
                <a:solidFill>
                  <a:prstClr val="white"/>
                </a:solidFill>
              </a:rPr>
              <a:t>rd</a:t>
            </a:r>
            <a:r>
              <a:rPr lang="en-GB" sz="1600" b="1" dirty="0">
                <a:solidFill>
                  <a:prstClr val="white"/>
                </a:solidFill>
              </a:rPr>
              <a:t>)</a:t>
            </a:r>
          </a:p>
        </p:txBody>
      </p:sp>
      <p:sp>
        <p:nvSpPr>
          <p:cNvPr id="84"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4947580" y="2094631"/>
            <a:ext cx="779546" cy="535018"/>
          </a:xfrm>
          <a:prstGeom prst="rect">
            <a:avLst/>
          </a:prstGeom>
          <a:solidFill>
            <a:schemeClr val="accent2"/>
          </a:solidFill>
        </p:spPr>
        <p:txBody>
          <a:bodyPr/>
          <a:lstStyle/>
          <a:p>
            <a:pPr marL="0" indent="0" algn="ctr">
              <a:buNone/>
            </a:pPr>
            <a:r>
              <a:rPr lang="en-GB" sz="1600" b="1" dirty="0">
                <a:solidFill>
                  <a:schemeClr val="bg1"/>
                </a:solidFill>
              </a:rPr>
              <a:t>Q1 2020</a:t>
            </a:r>
            <a:endParaRPr lang="en-GB" sz="3200" b="1" dirty="0">
              <a:solidFill>
                <a:schemeClr val="bg1"/>
              </a:solidFill>
            </a:endParaRPr>
          </a:p>
        </p:txBody>
      </p:sp>
      <p:sp>
        <p:nvSpPr>
          <p:cNvPr id="85"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4947362" y="3313462"/>
            <a:ext cx="779546" cy="516947"/>
          </a:xfrm>
          <a:prstGeom prst="rect">
            <a:avLst/>
          </a:prstGeom>
          <a:solidFill>
            <a:srgbClr val="FEEFCE"/>
          </a:solidFill>
        </p:spPr>
        <p:txBody>
          <a:bodyPr vert="horz" lIns="91440" tIns="45720" rIns="91440" bIns="45720" rtlCol="0">
            <a:normAutofit/>
          </a:bodyPr>
          <a:lstStyle/>
          <a:p>
            <a:pPr marL="0" indent="0" algn="ctr">
              <a:spcBef>
                <a:spcPts val="0"/>
              </a:spcBef>
              <a:buFontTx/>
              <a:buNone/>
            </a:pPr>
            <a:r>
              <a:rPr lang="en-GB" sz="1400" b="1" dirty="0">
                <a:solidFill>
                  <a:schemeClr val="accent5"/>
                </a:solidFill>
                <a:latin typeface="+mj-lt"/>
              </a:rPr>
              <a:t>End of Oct 20</a:t>
            </a:r>
          </a:p>
        </p:txBody>
      </p:sp>
      <p:sp>
        <p:nvSpPr>
          <p:cNvPr id="51"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508105" y="1471375"/>
            <a:ext cx="1607721" cy="558307"/>
          </a:xfrm>
          <a:prstGeom prst="rect">
            <a:avLst/>
          </a:prstGeom>
          <a:solidFill>
            <a:schemeClr val="accent1"/>
          </a:solidFill>
        </p:spPr>
        <p:txBody>
          <a:bodyPr/>
          <a:lstStyle/>
          <a:p>
            <a:pPr marL="0" indent="0">
              <a:spcBef>
                <a:spcPts val="0"/>
              </a:spcBef>
              <a:buNone/>
            </a:pPr>
            <a:r>
              <a:rPr lang="en-GB" sz="1600" b="1" dirty="0">
                <a:solidFill>
                  <a:prstClr val="white"/>
                </a:solidFill>
              </a:rPr>
              <a:t>FDA Meeting Request</a:t>
            </a:r>
            <a:endParaRPr lang="en-GB" sz="3200" b="1" dirty="0"/>
          </a:p>
        </p:txBody>
      </p:sp>
      <p:sp>
        <p:nvSpPr>
          <p:cNvPr id="52" name="Text Placeholder 17">
            <a:extLst>
              <a:ext uri="{FF2B5EF4-FFF2-40B4-BE49-F238E27FC236}">
                <a16:creationId xmlns="" xmlns:a16="http://schemas.microsoft.com/office/drawing/2014/main" id="{B5C4C414-081B-48E8-BD8C-9E35B3DF08E9}"/>
              </a:ext>
            </a:extLst>
          </p:cNvPr>
          <p:cNvSpPr>
            <a:spLocks noGrp="1"/>
          </p:cNvSpPr>
          <p:nvPr>
            <p:ph type="body" sz="quarter" idx="11"/>
          </p:nvPr>
        </p:nvSpPr>
        <p:spPr>
          <a:xfrm>
            <a:off x="2160265" y="1467042"/>
            <a:ext cx="2719872" cy="558306"/>
          </a:xfrm>
          <a:solidFill>
            <a:schemeClr val="bg2">
              <a:alpha val="26000"/>
            </a:schemeClr>
          </a:solidFill>
        </p:spPr>
        <p:txBody>
          <a:bodyPr>
            <a:normAutofit/>
          </a:bodyPr>
          <a:lstStyle/>
          <a:p>
            <a:pPr marL="271463" indent="-271463">
              <a:spcBef>
                <a:spcPts val="0"/>
              </a:spcBef>
              <a:buFont typeface="Wingdings" panose="05000000000000000000" pitchFamily="2" charset="2"/>
              <a:buChar char="§"/>
            </a:pPr>
            <a:r>
              <a:rPr lang="en-GB" sz="1600" dirty="0">
                <a:solidFill>
                  <a:srgbClr val="767171"/>
                </a:solidFill>
              </a:rPr>
              <a:t>Submit meeting request</a:t>
            </a:r>
          </a:p>
          <a:p>
            <a:pPr marL="271463" indent="-271463">
              <a:spcBef>
                <a:spcPts val="0"/>
              </a:spcBef>
              <a:buFont typeface="Wingdings" panose="05000000000000000000" pitchFamily="2" charset="2"/>
              <a:buChar char="§"/>
            </a:pPr>
            <a:r>
              <a:rPr lang="en-GB" sz="1600" dirty="0">
                <a:solidFill>
                  <a:srgbClr val="767171"/>
                </a:solidFill>
              </a:rPr>
              <a:t>Provide summary data</a:t>
            </a:r>
          </a:p>
        </p:txBody>
      </p:sp>
      <p:sp>
        <p:nvSpPr>
          <p:cNvPr id="53"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4945564" y="1443188"/>
            <a:ext cx="781343" cy="558307"/>
          </a:xfrm>
          <a:prstGeom prst="rect">
            <a:avLst/>
          </a:prstGeom>
          <a:solidFill>
            <a:schemeClr val="accent2"/>
          </a:solidFill>
        </p:spPr>
        <p:txBody>
          <a:bodyPr/>
          <a:lstStyle/>
          <a:p>
            <a:pPr marL="0" indent="0" algn="ctr">
              <a:buNone/>
            </a:pPr>
            <a:r>
              <a:rPr lang="en-GB" sz="1600" b="1" dirty="0">
                <a:solidFill>
                  <a:schemeClr val="bg1"/>
                </a:solidFill>
              </a:rPr>
              <a:t>Dec 2019</a:t>
            </a:r>
            <a:endParaRPr lang="en-GB" sz="3200" b="1" dirty="0">
              <a:solidFill>
                <a:schemeClr val="bg1"/>
              </a:solidFill>
            </a:endParaRPr>
          </a:p>
        </p:txBody>
      </p:sp>
      <p:sp>
        <p:nvSpPr>
          <p:cNvPr id="57" name="Text Placeholder 17">
            <a:extLst>
              <a:ext uri="{FF2B5EF4-FFF2-40B4-BE49-F238E27FC236}">
                <a16:creationId xmlns="" xmlns:a16="http://schemas.microsoft.com/office/drawing/2014/main" id="{B5C4C414-081B-48E8-BD8C-9E35B3DF08E9}"/>
              </a:ext>
            </a:extLst>
          </p:cNvPr>
          <p:cNvSpPr>
            <a:spLocks noGrp="1"/>
          </p:cNvSpPr>
          <p:nvPr>
            <p:ph type="body" sz="quarter" idx="11"/>
          </p:nvPr>
        </p:nvSpPr>
        <p:spPr>
          <a:xfrm>
            <a:off x="2156369" y="2702959"/>
            <a:ext cx="2719873" cy="535018"/>
          </a:xfrm>
          <a:solidFill>
            <a:schemeClr val="bg2">
              <a:alpha val="26000"/>
            </a:schemeClr>
          </a:solidFill>
        </p:spPr>
        <p:txBody>
          <a:bodyPr>
            <a:normAutofit/>
          </a:bodyPr>
          <a:lstStyle/>
          <a:p>
            <a:pPr marL="271463" indent="-271463">
              <a:buFont typeface="Wingdings" panose="05000000000000000000" pitchFamily="2" charset="2"/>
              <a:buChar char="§"/>
            </a:pPr>
            <a:r>
              <a:rPr lang="en-GB" sz="1600" dirty="0">
                <a:solidFill>
                  <a:srgbClr val="767171"/>
                </a:solidFill>
              </a:rPr>
              <a:t>Review FM57 CSR</a:t>
            </a:r>
            <a:r>
              <a:rPr lang="en-GB" sz="1600" baseline="30000" dirty="0">
                <a:solidFill>
                  <a:srgbClr val="767171"/>
                </a:solidFill>
              </a:rPr>
              <a:t>1</a:t>
            </a:r>
            <a:r>
              <a:rPr lang="en-GB" sz="1600" dirty="0">
                <a:solidFill>
                  <a:srgbClr val="767171"/>
                </a:solidFill>
              </a:rPr>
              <a:t> to determine data sufficiency</a:t>
            </a:r>
          </a:p>
        </p:txBody>
      </p:sp>
      <p:sp>
        <p:nvSpPr>
          <p:cNvPr id="58"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501782" y="2702959"/>
            <a:ext cx="1610091" cy="535020"/>
          </a:xfrm>
          <a:prstGeom prst="rect">
            <a:avLst/>
          </a:prstGeom>
          <a:solidFill>
            <a:schemeClr val="accent1"/>
          </a:solidFill>
        </p:spPr>
        <p:txBody>
          <a:bodyPr>
            <a:normAutofit/>
          </a:bodyPr>
          <a:lstStyle/>
          <a:p>
            <a:pPr marL="0" indent="0">
              <a:buNone/>
            </a:pPr>
            <a:r>
              <a:rPr lang="en-GB" sz="1600" b="1" dirty="0">
                <a:solidFill>
                  <a:prstClr val="white"/>
                </a:solidFill>
              </a:rPr>
              <a:t>Pre-Submission Meeting  (2</a:t>
            </a:r>
            <a:r>
              <a:rPr lang="en-GB" sz="1600" b="1" baseline="30000" dirty="0">
                <a:solidFill>
                  <a:prstClr val="white"/>
                </a:solidFill>
              </a:rPr>
              <a:t>nd</a:t>
            </a:r>
            <a:r>
              <a:rPr lang="en-GB" sz="1600" b="1" dirty="0">
                <a:solidFill>
                  <a:prstClr val="white"/>
                </a:solidFill>
              </a:rPr>
              <a:t>)</a:t>
            </a:r>
            <a:endParaRPr lang="en-GB" sz="3200" b="1" dirty="0"/>
          </a:p>
        </p:txBody>
      </p:sp>
      <p:sp>
        <p:nvSpPr>
          <p:cNvPr id="59"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4941934" y="2702959"/>
            <a:ext cx="779546" cy="535018"/>
          </a:xfrm>
          <a:prstGeom prst="rect">
            <a:avLst/>
          </a:prstGeom>
          <a:solidFill>
            <a:schemeClr val="accent2"/>
          </a:solidFill>
        </p:spPr>
        <p:txBody>
          <a:bodyPr vert="horz" lIns="91440" tIns="45720" rIns="91440" bIns="45720" rtlCol="0">
            <a:normAutofit/>
          </a:bodyPr>
          <a:lstStyle/>
          <a:p>
            <a:pPr marL="0" indent="0" algn="ctr">
              <a:buNone/>
            </a:pPr>
            <a:r>
              <a:rPr lang="en-GB" sz="1600" b="1" dirty="0">
                <a:solidFill>
                  <a:schemeClr val="bg1"/>
                </a:solidFill>
              </a:rPr>
              <a:t>July 2020</a:t>
            </a:r>
          </a:p>
        </p:txBody>
      </p:sp>
      <p:sp>
        <p:nvSpPr>
          <p:cNvPr id="43" name="Text Placeholder 24">
            <a:extLst>
              <a:ext uri="{FF2B5EF4-FFF2-40B4-BE49-F238E27FC236}">
                <a16:creationId xmlns="" xmlns:a16="http://schemas.microsoft.com/office/drawing/2014/main" id="{2B1FCD0F-7375-41E9-A8C0-F9647D351C37}"/>
              </a:ext>
            </a:extLst>
          </p:cNvPr>
          <p:cNvSpPr txBox="1">
            <a:spLocks/>
          </p:cNvSpPr>
          <p:nvPr/>
        </p:nvSpPr>
        <p:spPr>
          <a:xfrm>
            <a:off x="2166084" y="5146015"/>
            <a:ext cx="2719873" cy="516947"/>
          </a:xfrm>
          <a:prstGeom prst="rect">
            <a:avLst/>
          </a:prstGeom>
          <a:solidFill>
            <a:schemeClr val="bg2">
              <a:alpha val="26000"/>
            </a:schemeClr>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spcBef>
                <a:spcPts val="0"/>
              </a:spcBef>
              <a:buFont typeface="Wingdings" panose="05000000000000000000" pitchFamily="2" charset="2"/>
              <a:buChar char="§"/>
            </a:pPr>
            <a:r>
              <a:rPr lang="en-GB" sz="1600" dirty="0">
                <a:solidFill>
                  <a:srgbClr val="767171"/>
                </a:solidFill>
              </a:rPr>
              <a:t>Submission of MED3000 dossier</a:t>
            </a:r>
            <a:endParaRPr lang="en-GB" sz="1600" dirty="0"/>
          </a:p>
        </p:txBody>
      </p:sp>
      <p:sp>
        <p:nvSpPr>
          <p:cNvPr id="48" name="Text Placeholder 30">
            <a:extLst>
              <a:ext uri="{FF2B5EF4-FFF2-40B4-BE49-F238E27FC236}">
                <a16:creationId xmlns="" xmlns:a16="http://schemas.microsoft.com/office/drawing/2014/main" id="{EC1AF2F9-34E8-4939-9373-1E8056D10A2D}"/>
              </a:ext>
            </a:extLst>
          </p:cNvPr>
          <p:cNvSpPr txBox="1">
            <a:spLocks/>
          </p:cNvSpPr>
          <p:nvPr/>
        </p:nvSpPr>
        <p:spPr>
          <a:xfrm>
            <a:off x="513248" y="5146016"/>
            <a:ext cx="1596795" cy="518223"/>
          </a:xfrm>
          <a:prstGeom prst="rect">
            <a:avLst/>
          </a:prstGeom>
          <a:solidFill>
            <a:schemeClr val="accent1"/>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prstClr val="white"/>
                </a:solidFill>
              </a:rPr>
              <a:t>Application  Submission</a:t>
            </a:r>
          </a:p>
        </p:txBody>
      </p:sp>
      <p:sp>
        <p:nvSpPr>
          <p:cNvPr id="50" name="Text Placeholder 24">
            <a:extLst>
              <a:ext uri="{FF2B5EF4-FFF2-40B4-BE49-F238E27FC236}">
                <a16:creationId xmlns="" xmlns:a16="http://schemas.microsoft.com/office/drawing/2014/main" id="{BA7497A7-91DA-4C27-ADA0-E71E08724DA0}"/>
              </a:ext>
            </a:extLst>
          </p:cNvPr>
          <p:cNvSpPr txBox="1">
            <a:spLocks/>
          </p:cNvSpPr>
          <p:nvPr/>
        </p:nvSpPr>
        <p:spPr>
          <a:xfrm>
            <a:off x="2178880" y="5752125"/>
            <a:ext cx="2719873" cy="516947"/>
          </a:xfrm>
          <a:prstGeom prst="rect">
            <a:avLst/>
          </a:prstGeom>
          <a:solidFill>
            <a:schemeClr val="bg2">
              <a:alpha val="26000"/>
            </a:schemeClr>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spcBef>
                <a:spcPts val="0"/>
              </a:spcBef>
              <a:buFont typeface="Wingdings" panose="05000000000000000000" pitchFamily="2" charset="2"/>
              <a:buChar char="§"/>
            </a:pPr>
            <a:r>
              <a:rPr lang="en-GB" sz="1600" dirty="0">
                <a:solidFill>
                  <a:srgbClr val="767171"/>
                </a:solidFill>
              </a:rPr>
              <a:t>Expected USA marketing authorisation</a:t>
            </a:r>
            <a:endParaRPr lang="en-GB" sz="1600" dirty="0"/>
          </a:p>
        </p:txBody>
      </p:sp>
      <p:sp>
        <p:nvSpPr>
          <p:cNvPr id="61" name="Text Placeholder 30">
            <a:extLst>
              <a:ext uri="{FF2B5EF4-FFF2-40B4-BE49-F238E27FC236}">
                <a16:creationId xmlns="" xmlns:a16="http://schemas.microsoft.com/office/drawing/2014/main" id="{87ABA72C-30FD-4997-ACB6-BC5EE618305B}"/>
              </a:ext>
            </a:extLst>
          </p:cNvPr>
          <p:cNvSpPr txBox="1">
            <a:spLocks/>
          </p:cNvSpPr>
          <p:nvPr/>
        </p:nvSpPr>
        <p:spPr>
          <a:xfrm>
            <a:off x="526044" y="5752126"/>
            <a:ext cx="1596795" cy="518223"/>
          </a:xfrm>
          <a:prstGeom prst="rect">
            <a:avLst/>
          </a:prstGeom>
          <a:solidFill>
            <a:schemeClr val="accent1"/>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prstClr val="white"/>
                </a:solidFill>
              </a:rPr>
              <a:t>USA Regulatory approval</a:t>
            </a:r>
          </a:p>
        </p:txBody>
      </p:sp>
      <p:sp>
        <p:nvSpPr>
          <p:cNvPr id="62" name="Text Placeholder 20">
            <a:extLst>
              <a:ext uri="{FF2B5EF4-FFF2-40B4-BE49-F238E27FC236}">
                <a16:creationId xmlns="" xmlns:a16="http://schemas.microsoft.com/office/drawing/2014/main" id="{DCC23680-965C-4D04-A312-9A5B1C33885C}"/>
              </a:ext>
            </a:extLst>
          </p:cNvPr>
          <p:cNvSpPr txBox="1">
            <a:spLocks/>
          </p:cNvSpPr>
          <p:nvPr/>
        </p:nvSpPr>
        <p:spPr>
          <a:xfrm>
            <a:off x="4965978" y="5752125"/>
            <a:ext cx="779546" cy="516947"/>
          </a:xfrm>
          <a:prstGeom prst="rect">
            <a:avLst/>
          </a:prstGeom>
          <a:solidFill>
            <a:srgbClr val="FEEFCE"/>
          </a:solidFill>
        </p:spPr>
        <p:txBody>
          <a:bodyPr vert="horz" lIns="91440" tIns="45720" rIns="91440" bIns="45720" rtlCol="0" anchor="ctr">
            <a:normAutofit/>
          </a:bodyPr>
          <a:lstStyle>
            <a:defPPr>
              <a:defRPr lang="en-US"/>
            </a:defPPr>
            <a:lvl1pPr indent="0" algn="ctr" defTabSz="914400">
              <a:lnSpc>
                <a:spcPct val="90000"/>
              </a:lnSpc>
              <a:spcBef>
                <a:spcPts val="0"/>
              </a:spcBef>
              <a:buFontTx/>
              <a:buNone/>
              <a:defRPr sz="1600" b="1">
                <a:solidFill>
                  <a:schemeClr val="accent5"/>
                </a:solidFill>
                <a:latin typeface="+mj-lt"/>
              </a:defRPr>
            </a:lvl1pPr>
            <a:lvl2pPr marL="809625" indent="-273050" defTabSz="914400">
              <a:lnSpc>
                <a:spcPct val="90000"/>
              </a:lnSpc>
              <a:spcBef>
                <a:spcPts val="500"/>
              </a:spcBef>
              <a:buFont typeface="Wingdings" panose="05000000000000000000" pitchFamily="2" charset="2"/>
              <a:buChar char="§"/>
              <a:defRPr>
                <a:solidFill>
                  <a:schemeClr val="accent5"/>
                </a:solidFill>
                <a:latin typeface="+mj-lt"/>
              </a:defRPr>
            </a:lvl2pPr>
            <a:lvl3pPr marL="1071563" indent="-261938" defTabSz="914400">
              <a:lnSpc>
                <a:spcPct val="90000"/>
              </a:lnSpc>
              <a:spcBef>
                <a:spcPts val="500"/>
              </a:spcBef>
              <a:buFont typeface="Wingdings" panose="05000000000000000000" pitchFamily="2" charset="2"/>
              <a:buChar char="§"/>
              <a:defRPr sz="1600">
                <a:solidFill>
                  <a:schemeClr val="accent5"/>
                </a:solidFill>
                <a:latin typeface="+mj-lt"/>
              </a:defRPr>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GB" dirty="0"/>
              <a:t>2022</a:t>
            </a:r>
          </a:p>
        </p:txBody>
      </p:sp>
      <p:sp>
        <p:nvSpPr>
          <p:cNvPr id="3" name="Text Placeholder 1">
            <a:extLst>
              <a:ext uri="{FF2B5EF4-FFF2-40B4-BE49-F238E27FC236}">
                <a16:creationId xmlns="" xmlns:a16="http://schemas.microsoft.com/office/drawing/2014/main" id="{043A0AE9-AD6F-431E-87D6-760C5731A670}"/>
              </a:ext>
            </a:extLst>
          </p:cNvPr>
          <p:cNvSpPr txBox="1">
            <a:spLocks/>
          </p:cNvSpPr>
          <p:nvPr/>
        </p:nvSpPr>
        <p:spPr>
          <a:xfrm>
            <a:off x="526044" y="3911628"/>
            <a:ext cx="5231751" cy="1146384"/>
          </a:xfrm>
          <a:prstGeom prst="rect">
            <a:avLst/>
          </a:prstGeom>
          <a:ln w="12700">
            <a:solidFill>
              <a:schemeClr val="accent2"/>
            </a:solidFill>
          </a:ln>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600" i="0" u="none" strike="noStrike" kern="1200" cap="none" spc="0" normalizeH="0" baseline="0" noProof="0" dirty="0">
                <a:ln>
                  <a:noFill/>
                </a:ln>
                <a:solidFill>
                  <a:srgbClr val="E7E6E6">
                    <a:lumMod val="50000"/>
                  </a:srgbClr>
                </a:solidFill>
                <a:effectLst/>
                <a:uLnTx/>
                <a:uFillTx/>
                <a:latin typeface="Calibri Light"/>
                <a:ea typeface="+mn-ea"/>
                <a:cs typeface="+mn-cs"/>
              </a:rPr>
              <a:t>Two remaining requirements for “Direct to OTC” approval</a:t>
            </a:r>
            <a:endParaRPr kumimoji="0" lang="en-US" sz="1600" i="0" u="none" strike="noStrike" kern="1200" cap="none" spc="0" normalizeH="0" baseline="30000" noProof="0" dirty="0">
              <a:ln>
                <a:noFill/>
              </a:ln>
              <a:solidFill>
                <a:srgbClr val="E7E6E6">
                  <a:lumMod val="50000"/>
                </a:srgbClr>
              </a:solidFill>
              <a:effectLst/>
              <a:uLnTx/>
              <a:uFillTx/>
              <a:latin typeface="Calibri Ligh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Tx/>
              <a:buBlip>
                <a:blip r:embed="rId2"/>
              </a:buBlip>
              <a:tabLst/>
              <a:defRPr/>
            </a:pPr>
            <a:r>
              <a:rPr kumimoji="0" lang="en-US" sz="1600" i="0" u="none" strike="noStrike" kern="1200" cap="none" spc="0" normalizeH="0" baseline="0" noProof="0" dirty="0">
                <a:ln>
                  <a:noFill/>
                </a:ln>
                <a:solidFill>
                  <a:srgbClr val="E7E6E6">
                    <a:lumMod val="50000"/>
                  </a:srgbClr>
                </a:solidFill>
                <a:effectLst/>
                <a:uLnTx/>
                <a:uFillTx/>
                <a:latin typeface="Calibri Light"/>
                <a:ea typeface="+mn-ea"/>
                <a:cs typeface="+mn-cs"/>
              </a:rPr>
              <a:t>Small confirmatory clinical</a:t>
            </a:r>
          </a:p>
          <a:p>
            <a:pPr marL="457200" marR="0" lvl="0" indent="-457200" algn="l" defTabSz="914400" rtl="0" eaLnBrk="1" fontAlgn="auto" latinLnBrk="0" hangingPunct="1">
              <a:lnSpc>
                <a:spcPct val="90000"/>
              </a:lnSpc>
              <a:spcBef>
                <a:spcPts val="1000"/>
              </a:spcBef>
              <a:spcAft>
                <a:spcPts val="0"/>
              </a:spcAft>
              <a:buClrTx/>
              <a:buSzTx/>
              <a:buFontTx/>
              <a:buBlip>
                <a:blip r:embed="rId2"/>
              </a:buBlip>
              <a:tabLst/>
              <a:defRPr/>
            </a:pPr>
            <a:r>
              <a:rPr lang="en-US" sz="1600" dirty="0">
                <a:solidFill>
                  <a:srgbClr val="E7E6E6">
                    <a:lumMod val="50000"/>
                  </a:srgbClr>
                </a:solidFill>
                <a:latin typeface="Calibri Light"/>
              </a:rPr>
              <a:t>Development of a suitable OTC label</a:t>
            </a:r>
            <a:endParaRPr kumimoji="0" lang="en-US" sz="1600" i="0" u="none" strike="noStrike" kern="1200" cap="none" spc="0" normalizeH="0" baseline="0" noProof="0" dirty="0">
              <a:ln>
                <a:noFill/>
              </a:ln>
              <a:solidFill>
                <a:srgbClr val="E7E6E6">
                  <a:lumMod val="50000"/>
                </a:srgbClr>
              </a:solidFill>
              <a:effectLst/>
              <a:uLnTx/>
              <a:uFillTx/>
              <a:latin typeface="Calibri Light"/>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600" i="0" u="none" strike="noStrike" kern="1200" cap="none" spc="0" normalizeH="0" baseline="0" noProof="0" dirty="0">
              <a:ln>
                <a:noFill/>
              </a:ln>
              <a:solidFill>
                <a:srgbClr val="E7E6E6">
                  <a:lumMod val="50000"/>
                </a:srgbClr>
              </a:solidFill>
              <a:effectLst/>
              <a:uLnTx/>
              <a:uFillTx/>
              <a:latin typeface="Calibri Light"/>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28" name="Text Placeholder 2">
            <a:extLst>
              <a:ext uri="{FF2B5EF4-FFF2-40B4-BE49-F238E27FC236}">
                <a16:creationId xmlns="" xmlns:a16="http://schemas.microsoft.com/office/drawing/2014/main" id="{E77384DF-6982-42EA-9D31-65B5AABCF404}"/>
              </a:ext>
            </a:extLst>
          </p:cNvPr>
          <p:cNvSpPr txBox="1">
            <a:spLocks/>
          </p:cNvSpPr>
          <p:nvPr/>
        </p:nvSpPr>
        <p:spPr>
          <a:xfrm>
            <a:off x="6327960" y="1678210"/>
            <a:ext cx="2490266" cy="3946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800" kern="1200">
                <a:solidFill>
                  <a:schemeClr val="accent5"/>
                </a:solidFill>
                <a:latin typeface="+mj-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accent5"/>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Medical device EU</a:t>
            </a:r>
          </a:p>
        </p:txBody>
      </p:sp>
      <p:sp>
        <p:nvSpPr>
          <p:cNvPr id="29" name="Text Placeholder 17">
            <a:extLst>
              <a:ext uri="{FF2B5EF4-FFF2-40B4-BE49-F238E27FC236}">
                <a16:creationId xmlns="" xmlns:a16="http://schemas.microsoft.com/office/drawing/2014/main" id="{BA4419D8-C816-4DA7-BBB7-0809F8F3EF53}"/>
              </a:ext>
            </a:extLst>
          </p:cNvPr>
          <p:cNvSpPr txBox="1">
            <a:spLocks/>
          </p:cNvSpPr>
          <p:nvPr/>
        </p:nvSpPr>
        <p:spPr>
          <a:xfrm>
            <a:off x="8118189" y="2083400"/>
            <a:ext cx="2670779" cy="519039"/>
          </a:xfrm>
          <a:prstGeom prst="rect">
            <a:avLst/>
          </a:prstGeom>
          <a:solidFill>
            <a:schemeClr val="bg2">
              <a:alpha val="26000"/>
            </a:schemeClr>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buFont typeface="Wingdings" panose="05000000000000000000" pitchFamily="2" charset="2"/>
              <a:buChar char="§"/>
            </a:pPr>
            <a:r>
              <a:rPr lang="en-GB" sz="1600" dirty="0"/>
              <a:t>Selection and commission of EU Notified Body</a:t>
            </a:r>
            <a:r>
              <a:rPr lang="en-GB" sz="1600" baseline="30000" dirty="0"/>
              <a:t>2</a:t>
            </a:r>
          </a:p>
        </p:txBody>
      </p:sp>
      <p:sp>
        <p:nvSpPr>
          <p:cNvPr id="30" name="Text Placeholder 20">
            <a:extLst>
              <a:ext uri="{FF2B5EF4-FFF2-40B4-BE49-F238E27FC236}">
                <a16:creationId xmlns="" xmlns:a16="http://schemas.microsoft.com/office/drawing/2014/main" id="{D981B3C5-FC88-486D-B06B-860C51904612}"/>
              </a:ext>
            </a:extLst>
          </p:cNvPr>
          <p:cNvSpPr txBox="1">
            <a:spLocks/>
          </p:cNvSpPr>
          <p:nvPr/>
        </p:nvSpPr>
        <p:spPr>
          <a:xfrm>
            <a:off x="6411493" y="2075384"/>
            <a:ext cx="1615523" cy="527055"/>
          </a:xfrm>
          <a:prstGeom prst="rect">
            <a:avLst/>
          </a:prstGeom>
          <a:solidFill>
            <a:schemeClr val="accent1"/>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prstClr val="white"/>
                </a:solidFill>
              </a:rPr>
              <a:t>EU Notified </a:t>
            </a:r>
            <a:r>
              <a:rPr lang="en-GB" sz="1600" b="1" baseline="30000" dirty="0">
                <a:solidFill>
                  <a:prstClr val="white"/>
                </a:solidFill>
              </a:rPr>
              <a:t>2</a:t>
            </a:r>
            <a:r>
              <a:rPr lang="en-GB" sz="1600" b="1" baseline="30000" dirty="0" smtClean="0">
                <a:solidFill>
                  <a:prstClr val="white"/>
                </a:solidFill>
              </a:rPr>
              <a:t> </a:t>
            </a:r>
            <a:r>
              <a:rPr lang="en-GB" sz="1600" b="1" dirty="0">
                <a:solidFill>
                  <a:prstClr val="white"/>
                </a:solidFill>
              </a:rPr>
              <a:t>Body Selection</a:t>
            </a:r>
            <a:endParaRPr lang="en-GB" sz="3200" b="1" dirty="0"/>
          </a:p>
        </p:txBody>
      </p:sp>
      <p:sp>
        <p:nvSpPr>
          <p:cNvPr id="31" name="Text Placeholder 24">
            <a:extLst>
              <a:ext uri="{FF2B5EF4-FFF2-40B4-BE49-F238E27FC236}">
                <a16:creationId xmlns="" xmlns:a16="http://schemas.microsoft.com/office/drawing/2014/main" id="{B8BB73D1-45A4-4A51-A7F1-E0B75C77AE25}"/>
              </a:ext>
            </a:extLst>
          </p:cNvPr>
          <p:cNvSpPr txBox="1">
            <a:spLocks/>
          </p:cNvSpPr>
          <p:nvPr/>
        </p:nvSpPr>
        <p:spPr>
          <a:xfrm>
            <a:off x="8136663" y="2661176"/>
            <a:ext cx="2642744" cy="550864"/>
          </a:xfrm>
          <a:prstGeom prst="rect">
            <a:avLst/>
          </a:prstGeom>
          <a:solidFill>
            <a:schemeClr val="bg2">
              <a:alpha val="26000"/>
            </a:schemeClr>
          </a:solidFill>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spcBef>
                <a:spcPts val="0"/>
              </a:spcBef>
              <a:buFont typeface="Wingdings" panose="05000000000000000000" pitchFamily="2" charset="2"/>
              <a:buChar char="§"/>
            </a:pPr>
            <a:r>
              <a:rPr lang="en-GB" sz="1600" dirty="0">
                <a:solidFill>
                  <a:srgbClr val="767171"/>
                </a:solidFill>
              </a:rPr>
              <a:t>Updating of Futura’s QMS</a:t>
            </a:r>
            <a:r>
              <a:rPr lang="en-GB" sz="1600" baseline="30000" dirty="0">
                <a:solidFill>
                  <a:srgbClr val="767171"/>
                </a:solidFill>
              </a:rPr>
              <a:t>3</a:t>
            </a:r>
            <a:r>
              <a:rPr lang="en-GB" sz="1600" dirty="0">
                <a:solidFill>
                  <a:srgbClr val="767171"/>
                </a:solidFill>
              </a:rPr>
              <a:t> for MED3000</a:t>
            </a:r>
            <a:endParaRPr lang="en-GB" sz="1200" dirty="0"/>
          </a:p>
        </p:txBody>
      </p:sp>
      <p:sp>
        <p:nvSpPr>
          <p:cNvPr id="32" name="Text Placeholder 29">
            <a:extLst>
              <a:ext uri="{FF2B5EF4-FFF2-40B4-BE49-F238E27FC236}">
                <a16:creationId xmlns="" xmlns:a16="http://schemas.microsoft.com/office/drawing/2014/main" id="{02B54F06-C854-4777-92C3-0A7557AC5D62}"/>
              </a:ext>
            </a:extLst>
          </p:cNvPr>
          <p:cNvSpPr txBox="1">
            <a:spLocks/>
          </p:cNvSpPr>
          <p:nvPr/>
        </p:nvSpPr>
        <p:spPr>
          <a:xfrm>
            <a:off x="8118189" y="3277275"/>
            <a:ext cx="2670779" cy="522139"/>
          </a:xfrm>
          <a:prstGeom prst="rect">
            <a:avLst/>
          </a:prstGeom>
          <a:solidFill>
            <a:schemeClr val="bg2">
              <a:alpha val="26000"/>
            </a:schemeClr>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buFont typeface="Wingdings" panose="05000000000000000000" pitchFamily="2" charset="2"/>
              <a:buChar char="§"/>
            </a:pPr>
            <a:r>
              <a:rPr lang="en-GB" sz="1600" dirty="0">
                <a:solidFill>
                  <a:srgbClr val="767171"/>
                </a:solidFill>
              </a:rPr>
              <a:t>Submission of MED3000 Technical Dossier</a:t>
            </a:r>
          </a:p>
        </p:txBody>
      </p:sp>
      <p:sp>
        <p:nvSpPr>
          <p:cNvPr id="33" name="Text Placeholder 30">
            <a:extLst>
              <a:ext uri="{FF2B5EF4-FFF2-40B4-BE49-F238E27FC236}">
                <a16:creationId xmlns="" xmlns:a16="http://schemas.microsoft.com/office/drawing/2014/main" id="{DCDDB7F8-EEAD-48FA-9E07-BAD9C7A11999}"/>
              </a:ext>
            </a:extLst>
          </p:cNvPr>
          <p:cNvSpPr txBox="1">
            <a:spLocks/>
          </p:cNvSpPr>
          <p:nvPr/>
        </p:nvSpPr>
        <p:spPr>
          <a:xfrm>
            <a:off x="6403933" y="2683754"/>
            <a:ext cx="1623084" cy="528286"/>
          </a:xfrm>
          <a:prstGeom prst="rect">
            <a:avLst/>
          </a:prstGeom>
          <a:solidFill>
            <a:schemeClr val="accent1"/>
          </a:solidFill>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smtClean="0">
                <a:solidFill>
                  <a:prstClr val="white"/>
                </a:solidFill>
              </a:rPr>
              <a:t>QMS</a:t>
            </a:r>
            <a:r>
              <a:rPr lang="en-GB" sz="1600" b="1" baseline="30000" dirty="0" smtClean="0">
                <a:solidFill>
                  <a:prstClr val="white"/>
                </a:solidFill>
              </a:rPr>
              <a:t>3</a:t>
            </a:r>
            <a:r>
              <a:rPr lang="en-GB" sz="1600" b="1" dirty="0">
                <a:solidFill>
                  <a:prstClr val="white"/>
                </a:solidFill>
              </a:rPr>
              <a:t/>
            </a:r>
            <a:br>
              <a:rPr lang="en-GB" sz="1600" b="1" dirty="0">
                <a:solidFill>
                  <a:prstClr val="white"/>
                </a:solidFill>
              </a:rPr>
            </a:br>
            <a:r>
              <a:rPr lang="en-GB" sz="1600" b="1" dirty="0">
                <a:solidFill>
                  <a:prstClr val="white"/>
                </a:solidFill>
              </a:rPr>
              <a:t>Update</a:t>
            </a:r>
          </a:p>
        </p:txBody>
      </p:sp>
      <p:sp>
        <p:nvSpPr>
          <p:cNvPr id="35" name="Text Placeholder 31">
            <a:extLst>
              <a:ext uri="{FF2B5EF4-FFF2-40B4-BE49-F238E27FC236}">
                <a16:creationId xmlns="" xmlns:a16="http://schemas.microsoft.com/office/drawing/2014/main" id="{C95B3E98-E71E-46F3-865D-5FA9FB8D63B3}"/>
              </a:ext>
            </a:extLst>
          </p:cNvPr>
          <p:cNvSpPr txBox="1">
            <a:spLocks/>
          </p:cNvSpPr>
          <p:nvPr/>
        </p:nvSpPr>
        <p:spPr>
          <a:xfrm>
            <a:off x="6403933" y="3277275"/>
            <a:ext cx="1623083" cy="522139"/>
          </a:xfrm>
          <a:prstGeom prst="rect">
            <a:avLst/>
          </a:prstGeom>
          <a:solidFill>
            <a:schemeClr val="accent1"/>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prstClr val="white"/>
                </a:solidFill>
              </a:rPr>
              <a:t>Application Submission</a:t>
            </a:r>
          </a:p>
        </p:txBody>
      </p:sp>
      <p:sp>
        <p:nvSpPr>
          <p:cNvPr id="36" name="TextBox 35">
            <a:extLst>
              <a:ext uri="{FF2B5EF4-FFF2-40B4-BE49-F238E27FC236}">
                <a16:creationId xmlns="" xmlns:a16="http://schemas.microsoft.com/office/drawing/2014/main" id="{2FFA9930-9077-48B5-9CD3-3232B1C60EC6}"/>
              </a:ext>
            </a:extLst>
          </p:cNvPr>
          <p:cNvSpPr txBox="1"/>
          <p:nvPr/>
        </p:nvSpPr>
        <p:spPr>
          <a:xfrm>
            <a:off x="6972362" y="985291"/>
            <a:ext cx="3846517" cy="461665"/>
          </a:xfrm>
          <a:prstGeom prst="rect">
            <a:avLst/>
          </a:prstGeom>
          <a:noFill/>
        </p:spPr>
        <p:txBody>
          <a:bodyPr wrap="square" rtlCol="0">
            <a:spAutoFit/>
          </a:bodyPr>
          <a:lstStyle/>
          <a:p>
            <a:r>
              <a:rPr lang="en-GB" sz="2400" dirty="0">
                <a:solidFill>
                  <a:schemeClr val="bg1">
                    <a:lumMod val="50000"/>
                  </a:schemeClr>
                </a:solidFill>
              </a:rPr>
              <a:t>EU – Class II Medical Device</a:t>
            </a:r>
          </a:p>
        </p:txBody>
      </p:sp>
      <p:sp>
        <p:nvSpPr>
          <p:cNvPr id="37" name="Text Placeholder 20">
            <a:extLst>
              <a:ext uri="{FF2B5EF4-FFF2-40B4-BE49-F238E27FC236}">
                <a16:creationId xmlns="" xmlns:a16="http://schemas.microsoft.com/office/drawing/2014/main" id="{DB6CE08E-0343-490A-959C-270C5D23830C}"/>
              </a:ext>
            </a:extLst>
          </p:cNvPr>
          <p:cNvSpPr txBox="1">
            <a:spLocks/>
          </p:cNvSpPr>
          <p:nvPr/>
        </p:nvSpPr>
        <p:spPr>
          <a:xfrm>
            <a:off x="10822258" y="2083400"/>
            <a:ext cx="727784" cy="519039"/>
          </a:xfrm>
          <a:prstGeom prst="rect">
            <a:avLst/>
          </a:prstGeom>
          <a:solidFill>
            <a:schemeClr val="accent2"/>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600" b="1" dirty="0">
                <a:solidFill>
                  <a:schemeClr val="bg1"/>
                </a:solidFill>
              </a:rPr>
              <a:t>Q1 2020</a:t>
            </a:r>
          </a:p>
        </p:txBody>
      </p:sp>
      <p:sp>
        <p:nvSpPr>
          <p:cNvPr id="38" name="Text Placeholder 20">
            <a:extLst>
              <a:ext uri="{FF2B5EF4-FFF2-40B4-BE49-F238E27FC236}">
                <a16:creationId xmlns="" xmlns:a16="http://schemas.microsoft.com/office/drawing/2014/main" id="{19CE2E55-18FC-4D88-A72E-C63470FF7B2A}"/>
              </a:ext>
            </a:extLst>
          </p:cNvPr>
          <p:cNvSpPr txBox="1">
            <a:spLocks/>
          </p:cNvSpPr>
          <p:nvPr/>
        </p:nvSpPr>
        <p:spPr>
          <a:xfrm>
            <a:off x="10822258" y="2683754"/>
            <a:ext cx="727784" cy="528285"/>
          </a:xfrm>
          <a:prstGeom prst="rect">
            <a:avLst/>
          </a:prstGeom>
          <a:solidFill>
            <a:schemeClr val="accent2"/>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600" b="1" dirty="0">
                <a:solidFill>
                  <a:schemeClr val="bg1"/>
                </a:solidFill>
              </a:rPr>
              <a:t>July 2020</a:t>
            </a:r>
          </a:p>
        </p:txBody>
      </p:sp>
      <p:sp>
        <p:nvSpPr>
          <p:cNvPr id="39" name="Text Placeholder 20">
            <a:extLst>
              <a:ext uri="{FF2B5EF4-FFF2-40B4-BE49-F238E27FC236}">
                <a16:creationId xmlns="" xmlns:a16="http://schemas.microsoft.com/office/drawing/2014/main" id="{4707C859-2BC7-462F-8BAC-AA1D0AA82F4C}"/>
              </a:ext>
            </a:extLst>
          </p:cNvPr>
          <p:cNvSpPr txBox="1">
            <a:spLocks/>
          </p:cNvSpPr>
          <p:nvPr/>
        </p:nvSpPr>
        <p:spPr>
          <a:xfrm>
            <a:off x="10826498" y="3272015"/>
            <a:ext cx="742013" cy="527399"/>
          </a:xfrm>
          <a:prstGeom prst="rect">
            <a:avLst/>
          </a:prstGeom>
          <a:solidFill>
            <a:schemeClr val="accent2"/>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600" b="1" dirty="0">
                <a:solidFill>
                  <a:schemeClr val="bg1"/>
                </a:solidFill>
              </a:rPr>
              <a:t>July 2020</a:t>
            </a:r>
          </a:p>
        </p:txBody>
      </p:sp>
      <p:sp>
        <p:nvSpPr>
          <p:cNvPr id="45" name="Text Placeholder 20">
            <a:extLst>
              <a:ext uri="{FF2B5EF4-FFF2-40B4-BE49-F238E27FC236}">
                <a16:creationId xmlns="" xmlns:a16="http://schemas.microsoft.com/office/drawing/2014/main" id="{C0364A49-B985-44DD-8289-CCA3775D26C5}"/>
              </a:ext>
            </a:extLst>
          </p:cNvPr>
          <p:cNvSpPr txBox="1">
            <a:spLocks/>
          </p:cNvSpPr>
          <p:nvPr/>
        </p:nvSpPr>
        <p:spPr>
          <a:xfrm>
            <a:off x="6403933" y="1463768"/>
            <a:ext cx="1623083" cy="541771"/>
          </a:xfrm>
          <a:prstGeom prst="rect">
            <a:avLst/>
          </a:prstGeom>
          <a:solidFill>
            <a:schemeClr val="accent1"/>
          </a:solidFill>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schemeClr val="bg1"/>
                </a:solidFill>
              </a:rPr>
              <a:t>QMS Evaluation</a:t>
            </a:r>
          </a:p>
        </p:txBody>
      </p:sp>
      <p:sp>
        <p:nvSpPr>
          <p:cNvPr id="46" name="Text Placeholder 17">
            <a:extLst>
              <a:ext uri="{FF2B5EF4-FFF2-40B4-BE49-F238E27FC236}">
                <a16:creationId xmlns="" xmlns:a16="http://schemas.microsoft.com/office/drawing/2014/main" id="{8C16F055-B0E4-4C45-AF7B-A344F3551B6D}"/>
              </a:ext>
            </a:extLst>
          </p:cNvPr>
          <p:cNvSpPr txBox="1">
            <a:spLocks/>
          </p:cNvSpPr>
          <p:nvPr/>
        </p:nvSpPr>
        <p:spPr>
          <a:xfrm>
            <a:off x="8116358" y="1454985"/>
            <a:ext cx="2656008" cy="537854"/>
          </a:xfrm>
          <a:prstGeom prst="rect">
            <a:avLst/>
          </a:prstGeom>
          <a:solidFill>
            <a:schemeClr val="bg2">
              <a:alpha val="26000"/>
            </a:schemeClr>
          </a:solidFill>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2"/>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buFont typeface="Wingdings" panose="05000000000000000000" pitchFamily="2" charset="2"/>
              <a:buChar char="§"/>
            </a:pPr>
            <a:r>
              <a:rPr lang="en-GB" sz="1600" dirty="0"/>
              <a:t>Map out EU requirements for company QMS </a:t>
            </a:r>
          </a:p>
        </p:txBody>
      </p:sp>
      <p:sp>
        <p:nvSpPr>
          <p:cNvPr id="47" name="Text Placeholder 20">
            <a:extLst>
              <a:ext uri="{FF2B5EF4-FFF2-40B4-BE49-F238E27FC236}">
                <a16:creationId xmlns="" xmlns:a16="http://schemas.microsoft.com/office/drawing/2014/main" id="{9C2F7B40-F3F3-4837-B90F-D099A3C7E6F1}"/>
              </a:ext>
            </a:extLst>
          </p:cNvPr>
          <p:cNvSpPr txBox="1">
            <a:spLocks/>
          </p:cNvSpPr>
          <p:nvPr/>
        </p:nvSpPr>
        <p:spPr>
          <a:xfrm>
            <a:off x="10822258" y="1451068"/>
            <a:ext cx="727784" cy="541771"/>
          </a:xfrm>
          <a:prstGeom prst="rect">
            <a:avLst/>
          </a:prstGeom>
          <a:solidFill>
            <a:schemeClr val="accent2"/>
          </a:solidFill>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600" b="1" dirty="0">
                <a:solidFill>
                  <a:schemeClr val="bg1"/>
                </a:solidFill>
              </a:rPr>
              <a:t>Dec 2019</a:t>
            </a:r>
          </a:p>
        </p:txBody>
      </p:sp>
      <p:sp>
        <p:nvSpPr>
          <p:cNvPr id="54" name="TextBox 53">
            <a:extLst>
              <a:ext uri="{FF2B5EF4-FFF2-40B4-BE49-F238E27FC236}">
                <a16:creationId xmlns="" xmlns:a16="http://schemas.microsoft.com/office/drawing/2014/main" id="{29BCC934-43EA-4421-9B67-F25E1F8B00FE}"/>
              </a:ext>
            </a:extLst>
          </p:cNvPr>
          <p:cNvSpPr txBox="1"/>
          <p:nvPr/>
        </p:nvSpPr>
        <p:spPr>
          <a:xfrm>
            <a:off x="11543294" y="1526642"/>
            <a:ext cx="381836" cy="400110"/>
          </a:xfrm>
          <a:prstGeom prst="rect">
            <a:avLst/>
          </a:prstGeom>
          <a:noFill/>
        </p:spPr>
        <p:txBody>
          <a:bodyPr wrap="non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55" name="TextBox 54">
            <a:extLst>
              <a:ext uri="{FF2B5EF4-FFF2-40B4-BE49-F238E27FC236}">
                <a16:creationId xmlns="" xmlns:a16="http://schemas.microsoft.com/office/drawing/2014/main" id="{DE87A18D-B0BE-4B20-92A6-0541FAAE7503}"/>
              </a:ext>
            </a:extLst>
          </p:cNvPr>
          <p:cNvSpPr txBox="1"/>
          <p:nvPr/>
        </p:nvSpPr>
        <p:spPr>
          <a:xfrm>
            <a:off x="11548937" y="2164469"/>
            <a:ext cx="381836" cy="400110"/>
          </a:xfrm>
          <a:prstGeom prst="rect">
            <a:avLst/>
          </a:prstGeom>
          <a:noFill/>
        </p:spPr>
        <p:txBody>
          <a:bodyPr wrap="non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6" name="TextBox 5">
            <a:extLst>
              <a:ext uri="{FF2B5EF4-FFF2-40B4-BE49-F238E27FC236}">
                <a16:creationId xmlns="" xmlns:a16="http://schemas.microsoft.com/office/drawing/2014/main" id="{F960253E-848E-4319-BB8A-6C5E4BAA07B5}"/>
              </a:ext>
            </a:extLst>
          </p:cNvPr>
          <p:cNvSpPr txBox="1"/>
          <p:nvPr/>
        </p:nvSpPr>
        <p:spPr>
          <a:xfrm>
            <a:off x="2335974" y="6314047"/>
            <a:ext cx="8931909" cy="600164"/>
          </a:xfrm>
          <a:prstGeom prst="rect">
            <a:avLst/>
          </a:prstGeom>
          <a:noFill/>
        </p:spPr>
        <p:txBody>
          <a:bodyPr wrap="square" rtlCol="0">
            <a:spAutoFit/>
          </a:bodyPr>
          <a:lstStyle/>
          <a:p>
            <a:pPr marL="228600" indent="-228600">
              <a:buAutoNum type="arabicPeriod"/>
            </a:pPr>
            <a:r>
              <a:rPr lang="en-GB" sz="1100" i="1" dirty="0">
                <a:solidFill>
                  <a:schemeClr val="accent5"/>
                </a:solidFill>
              </a:rPr>
              <a:t>Clinical Study Report</a:t>
            </a:r>
          </a:p>
          <a:p>
            <a:pPr marL="228600" indent="-228600">
              <a:buAutoNum type="arabicPeriod"/>
            </a:pPr>
            <a:r>
              <a:rPr lang="en-GB" sz="1100" i="1" dirty="0">
                <a:solidFill>
                  <a:schemeClr val="accent5"/>
                </a:solidFill>
              </a:rPr>
              <a:t>Notified Bodies are the regulatory authorities that oversee the approval of medical devices within the EU including the UK</a:t>
            </a:r>
          </a:p>
          <a:p>
            <a:pPr marL="228600" indent="-228600">
              <a:buAutoNum type="arabicPeriod"/>
            </a:pPr>
            <a:r>
              <a:rPr lang="en-GB" sz="1100" i="1" dirty="0">
                <a:solidFill>
                  <a:schemeClr val="accent5"/>
                </a:solidFill>
              </a:rPr>
              <a:t>Quality Management System</a:t>
            </a:r>
            <a:endParaRPr lang="en-US" sz="1100" i="1" dirty="0">
              <a:solidFill>
                <a:schemeClr val="accent5"/>
              </a:solidFill>
            </a:endParaRPr>
          </a:p>
        </p:txBody>
      </p:sp>
      <p:sp>
        <p:nvSpPr>
          <p:cNvPr id="8" name="Text Placeholder 24">
            <a:extLst>
              <a:ext uri="{FF2B5EF4-FFF2-40B4-BE49-F238E27FC236}">
                <a16:creationId xmlns="" xmlns:a16="http://schemas.microsoft.com/office/drawing/2014/main" id="{DD51A1D0-078F-427D-844B-52F430EDD375}"/>
              </a:ext>
            </a:extLst>
          </p:cNvPr>
          <p:cNvSpPr txBox="1">
            <a:spLocks/>
          </p:cNvSpPr>
          <p:nvPr/>
        </p:nvSpPr>
        <p:spPr>
          <a:xfrm>
            <a:off x="8145940" y="3855190"/>
            <a:ext cx="2642744" cy="550864"/>
          </a:xfrm>
          <a:prstGeom prst="rect">
            <a:avLst/>
          </a:prstGeom>
          <a:solidFill>
            <a:schemeClr val="bg2">
              <a:alpha val="26000"/>
            </a:schemeClr>
          </a:solidFill>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spcBef>
                <a:spcPts val="0"/>
              </a:spcBef>
              <a:buFont typeface="Wingdings" panose="05000000000000000000" pitchFamily="2" charset="2"/>
              <a:buChar char="§"/>
            </a:pPr>
            <a:r>
              <a:rPr lang="en-GB" sz="1600" dirty="0">
                <a:solidFill>
                  <a:srgbClr val="767171"/>
                </a:solidFill>
              </a:rPr>
              <a:t>Positive opinion issued on QMS</a:t>
            </a:r>
            <a:r>
              <a:rPr lang="en-GB" sz="1600" baseline="30000" dirty="0">
                <a:solidFill>
                  <a:srgbClr val="767171"/>
                </a:solidFill>
              </a:rPr>
              <a:t>3</a:t>
            </a:r>
            <a:r>
              <a:rPr lang="en-GB" sz="1600" dirty="0">
                <a:solidFill>
                  <a:srgbClr val="767171"/>
                </a:solidFill>
              </a:rPr>
              <a:t> for MED3000</a:t>
            </a:r>
            <a:endParaRPr lang="en-GB" sz="1200" dirty="0"/>
          </a:p>
        </p:txBody>
      </p:sp>
      <p:sp>
        <p:nvSpPr>
          <p:cNvPr id="9" name="Text Placeholder 29">
            <a:extLst>
              <a:ext uri="{FF2B5EF4-FFF2-40B4-BE49-F238E27FC236}">
                <a16:creationId xmlns="" xmlns:a16="http://schemas.microsoft.com/office/drawing/2014/main" id="{0539FBDA-C56E-4C32-955F-20C1A6645F72}"/>
              </a:ext>
            </a:extLst>
          </p:cNvPr>
          <p:cNvSpPr txBox="1">
            <a:spLocks/>
          </p:cNvSpPr>
          <p:nvPr/>
        </p:nvSpPr>
        <p:spPr>
          <a:xfrm>
            <a:off x="8127466" y="4471289"/>
            <a:ext cx="2670779" cy="522139"/>
          </a:xfrm>
          <a:prstGeom prst="rect">
            <a:avLst/>
          </a:prstGeom>
          <a:solidFill>
            <a:schemeClr val="bg2">
              <a:alpha val="26000"/>
            </a:schemeClr>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buFont typeface="Wingdings" panose="05000000000000000000" pitchFamily="2" charset="2"/>
              <a:buChar char="§"/>
            </a:pPr>
            <a:r>
              <a:rPr lang="en-GB" sz="1600" dirty="0">
                <a:solidFill>
                  <a:srgbClr val="767171"/>
                </a:solidFill>
              </a:rPr>
              <a:t>Expected EU marketing authorisation</a:t>
            </a:r>
          </a:p>
        </p:txBody>
      </p:sp>
      <p:sp>
        <p:nvSpPr>
          <p:cNvPr id="10" name="Text Placeholder 30">
            <a:extLst>
              <a:ext uri="{FF2B5EF4-FFF2-40B4-BE49-F238E27FC236}">
                <a16:creationId xmlns="" xmlns:a16="http://schemas.microsoft.com/office/drawing/2014/main" id="{AF8F7DAC-AB34-427C-8F01-475FAE0F0CE3}"/>
              </a:ext>
            </a:extLst>
          </p:cNvPr>
          <p:cNvSpPr txBox="1">
            <a:spLocks/>
          </p:cNvSpPr>
          <p:nvPr/>
        </p:nvSpPr>
        <p:spPr>
          <a:xfrm>
            <a:off x="6413210" y="3877768"/>
            <a:ext cx="1623084" cy="528286"/>
          </a:xfrm>
          <a:prstGeom prst="rect">
            <a:avLst/>
          </a:prstGeom>
          <a:solidFill>
            <a:schemeClr val="accent1"/>
          </a:solidFill>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prstClr val="white"/>
                </a:solidFill>
              </a:rPr>
              <a:t>QMS</a:t>
            </a:r>
            <a:br>
              <a:rPr lang="en-GB" sz="1600" b="1" dirty="0">
                <a:solidFill>
                  <a:prstClr val="white"/>
                </a:solidFill>
              </a:rPr>
            </a:br>
            <a:r>
              <a:rPr lang="en-GB" sz="1600" b="1" dirty="0">
                <a:solidFill>
                  <a:prstClr val="white"/>
                </a:solidFill>
              </a:rPr>
              <a:t>approval</a:t>
            </a:r>
          </a:p>
        </p:txBody>
      </p:sp>
      <p:sp>
        <p:nvSpPr>
          <p:cNvPr id="11" name="Text Placeholder 31">
            <a:extLst>
              <a:ext uri="{FF2B5EF4-FFF2-40B4-BE49-F238E27FC236}">
                <a16:creationId xmlns="" xmlns:a16="http://schemas.microsoft.com/office/drawing/2014/main" id="{7CDBEDA6-5280-4F06-98E1-B237D3594748}"/>
              </a:ext>
            </a:extLst>
          </p:cNvPr>
          <p:cNvSpPr txBox="1">
            <a:spLocks/>
          </p:cNvSpPr>
          <p:nvPr/>
        </p:nvSpPr>
        <p:spPr>
          <a:xfrm>
            <a:off x="6413210" y="4471289"/>
            <a:ext cx="1623083" cy="522139"/>
          </a:xfrm>
          <a:prstGeom prst="rect">
            <a:avLst/>
          </a:prstGeom>
          <a:solidFill>
            <a:schemeClr val="accent1"/>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b="1" dirty="0">
                <a:solidFill>
                  <a:prstClr val="white"/>
                </a:solidFill>
              </a:rPr>
              <a:t>EU Regulatory approval</a:t>
            </a:r>
          </a:p>
        </p:txBody>
      </p:sp>
      <p:sp>
        <p:nvSpPr>
          <p:cNvPr id="12" name="Text Placeholder 20">
            <a:extLst>
              <a:ext uri="{FF2B5EF4-FFF2-40B4-BE49-F238E27FC236}">
                <a16:creationId xmlns="" xmlns:a16="http://schemas.microsoft.com/office/drawing/2014/main" id="{A12616E5-4FCF-46CF-BEF5-E95380B62E4D}"/>
              </a:ext>
            </a:extLst>
          </p:cNvPr>
          <p:cNvSpPr txBox="1">
            <a:spLocks/>
          </p:cNvSpPr>
          <p:nvPr/>
        </p:nvSpPr>
        <p:spPr>
          <a:xfrm>
            <a:off x="10831535" y="3877768"/>
            <a:ext cx="727784" cy="528285"/>
          </a:xfrm>
          <a:prstGeom prst="rect">
            <a:avLst/>
          </a:prstGeom>
          <a:solidFill>
            <a:schemeClr val="accent2"/>
          </a:solidFill>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GB" sz="1600" b="1" dirty="0">
                <a:solidFill>
                  <a:schemeClr val="bg1"/>
                </a:solidFill>
              </a:rPr>
              <a:t>Aug 2020</a:t>
            </a:r>
          </a:p>
        </p:txBody>
      </p:sp>
      <p:sp>
        <p:nvSpPr>
          <p:cNvPr id="14" name="Text Placeholder 20">
            <a:extLst>
              <a:ext uri="{FF2B5EF4-FFF2-40B4-BE49-F238E27FC236}">
                <a16:creationId xmlns="" xmlns:a16="http://schemas.microsoft.com/office/drawing/2014/main" id="{E87948E2-C3A1-4B53-90C6-EBC06BB394F1}"/>
              </a:ext>
            </a:extLst>
          </p:cNvPr>
          <p:cNvSpPr txBox="1">
            <a:spLocks/>
          </p:cNvSpPr>
          <p:nvPr/>
        </p:nvSpPr>
        <p:spPr>
          <a:xfrm>
            <a:off x="10835775" y="4466029"/>
            <a:ext cx="742013" cy="527399"/>
          </a:xfrm>
          <a:prstGeom prst="rect">
            <a:avLst/>
          </a:prstGeom>
          <a:solidFill>
            <a:srgbClr val="FEEFCE"/>
          </a:solidFill>
        </p:spPr>
        <p:txBody>
          <a:bodyPr vert="horz" lIns="91440" tIns="45720" rIns="91440" bIns="45720" rtlCol="0" anchor="ctr">
            <a:normAutofit/>
          </a:bodyPr>
          <a:lstStyle>
            <a:defPPr>
              <a:defRPr lang="en-US"/>
            </a:defPPr>
            <a:lvl1pPr indent="0" algn="ctr" defTabSz="914400">
              <a:lnSpc>
                <a:spcPct val="90000"/>
              </a:lnSpc>
              <a:spcBef>
                <a:spcPts val="0"/>
              </a:spcBef>
              <a:buFontTx/>
              <a:buNone/>
              <a:defRPr sz="1600" b="1">
                <a:solidFill>
                  <a:schemeClr val="accent5"/>
                </a:solidFill>
                <a:latin typeface="+mj-lt"/>
              </a:defRPr>
            </a:lvl1pPr>
            <a:lvl2pPr marL="809625" indent="-273050" defTabSz="914400">
              <a:lnSpc>
                <a:spcPct val="90000"/>
              </a:lnSpc>
              <a:spcBef>
                <a:spcPts val="500"/>
              </a:spcBef>
              <a:buFont typeface="Wingdings" panose="05000000000000000000" pitchFamily="2" charset="2"/>
              <a:buChar char="§"/>
              <a:defRPr>
                <a:solidFill>
                  <a:schemeClr val="accent5"/>
                </a:solidFill>
                <a:latin typeface="+mj-lt"/>
              </a:defRPr>
            </a:lvl2pPr>
            <a:lvl3pPr marL="1071563" indent="-261938" defTabSz="914400">
              <a:lnSpc>
                <a:spcPct val="90000"/>
              </a:lnSpc>
              <a:spcBef>
                <a:spcPts val="500"/>
              </a:spcBef>
              <a:buFont typeface="Wingdings" panose="05000000000000000000" pitchFamily="2" charset="2"/>
              <a:buChar char="§"/>
              <a:defRPr sz="1600">
                <a:solidFill>
                  <a:schemeClr val="accent5"/>
                </a:solidFill>
                <a:latin typeface="+mj-lt"/>
              </a:defRPr>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GB" dirty="0"/>
              <a:t>2021</a:t>
            </a:r>
          </a:p>
        </p:txBody>
      </p:sp>
      <p:sp>
        <p:nvSpPr>
          <p:cNvPr id="15" name="TextBox 14">
            <a:extLst>
              <a:ext uri="{FF2B5EF4-FFF2-40B4-BE49-F238E27FC236}">
                <a16:creationId xmlns="" xmlns:a16="http://schemas.microsoft.com/office/drawing/2014/main" id="{438AC82E-AB13-4FDD-AE49-15F16408D5A9}"/>
              </a:ext>
            </a:extLst>
          </p:cNvPr>
          <p:cNvSpPr txBox="1"/>
          <p:nvPr/>
        </p:nvSpPr>
        <p:spPr>
          <a:xfrm>
            <a:off x="11542953" y="2729311"/>
            <a:ext cx="381836" cy="400110"/>
          </a:xfrm>
          <a:prstGeom prst="rect">
            <a:avLst/>
          </a:prstGeom>
          <a:noFill/>
        </p:spPr>
        <p:txBody>
          <a:bodyPr wrap="non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16" name="TextBox 15">
            <a:extLst>
              <a:ext uri="{FF2B5EF4-FFF2-40B4-BE49-F238E27FC236}">
                <a16:creationId xmlns="" xmlns:a16="http://schemas.microsoft.com/office/drawing/2014/main" id="{9C4A4D85-32AC-4C04-975D-61C3A44387C8}"/>
              </a:ext>
            </a:extLst>
          </p:cNvPr>
          <p:cNvSpPr txBox="1"/>
          <p:nvPr/>
        </p:nvSpPr>
        <p:spPr>
          <a:xfrm>
            <a:off x="11550042" y="3371880"/>
            <a:ext cx="381836" cy="400110"/>
          </a:xfrm>
          <a:prstGeom prst="rect">
            <a:avLst/>
          </a:prstGeom>
          <a:noFill/>
        </p:spPr>
        <p:txBody>
          <a:bodyPr wrap="square" rtlCol="0">
            <a:spAutoFit/>
          </a:bodyPr>
          <a:lstStyle/>
          <a:p>
            <a:r>
              <a:rPr lang="en-GB" sz="2000" b="1" dirty="0">
                <a:solidFill>
                  <a:srgbClr val="4FB191"/>
                </a:solidFill>
                <a:sym typeface="Wingdings 2"/>
              </a:rPr>
              <a:t></a:t>
            </a:r>
            <a:endParaRPr lang="en-GB" sz="2000" b="1" dirty="0">
              <a:solidFill>
                <a:srgbClr val="4FB191"/>
              </a:solidFill>
            </a:endParaRPr>
          </a:p>
        </p:txBody>
      </p:sp>
      <p:sp>
        <p:nvSpPr>
          <p:cNvPr id="17" name="TextBox 16">
            <a:extLst>
              <a:ext uri="{FF2B5EF4-FFF2-40B4-BE49-F238E27FC236}">
                <a16:creationId xmlns="" xmlns:a16="http://schemas.microsoft.com/office/drawing/2014/main" id="{A35BE0FC-7B95-4F3D-B0B0-5FC43D1909AE}"/>
              </a:ext>
            </a:extLst>
          </p:cNvPr>
          <p:cNvSpPr txBox="1"/>
          <p:nvPr/>
        </p:nvSpPr>
        <p:spPr>
          <a:xfrm>
            <a:off x="11543294" y="3896267"/>
            <a:ext cx="381836" cy="400110"/>
          </a:xfrm>
          <a:prstGeom prst="rect">
            <a:avLst/>
          </a:prstGeom>
          <a:noFill/>
        </p:spPr>
        <p:txBody>
          <a:bodyPr wrap="square" rtlCol="0">
            <a:spAutoFit/>
          </a:bodyPr>
          <a:lstStyle/>
          <a:p>
            <a:r>
              <a:rPr lang="en-GB" sz="2000" b="1" dirty="0">
                <a:solidFill>
                  <a:srgbClr val="4FB191"/>
                </a:solidFill>
                <a:sym typeface="Wingdings 2"/>
              </a:rPr>
              <a:t></a:t>
            </a:r>
            <a:endParaRPr lang="en-GB" sz="2000" b="1" dirty="0">
              <a:solidFill>
                <a:srgbClr val="4FB191"/>
              </a:solidFill>
            </a:endParaRPr>
          </a:p>
        </p:txBody>
      </p:sp>
      <p:cxnSp>
        <p:nvCxnSpPr>
          <p:cNvPr id="19" name="Straight Connector 18">
            <a:extLst>
              <a:ext uri="{FF2B5EF4-FFF2-40B4-BE49-F238E27FC236}">
                <a16:creationId xmlns="" xmlns:a16="http://schemas.microsoft.com/office/drawing/2014/main" id="{36DF2253-6019-452A-BB9C-644AD40F7495}"/>
              </a:ext>
            </a:extLst>
          </p:cNvPr>
          <p:cNvCxnSpPr/>
          <p:nvPr/>
        </p:nvCxnSpPr>
        <p:spPr>
          <a:xfrm>
            <a:off x="6189825" y="1104478"/>
            <a:ext cx="0" cy="528500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 Placeholder 20">
            <a:extLst>
              <a:ext uri="{FF2B5EF4-FFF2-40B4-BE49-F238E27FC236}">
                <a16:creationId xmlns="" xmlns:a16="http://schemas.microsoft.com/office/drawing/2014/main" id="{CF3298A4-A810-4913-8BE4-714D559C4686}"/>
              </a:ext>
            </a:extLst>
          </p:cNvPr>
          <p:cNvSpPr>
            <a:spLocks noGrp="1"/>
          </p:cNvSpPr>
          <p:nvPr>
            <p:ph type="body" sz="quarter" idx="4294967295"/>
          </p:nvPr>
        </p:nvSpPr>
        <p:spPr>
          <a:xfrm>
            <a:off x="4966412" y="5142262"/>
            <a:ext cx="779546" cy="516947"/>
          </a:xfrm>
          <a:prstGeom prst="rect">
            <a:avLst/>
          </a:prstGeom>
          <a:solidFill>
            <a:srgbClr val="FEEFCE"/>
          </a:solidFill>
        </p:spPr>
        <p:txBody>
          <a:bodyPr vert="horz" lIns="91440" tIns="45720" rIns="91440" bIns="45720" rtlCol="0">
            <a:normAutofit/>
          </a:bodyPr>
          <a:lstStyle/>
          <a:p>
            <a:pPr marL="0" indent="0" algn="ctr">
              <a:spcBef>
                <a:spcPts val="0"/>
              </a:spcBef>
              <a:buFontTx/>
              <a:buNone/>
            </a:pPr>
            <a:r>
              <a:rPr lang="en-GB" sz="1400" b="1" dirty="0">
                <a:solidFill>
                  <a:schemeClr val="accent5"/>
                </a:solidFill>
                <a:latin typeface="+mj-lt"/>
              </a:rPr>
              <a:t>End of 2021</a:t>
            </a:r>
          </a:p>
        </p:txBody>
      </p:sp>
    </p:spTree>
    <p:extLst>
      <p:ext uri="{BB962C8B-B14F-4D97-AF65-F5344CB8AC3E}">
        <p14:creationId xmlns:p14="http://schemas.microsoft.com/office/powerpoint/2010/main" val="325792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5FDB959E-12F0-42AB-B9BF-DA9B8A0FFA57}"/>
              </a:ext>
            </a:extLst>
          </p:cNvPr>
          <p:cNvSpPr>
            <a:spLocks noChangeAspect="1"/>
          </p:cNvSpPr>
          <p:nvPr/>
        </p:nvSpPr>
        <p:spPr>
          <a:xfrm>
            <a:off x="0" y="0"/>
            <a:ext cx="12192000" cy="6858000"/>
          </a:xfrm>
          <a:custGeom>
            <a:avLst/>
            <a:gdLst>
              <a:gd name="connsiteX0" fmla="*/ 0 w 6531429"/>
              <a:gd name="connsiteY0" fmla="*/ 6903218 h 6913266"/>
              <a:gd name="connsiteX1" fmla="*/ 3205425 w 6531429"/>
              <a:gd name="connsiteY1" fmla="*/ 0 h 6913266"/>
              <a:gd name="connsiteX2" fmla="*/ 6531429 w 6531429"/>
              <a:gd name="connsiteY2" fmla="*/ 10049 h 6913266"/>
              <a:gd name="connsiteX3" fmla="*/ 6531429 w 6531429"/>
              <a:gd name="connsiteY3" fmla="*/ 6913266 h 6913266"/>
              <a:gd name="connsiteX4" fmla="*/ 0 w 6531429"/>
              <a:gd name="connsiteY4" fmla="*/ 6903218 h 691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9" h="6913266">
                <a:moveTo>
                  <a:pt x="0" y="6903218"/>
                </a:moveTo>
                <a:lnTo>
                  <a:pt x="3205425" y="0"/>
                </a:lnTo>
                <a:lnTo>
                  <a:pt x="6531429" y="10049"/>
                </a:lnTo>
                <a:lnTo>
                  <a:pt x="6531429" y="6913266"/>
                </a:lnTo>
                <a:lnTo>
                  <a:pt x="0" y="6903218"/>
                </a:lnTo>
                <a:close/>
              </a:path>
            </a:pathLst>
          </a:custGeom>
          <a:blipFill dpi="0" rotWithShape="1">
            <a:blip r:embed="rId2" cstate="hqprint">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5">
            <a:extLst>
              <a:ext uri="{FF2B5EF4-FFF2-40B4-BE49-F238E27FC236}">
                <a16:creationId xmlns="" xmlns:a16="http://schemas.microsoft.com/office/drawing/2014/main" id="{26FE4206-2DDA-43C4-9D21-3C2AAF3671CA}"/>
              </a:ext>
            </a:extLst>
          </p:cNvPr>
          <p:cNvSpPr>
            <a:spLocks noGrp="1"/>
          </p:cNvSpPr>
          <p:nvPr>
            <p:ph type="body" sz="quarter" idx="10"/>
          </p:nvPr>
        </p:nvSpPr>
        <p:spPr>
          <a:xfrm>
            <a:off x="666492" y="2030322"/>
            <a:ext cx="2509368" cy="1920444"/>
          </a:xfrm>
        </p:spPr>
        <p:txBody>
          <a:bodyPr>
            <a:noAutofit/>
          </a:bodyPr>
          <a:lstStyle/>
          <a:p>
            <a:r>
              <a:rPr lang="en-GB" sz="3200" dirty="0">
                <a:solidFill>
                  <a:schemeClr val="accent1"/>
                </a:solidFill>
              </a:rPr>
              <a:t>MED3000</a:t>
            </a:r>
          </a:p>
          <a:p>
            <a:r>
              <a:rPr lang="en-GB" dirty="0">
                <a:solidFill>
                  <a:schemeClr val="accent1"/>
                </a:solidFill>
              </a:rPr>
              <a:t>Commercial</a:t>
            </a:r>
          </a:p>
        </p:txBody>
      </p:sp>
    </p:spTree>
    <p:extLst>
      <p:ext uri="{BB962C8B-B14F-4D97-AF65-F5344CB8AC3E}">
        <p14:creationId xmlns:p14="http://schemas.microsoft.com/office/powerpoint/2010/main" val="124625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404813"/>
            <a:ext cx="9972674" cy="1008062"/>
          </a:xfrm>
        </p:spPr>
        <p:txBody>
          <a:bodyPr/>
          <a:lstStyle/>
          <a:p>
            <a:r>
              <a:rPr lang="en-GB" dirty="0"/>
              <a:t>OTC AVAILABILITY OPENS UP LARGE UNTAPPED MARKET</a:t>
            </a:r>
          </a:p>
        </p:txBody>
      </p:sp>
      <p:sp>
        <p:nvSpPr>
          <p:cNvPr id="21" name="TextBox 20"/>
          <p:cNvSpPr txBox="1"/>
          <p:nvPr/>
        </p:nvSpPr>
        <p:spPr>
          <a:xfrm>
            <a:off x="2216020" y="5939260"/>
            <a:ext cx="7906175" cy="938719"/>
          </a:xfrm>
          <a:prstGeom prst="rect">
            <a:avLst/>
          </a:prstGeom>
          <a:noFill/>
        </p:spPr>
        <p:txBody>
          <a:bodyPr wrap="square" rtlCol="0">
            <a:spAutoFit/>
          </a:bodyPr>
          <a:lstStyle/>
          <a:p>
            <a:r>
              <a:rPr lang="en-GB" altLang="en-US" sz="1100" i="1" dirty="0">
                <a:solidFill>
                  <a:schemeClr val="accent5"/>
                </a:solidFill>
              </a:rPr>
              <a:t>1.Cello Healthcare Consulting research amongst physicians in the US, France and Germany, commissioned by Futura ; 2. Corona G., “First-generation phosphodiesterase type 5 inhibitors dropout (…)”, Andrology, 2016, 4, 1002–1009; 3. Frederick  L., “</a:t>
            </a:r>
            <a:r>
              <a:rPr lang="en-GB" sz="1100" i="1" dirty="0">
                <a:solidFill>
                  <a:schemeClr val="accent5"/>
                </a:solidFill>
              </a:rPr>
              <a:t>Under treatment of erectile dysfunction: claims analysis of 6.2 million patients”,  J Sex Med, 2014, Oct, (10):2546-53; 4. </a:t>
            </a:r>
            <a:r>
              <a:rPr lang="es-ES_tradnl" sz="1100" i="1" dirty="0">
                <a:solidFill>
                  <a:schemeClr val="accent5"/>
                </a:solidFill>
              </a:rPr>
              <a:t>Nguyen Sex Med Rev. 2017 Oct, vol 5, 508-520; 5. MSP 2018: Data for 75 countries, IQVIA IMS Health; 6. Ipsos research commissioned by Futura 7. </a:t>
            </a:r>
            <a:r>
              <a:rPr lang="en-GB" sz="1100" i="1" dirty="0">
                <a:solidFill>
                  <a:schemeClr val="accent5"/>
                </a:solidFill>
              </a:rPr>
              <a:t>Directors’ belief based on market research conducted on Company’s behalf by Ipsos</a:t>
            </a:r>
          </a:p>
        </p:txBody>
      </p:sp>
      <p:sp>
        <p:nvSpPr>
          <p:cNvPr id="27" name="Text Placeholder 22"/>
          <p:cNvSpPr>
            <a:spLocks noGrp="1"/>
          </p:cNvSpPr>
          <p:nvPr>
            <p:ph type="body" sz="quarter" idx="15"/>
          </p:nvPr>
        </p:nvSpPr>
        <p:spPr>
          <a:xfrm>
            <a:off x="569989" y="1169526"/>
            <a:ext cx="6204856" cy="547917"/>
          </a:xfrm>
        </p:spPr>
        <p:txBody>
          <a:bodyPr lIns="36000" tIns="36000" rIns="36000" bIns="36000"/>
          <a:lstStyle/>
          <a:p>
            <a:pPr algn="ctr"/>
            <a:r>
              <a:rPr lang="en-GB" dirty="0"/>
              <a:t>TRADITIONAL SEGMENTS</a:t>
            </a:r>
          </a:p>
        </p:txBody>
      </p:sp>
      <p:sp>
        <p:nvSpPr>
          <p:cNvPr id="28" name="Text Placeholder 23"/>
          <p:cNvSpPr>
            <a:spLocks noGrp="1"/>
          </p:cNvSpPr>
          <p:nvPr>
            <p:ph type="body" sz="quarter" idx="26"/>
          </p:nvPr>
        </p:nvSpPr>
        <p:spPr>
          <a:xfrm>
            <a:off x="577794" y="2497510"/>
            <a:ext cx="1895711" cy="1218538"/>
          </a:xfrm>
        </p:spPr>
        <p:txBody>
          <a:bodyPr>
            <a:noAutofit/>
          </a:bodyPr>
          <a:lstStyle/>
          <a:p>
            <a:pPr marL="0" indent="0">
              <a:spcBef>
                <a:spcPts val="0"/>
              </a:spcBef>
              <a:buClr>
                <a:schemeClr val="accent1"/>
              </a:buClr>
              <a:buNone/>
            </a:pPr>
            <a:r>
              <a:rPr lang="en-GB" sz="1000" dirty="0"/>
              <a:t>Drivers of switch to MED3000</a:t>
            </a:r>
          </a:p>
          <a:p>
            <a:pPr>
              <a:lnSpc>
                <a:spcPct val="100000"/>
              </a:lnSpc>
              <a:spcBef>
                <a:spcPts val="0"/>
              </a:spcBef>
              <a:buClr>
                <a:schemeClr val="accent1"/>
              </a:buClr>
            </a:pPr>
            <a:r>
              <a:rPr lang="en-GB" sz="1000" dirty="0"/>
              <a:t>Fast acting, no planning necessary (spontaneity)</a:t>
            </a:r>
          </a:p>
          <a:p>
            <a:pPr>
              <a:lnSpc>
                <a:spcPct val="100000"/>
              </a:lnSpc>
              <a:spcBef>
                <a:spcPts val="0"/>
              </a:spcBef>
              <a:buClr>
                <a:schemeClr val="accent1"/>
              </a:buClr>
            </a:pPr>
            <a:r>
              <a:rPr lang="en-GB" sz="1000" dirty="0"/>
              <a:t>Very favourable side effects profile</a:t>
            </a:r>
          </a:p>
          <a:p>
            <a:pPr>
              <a:lnSpc>
                <a:spcPct val="100000"/>
              </a:lnSpc>
              <a:spcBef>
                <a:spcPts val="0"/>
              </a:spcBef>
              <a:buClr>
                <a:schemeClr val="accent1"/>
              </a:buClr>
            </a:pPr>
            <a:r>
              <a:rPr lang="en-GB" sz="1000" dirty="0"/>
              <a:t>OTC availability</a:t>
            </a:r>
          </a:p>
          <a:p>
            <a:pPr marL="0" indent="0">
              <a:spcBef>
                <a:spcPts val="0"/>
              </a:spcBef>
              <a:buClr>
                <a:schemeClr val="accent1"/>
              </a:buClr>
              <a:buNone/>
            </a:pPr>
            <a:r>
              <a:rPr lang="en-GB" sz="1000" dirty="0"/>
              <a:t>For dissatisfied users the top two are even more relevant.</a:t>
            </a:r>
          </a:p>
          <a:p>
            <a:pPr>
              <a:buClr>
                <a:schemeClr val="accent1"/>
              </a:buClr>
            </a:pPr>
            <a:endParaRPr lang="en-GB" sz="1000" dirty="0"/>
          </a:p>
        </p:txBody>
      </p:sp>
      <p:sp>
        <p:nvSpPr>
          <p:cNvPr id="29" name="Text Placeholder 29"/>
          <p:cNvSpPr>
            <a:spLocks noGrp="1"/>
          </p:cNvSpPr>
          <p:nvPr>
            <p:ph type="body" sz="quarter" idx="32"/>
          </p:nvPr>
        </p:nvSpPr>
        <p:spPr>
          <a:xfrm>
            <a:off x="565665" y="1813410"/>
            <a:ext cx="1896721" cy="604822"/>
          </a:xfrm>
          <a:solidFill>
            <a:srgbClr val="79C5B6"/>
          </a:solidFill>
        </p:spPr>
        <p:txBody>
          <a:bodyPr lIns="36000" tIns="36000" rIns="36000" bIns="36000">
            <a:noAutofit/>
          </a:bodyPr>
          <a:lstStyle/>
          <a:p>
            <a:pPr algn="ctr">
              <a:lnSpc>
                <a:spcPct val="100000"/>
              </a:lnSpc>
              <a:spcBef>
                <a:spcPts val="0"/>
              </a:spcBef>
            </a:pPr>
            <a:r>
              <a:rPr lang="en-GB" sz="1200" dirty="0"/>
              <a:t>PDE5IS USERS </a:t>
            </a:r>
          </a:p>
          <a:p>
            <a:pPr algn="ctr">
              <a:lnSpc>
                <a:spcPct val="100000"/>
              </a:lnSpc>
              <a:spcBef>
                <a:spcPts val="0"/>
              </a:spcBef>
            </a:pPr>
            <a:r>
              <a:rPr lang="en-GB" sz="1200" dirty="0"/>
              <a:t>(SATISFIED AND DISSATISFIED)</a:t>
            </a:r>
          </a:p>
        </p:txBody>
      </p:sp>
      <p:sp>
        <p:nvSpPr>
          <p:cNvPr id="31" name="Text Placeholder 22"/>
          <p:cNvSpPr txBox="1">
            <a:spLocks/>
          </p:cNvSpPr>
          <p:nvPr/>
        </p:nvSpPr>
        <p:spPr>
          <a:xfrm>
            <a:off x="7524750" y="1174098"/>
            <a:ext cx="4088190" cy="556143"/>
          </a:xfrm>
          <a:prstGeom prst="rect">
            <a:avLst/>
          </a:prstGeom>
          <a:solidFill>
            <a:srgbClr val="FAB725"/>
          </a:solidFill>
        </p:spPr>
        <p:txBody>
          <a:bodyPr vert="horz" lIns="36000" tIns="36000" rIns="36000" bIns="36000" rtlCol="0" anchor="ctr" anchorCtr="0">
            <a:normAutofit/>
          </a:bodyPr>
          <a:lstStyle>
            <a:lvl1pPr marL="0" indent="0" algn="l" defTabSz="914400" rtl="0" eaLnBrk="1" latinLnBrk="0" hangingPunct="1">
              <a:lnSpc>
                <a:spcPct val="90000"/>
              </a:lnSpc>
              <a:spcBef>
                <a:spcPts val="1000"/>
              </a:spcBef>
              <a:buFontTx/>
              <a:buNone/>
              <a:defRPr sz="14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NEWER SEGMENTS</a:t>
            </a:r>
          </a:p>
        </p:txBody>
      </p:sp>
      <p:sp>
        <p:nvSpPr>
          <p:cNvPr id="32" name="Text Placeholder 29"/>
          <p:cNvSpPr txBox="1">
            <a:spLocks/>
          </p:cNvSpPr>
          <p:nvPr/>
        </p:nvSpPr>
        <p:spPr>
          <a:xfrm>
            <a:off x="4857357" y="1813410"/>
            <a:ext cx="1918800" cy="604822"/>
          </a:xfrm>
          <a:prstGeom prst="rect">
            <a:avLst/>
          </a:prstGeom>
          <a:solidFill>
            <a:srgbClr val="79C5B6"/>
          </a:solidFill>
        </p:spPr>
        <p:txBody>
          <a:bodyPr vert="horz" lIns="36000" tIns="36000" rIns="36000" bIns="36000" rtlCol="0" anchor="ctr" anchorCtr="0">
            <a:normAutofit/>
          </a:bodyPr>
          <a:lstStyle>
            <a:lvl1pPr marL="0" indent="0" algn="l" defTabSz="914400" rtl="0" eaLnBrk="1" latinLnBrk="0" hangingPunct="1">
              <a:lnSpc>
                <a:spcPct val="90000"/>
              </a:lnSpc>
              <a:spcBef>
                <a:spcPts val="1000"/>
              </a:spcBef>
              <a:buFontTx/>
              <a:buNone/>
              <a:defRPr sz="14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1200" dirty="0"/>
              <a:t>UNDIAGNOSED, </a:t>
            </a:r>
          </a:p>
          <a:p>
            <a:pPr algn="ctr">
              <a:spcBef>
                <a:spcPts val="0"/>
              </a:spcBef>
            </a:pPr>
            <a:r>
              <a:rPr lang="en-GB" sz="1200" dirty="0"/>
              <a:t>SUSPECTED</a:t>
            </a:r>
          </a:p>
        </p:txBody>
      </p:sp>
      <p:sp>
        <p:nvSpPr>
          <p:cNvPr id="36" name="Text Placeholder 29"/>
          <p:cNvSpPr txBox="1">
            <a:spLocks/>
          </p:cNvSpPr>
          <p:nvPr/>
        </p:nvSpPr>
        <p:spPr>
          <a:xfrm>
            <a:off x="2700472" y="1813410"/>
            <a:ext cx="1918800" cy="604822"/>
          </a:xfrm>
          <a:prstGeom prst="rect">
            <a:avLst/>
          </a:prstGeom>
          <a:solidFill>
            <a:srgbClr val="79C5B6"/>
          </a:solidFill>
        </p:spPr>
        <p:txBody>
          <a:bodyPr vert="horz" lIns="36000" tIns="36000" rIns="36000" bIns="36000" rtlCol="0" anchor="ctr" anchorCtr="0">
            <a:normAutofit/>
          </a:bodyPr>
          <a:lstStyle>
            <a:lvl1pPr marL="0" indent="0" algn="l" defTabSz="914400" rtl="0" eaLnBrk="1" latinLnBrk="0" hangingPunct="1">
              <a:lnSpc>
                <a:spcPct val="90000"/>
              </a:lnSpc>
              <a:spcBef>
                <a:spcPts val="1000"/>
              </a:spcBef>
              <a:buFontTx/>
              <a:buNone/>
              <a:defRPr sz="14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1200" dirty="0"/>
              <a:t>DIAGNOSED, </a:t>
            </a:r>
          </a:p>
          <a:p>
            <a:pPr algn="ctr">
              <a:spcBef>
                <a:spcPts val="0"/>
              </a:spcBef>
            </a:pPr>
            <a:r>
              <a:rPr lang="en-GB" sz="1200" dirty="0"/>
              <a:t>NOT TREATING</a:t>
            </a:r>
          </a:p>
        </p:txBody>
      </p:sp>
      <p:cxnSp>
        <p:nvCxnSpPr>
          <p:cNvPr id="45" name="Straight Connector 44"/>
          <p:cNvCxnSpPr>
            <a:cxnSpLocks/>
          </p:cNvCxnSpPr>
          <p:nvPr/>
        </p:nvCxnSpPr>
        <p:spPr>
          <a:xfrm>
            <a:off x="7142087" y="1181705"/>
            <a:ext cx="4679" cy="2494945"/>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29"/>
          <p:cNvSpPr txBox="1">
            <a:spLocks/>
          </p:cNvSpPr>
          <p:nvPr/>
        </p:nvSpPr>
        <p:spPr>
          <a:xfrm>
            <a:off x="7525202" y="1805021"/>
            <a:ext cx="1918800" cy="604822"/>
          </a:xfrm>
          <a:prstGeom prst="rect">
            <a:avLst/>
          </a:prstGeom>
          <a:solidFill>
            <a:srgbClr val="79C5B6"/>
          </a:solidFill>
        </p:spPr>
        <p:txBody>
          <a:bodyPr vert="horz" lIns="36000" tIns="36000" rIns="36000" bIns="36000" rtlCol="0" anchor="ctr" anchorCtr="0">
            <a:normAutofit/>
          </a:bodyPr>
          <a:lstStyle>
            <a:lvl1pPr marL="0" indent="0" algn="l" defTabSz="914400" rtl="0" eaLnBrk="1" latinLnBrk="0" hangingPunct="1">
              <a:lnSpc>
                <a:spcPct val="90000"/>
              </a:lnSpc>
              <a:spcBef>
                <a:spcPts val="1000"/>
              </a:spcBef>
              <a:buFontTx/>
              <a:buNone/>
              <a:defRPr sz="14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YOUNG MEN</a:t>
            </a:r>
          </a:p>
        </p:txBody>
      </p:sp>
      <p:sp>
        <p:nvSpPr>
          <p:cNvPr id="47" name="Text Placeholder 29"/>
          <p:cNvSpPr txBox="1">
            <a:spLocks/>
          </p:cNvSpPr>
          <p:nvPr/>
        </p:nvSpPr>
        <p:spPr>
          <a:xfrm>
            <a:off x="9705259" y="1813410"/>
            <a:ext cx="1918800" cy="604822"/>
          </a:xfrm>
          <a:prstGeom prst="rect">
            <a:avLst/>
          </a:prstGeom>
          <a:solidFill>
            <a:srgbClr val="79C5B6"/>
          </a:solidFill>
        </p:spPr>
        <p:txBody>
          <a:bodyPr vert="horz" lIns="36000" tIns="36000" rIns="36000" bIns="36000" rtlCol="0" anchor="ctr" anchorCtr="0">
            <a:normAutofit/>
          </a:bodyPr>
          <a:lstStyle>
            <a:defPPr>
              <a:defRPr lang="en-US"/>
            </a:defPPr>
            <a:lvl1pPr indent="0" defTabSz="914400">
              <a:lnSpc>
                <a:spcPct val="90000"/>
              </a:lnSpc>
              <a:spcBef>
                <a:spcPts val="1000"/>
              </a:spcBef>
              <a:buFontTx/>
              <a:buNone/>
              <a:defRPr sz="1200" b="1">
                <a:solidFill>
                  <a:schemeClr val="bg1"/>
                </a:solidFill>
                <a:latin typeface="+mj-lt"/>
              </a:defRPr>
            </a:lvl1pPr>
            <a:lvl2pPr marL="809625" indent="-273050" defTabSz="914400">
              <a:lnSpc>
                <a:spcPct val="90000"/>
              </a:lnSpc>
              <a:spcBef>
                <a:spcPts val="500"/>
              </a:spcBef>
              <a:buFont typeface="Wingdings" panose="05000000000000000000" pitchFamily="2" charset="2"/>
              <a:buChar char="§"/>
              <a:defRPr>
                <a:solidFill>
                  <a:schemeClr val="accent5"/>
                </a:solidFill>
                <a:latin typeface="+mj-lt"/>
              </a:defRPr>
            </a:lvl2pPr>
            <a:lvl3pPr marL="1071563" indent="-261938" defTabSz="914400">
              <a:lnSpc>
                <a:spcPct val="90000"/>
              </a:lnSpc>
              <a:spcBef>
                <a:spcPts val="500"/>
              </a:spcBef>
              <a:buFont typeface="Wingdings" panose="05000000000000000000" pitchFamily="2" charset="2"/>
              <a:buChar char="§"/>
              <a:defRPr sz="1600">
                <a:solidFill>
                  <a:schemeClr val="accent5"/>
                </a:solidFill>
                <a:latin typeface="+mj-lt"/>
              </a:defRPr>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en-GB" dirty="0"/>
              <a:t>PARTNERS</a:t>
            </a:r>
          </a:p>
        </p:txBody>
      </p:sp>
      <p:sp>
        <p:nvSpPr>
          <p:cNvPr id="50" name="Text Placeholder 23"/>
          <p:cNvSpPr txBox="1">
            <a:spLocks/>
          </p:cNvSpPr>
          <p:nvPr/>
        </p:nvSpPr>
        <p:spPr>
          <a:xfrm>
            <a:off x="2697032" y="2498908"/>
            <a:ext cx="1936800" cy="1217390"/>
          </a:xfrm>
          <a:prstGeom prst="rect">
            <a:avLst/>
          </a:prstGeom>
          <a:solidFill>
            <a:srgbClr val="A5D1BD">
              <a:alpha val="26000"/>
            </a:srgbClr>
          </a:solidFill>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Wingdings" panose="05000000000000000000" pitchFamily="2" charset="2"/>
              <a:buChar char="§"/>
              <a:defRPr sz="12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pPr>
            <a:r>
              <a:rPr lang="en-GB" sz="1000" dirty="0"/>
              <a:t>~ 20% of ED patients are contra-indicated</a:t>
            </a:r>
            <a:r>
              <a:rPr lang="en-GB" sz="1000" baseline="30000" dirty="0"/>
              <a:t>1</a:t>
            </a:r>
          </a:p>
          <a:p>
            <a:pPr>
              <a:lnSpc>
                <a:spcPct val="100000"/>
              </a:lnSpc>
              <a:spcBef>
                <a:spcPts val="0"/>
              </a:spcBef>
              <a:buClr>
                <a:schemeClr val="accent1"/>
              </a:buClr>
            </a:pPr>
            <a:r>
              <a:rPr lang="en-GB" sz="1000" dirty="0"/>
              <a:t>~ 50% drop out after the first year on oral PDE5s  therapy</a:t>
            </a:r>
            <a:r>
              <a:rPr lang="en-GB" sz="1000" baseline="30000" dirty="0"/>
              <a:t>2</a:t>
            </a:r>
          </a:p>
          <a:p>
            <a:pPr>
              <a:lnSpc>
                <a:spcPct val="100000"/>
              </a:lnSpc>
              <a:spcBef>
                <a:spcPts val="0"/>
              </a:spcBef>
              <a:buClr>
                <a:schemeClr val="accent1"/>
              </a:buClr>
            </a:pPr>
            <a:r>
              <a:rPr lang="en-GB" sz="1000" dirty="0"/>
              <a:t>Only 1 in 4 men diagnosed with ED in the US is on treatment</a:t>
            </a:r>
            <a:r>
              <a:rPr lang="en-GB" sz="1000" baseline="30000" dirty="0"/>
              <a:t>3</a:t>
            </a:r>
          </a:p>
          <a:p>
            <a:pPr>
              <a:buClr>
                <a:schemeClr val="accent1"/>
              </a:buClr>
            </a:pPr>
            <a:endParaRPr lang="en-GB" sz="1000" dirty="0"/>
          </a:p>
        </p:txBody>
      </p:sp>
      <p:sp>
        <p:nvSpPr>
          <p:cNvPr id="51" name="Text Placeholder 23"/>
          <p:cNvSpPr txBox="1">
            <a:spLocks/>
          </p:cNvSpPr>
          <p:nvPr/>
        </p:nvSpPr>
        <p:spPr>
          <a:xfrm>
            <a:off x="4857358" y="2485488"/>
            <a:ext cx="1936800" cy="1228409"/>
          </a:xfrm>
          <a:prstGeom prst="rect">
            <a:avLst/>
          </a:prstGeom>
          <a:solidFill>
            <a:srgbClr val="A5D1BD">
              <a:alpha val="26000"/>
            </a:srgbClr>
          </a:solidFill>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Wingdings" panose="05000000000000000000" pitchFamily="2" charset="2"/>
              <a:buChar char="§"/>
              <a:defRPr sz="12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pPr>
            <a:r>
              <a:rPr lang="en-GB" sz="1000" dirty="0"/>
              <a:t>Embarrassment of speaking to the doctor</a:t>
            </a:r>
          </a:p>
          <a:p>
            <a:pPr>
              <a:lnSpc>
                <a:spcPct val="100000"/>
              </a:lnSpc>
              <a:spcBef>
                <a:spcPts val="0"/>
              </a:spcBef>
              <a:buClr>
                <a:schemeClr val="accent1"/>
              </a:buClr>
            </a:pPr>
            <a:r>
              <a:rPr lang="en-GB" sz="1000" dirty="0"/>
              <a:t>Cost and inconvenience</a:t>
            </a:r>
          </a:p>
          <a:p>
            <a:pPr>
              <a:lnSpc>
                <a:spcPct val="100000"/>
              </a:lnSpc>
              <a:spcBef>
                <a:spcPts val="0"/>
              </a:spcBef>
              <a:buClr>
                <a:schemeClr val="accent1"/>
              </a:buClr>
            </a:pPr>
            <a:r>
              <a:rPr lang="en-GB" sz="1000" dirty="0"/>
              <a:t>Huge appeal for OTC availability  to overcome barriers</a:t>
            </a:r>
          </a:p>
          <a:p>
            <a:pPr>
              <a:buClr>
                <a:schemeClr val="accent1"/>
              </a:buClr>
            </a:pPr>
            <a:endParaRPr lang="en-GB" sz="1000" dirty="0"/>
          </a:p>
        </p:txBody>
      </p:sp>
      <p:sp>
        <p:nvSpPr>
          <p:cNvPr id="52" name="Text Placeholder 23"/>
          <p:cNvSpPr txBox="1">
            <a:spLocks/>
          </p:cNvSpPr>
          <p:nvPr/>
        </p:nvSpPr>
        <p:spPr>
          <a:xfrm>
            <a:off x="7513795" y="2495275"/>
            <a:ext cx="1936800" cy="1220373"/>
          </a:xfrm>
          <a:prstGeom prst="rect">
            <a:avLst/>
          </a:prstGeom>
          <a:solidFill>
            <a:srgbClr val="A5D1BD">
              <a:alpha val="26000"/>
            </a:srgbClr>
          </a:solidFill>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Wingdings" panose="05000000000000000000" pitchFamily="2" charset="2"/>
              <a:buChar char="§"/>
              <a:defRPr sz="12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pPr>
            <a:r>
              <a:rPr lang="en-GB" sz="1000" dirty="0"/>
              <a:t>The prevalence of ED in young men is increasing; now as high as 30%</a:t>
            </a:r>
            <a:r>
              <a:rPr lang="en-GB" sz="1000" baseline="30000" dirty="0"/>
              <a:t>4</a:t>
            </a:r>
          </a:p>
          <a:p>
            <a:pPr>
              <a:lnSpc>
                <a:spcPct val="100000"/>
              </a:lnSpc>
              <a:spcBef>
                <a:spcPts val="0"/>
              </a:spcBef>
              <a:buClr>
                <a:schemeClr val="accent1"/>
              </a:buClr>
            </a:pPr>
            <a:r>
              <a:rPr lang="en-GB" sz="1000" dirty="0"/>
              <a:t>Barriers to treatment are even higher for this category and OTC availability fits with their lifestyle.</a:t>
            </a:r>
          </a:p>
        </p:txBody>
      </p:sp>
      <p:sp>
        <p:nvSpPr>
          <p:cNvPr id="53" name="Text Placeholder 23"/>
          <p:cNvSpPr txBox="1">
            <a:spLocks/>
          </p:cNvSpPr>
          <p:nvPr/>
        </p:nvSpPr>
        <p:spPr>
          <a:xfrm>
            <a:off x="9696115" y="2503389"/>
            <a:ext cx="1936800" cy="1220886"/>
          </a:xfrm>
          <a:prstGeom prst="rect">
            <a:avLst/>
          </a:prstGeom>
          <a:solidFill>
            <a:srgbClr val="A5D1BD">
              <a:alpha val="26000"/>
            </a:srgbClr>
          </a:solidFill>
        </p:spPr>
        <p:txBody>
          <a:bodyPr vert="horz" lIns="91440" tIns="45720" rIns="91440" bIns="45720" rtlCol="0">
            <a:noAutofit/>
          </a:bodyPr>
          <a:lstStyle>
            <a:lvl1pPr marL="171450" indent="-171450" algn="l" defTabSz="914400" rtl="0" eaLnBrk="1" latinLnBrk="0" hangingPunct="1">
              <a:lnSpc>
                <a:spcPct val="90000"/>
              </a:lnSpc>
              <a:spcBef>
                <a:spcPts val="1000"/>
              </a:spcBef>
              <a:buFont typeface="Wingdings" panose="05000000000000000000" pitchFamily="2" charset="2"/>
              <a:buChar char="§"/>
              <a:defRPr sz="12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pPr>
            <a:r>
              <a:rPr lang="en-GB" sz="1000" dirty="0"/>
              <a:t>ED treatment is most effective when partner is involved.</a:t>
            </a:r>
          </a:p>
          <a:p>
            <a:pPr>
              <a:lnSpc>
                <a:spcPct val="100000"/>
              </a:lnSpc>
              <a:spcBef>
                <a:spcPts val="0"/>
              </a:spcBef>
              <a:buClr>
                <a:schemeClr val="accent1"/>
              </a:buClr>
            </a:pPr>
            <a:r>
              <a:rPr lang="en-GB" sz="1000" dirty="0"/>
              <a:t>Partners currently feel helpless and frustrated as they want to be more involved. </a:t>
            </a:r>
          </a:p>
          <a:p>
            <a:pPr>
              <a:lnSpc>
                <a:spcPct val="100000"/>
              </a:lnSpc>
              <a:spcBef>
                <a:spcPts val="0"/>
              </a:spcBef>
              <a:buClr>
                <a:schemeClr val="accent1"/>
              </a:buClr>
            </a:pPr>
            <a:r>
              <a:rPr lang="en-GB" sz="1000" dirty="0"/>
              <a:t>They want a more intimate and spontaneous solution</a:t>
            </a:r>
          </a:p>
        </p:txBody>
      </p:sp>
      <p:sp>
        <p:nvSpPr>
          <p:cNvPr id="54" name="Text Placeholder 22"/>
          <p:cNvSpPr>
            <a:spLocks noGrp="1"/>
          </p:cNvSpPr>
          <p:nvPr>
            <p:ph type="body" sz="quarter" idx="15"/>
          </p:nvPr>
        </p:nvSpPr>
        <p:spPr>
          <a:xfrm>
            <a:off x="568196" y="4494667"/>
            <a:ext cx="11068180" cy="487795"/>
          </a:xfrm>
          <a:solidFill>
            <a:srgbClr val="FFC000"/>
          </a:solidFill>
        </p:spPr>
        <p:txBody>
          <a:bodyPr lIns="36000" tIns="36000" rIns="36000" bIns="36000">
            <a:noAutofit/>
          </a:bodyPr>
          <a:lstStyle/>
          <a:p>
            <a:pPr algn="ctr">
              <a:lnSpc>
                <a:spcPct val="100000"/>
              </a:lnSpc>
              <a:spcBef>
                <a:spcPts val="600"/>
              </a:spcBef>
            </a:pPr>
            <a:r>
              <a:rPr lang="en-GB" sz="1600" dirty="0"/>
              <a:t>POTENTIAL FOR A NEW OTC CATEGORY</a:t>
            </a:r>
          </a:p>
        </p:txBody>
      </p:sp>
      <p:sp>
        <p:nvSpPr>
          <p:cNvPr id="55" name="Text Placeholder 29"/>
          <p:cNvSpPr txBox="1">
            <a:spLocks/>
          </p:cNvSpPr>
          <p:nvPr/>
        </p:nvSpPr>
        <p:spPr>
          <a:xfrm>
            <a:off x="577198" y="3812478"/>
            <a:ext cx="1915303" cy="604822"/>
          </a:xfrm>
          <a:prstGeom prst="rect">
            <a:avLst/>
          </a:prstGeom>
          <a:solidFill>
            <a:srgbClr val="79C5B6"/>
          </a:solidFill>
        </p:spPr>
        <p:txBody>
          <a:bodyPr vert="horz" lIns="36000" tIns="36000" rIns="36000" bIns="36000" rtlCol="0" anchor="ctr" anchorCtr="0">
            <a:normAutofit/>
          </a:bodyPr>
          <a:lstStyle>
            <a:lvl1pPr marL="0" indent="0" algn="l" defTabSz="914400" rtl="0" eaLnBrk="1" latinLnBrk="0" hangingPunct="1">
              <a:lnSpc>
                <a:spcPct val="90000"/>
              </a:lnSpc>
              <a:spcBef>
                <a:spcPts val="1000"/>
              </a:spcBef>
              <a:buFontTx/>
              <a:buNone/>
              <a:defRPr sz="14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Global ED prescription</a:t>
            </a:r>
            <a:br>
              <a:rPr lang="en-GB" dirty="0"/>
            </a:br>
            <a:r>
              <a:rPr lang="en-GB" dirty="0"/>
              <a:t>market $5.6bn (2018)</a:t>
            </a:r>
            <a:r>
              <a:rPr lang="en-GB" baseline="30000" dirty="0"/>
              <a:t>5</a:t>
            </a:r>
          </a:p>
        </p:txBody>
      </p:sp>
      <p:sp>
        <p:nvSpPr>
          <p:cNvPr id="56" name="Text Placeholder 29"/>
          <p:cNvSpPr txBox="1">
            <a:spLocks/>
          </p:cNvSpPr>
          <p:nvPr/>
        </p:nvSpPr>
        <p:spPr>
          <a:xfrm>
            <a:off x="2684525" y="3812478"/>
            <a:ext cx="8951849" cy="604822"/>
          </a:xfrm>
          <a:prstGeom prst="rect">
            <a:avLst/>
          </a:prstGeom>
          <a:solidFill>
            <a:srgbClr val="79C5B6"/>
          </a:solidFill>
        </p:spPr>
        <p:txBody>
          <a:bodyPr vert="horz" lIns="324000" tIns="45720" rIns="91440" bIns="45720" rtlCol="0" anchor="ctr" anchorCtr="0">
            <a:normAutofit/>
          </a:bodyPr>
          <a:lstStyle>
            <a:lvl1pPr marL="0" indent="0" algn="l" defTabSz="914400" rtl="0" eaLnBrk="1" latinLnBrk="0" hangingPunct="1">
              <a:lnSpc>
                <a:spcPct val="90000"/>
              </a:lnSpc>
              <a:spcBef>
                <a:spcPts val="1000"/>
              </a:spcBef>
              <a:buFontTx/>
              <a:buNone/>
              <a:defRPr sz="14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GB" dirty="0"/>
              <a:t>Significant OTC opportunity</a:t>
            </a:r>
          </a:p>
          <a:p>
            <a:pPr algn="ctr">
              <a:spcBef>
                <a:spcPts val="400"/>
              </a:spcBef>
            </a:pPr>
            <a:r>
              <a:rPr lang="en-GB" sz="1200" dirty="0"/>
              <a:t>73%</a:t>
            </a:r>
            <a:r>
              <a:rPr lang="en-GB" sz="1200" baseline="30000" dirty="0"/>
              <a:t>6</a:t>
            </a:r>
            <a:r>
              <a:rPr lang="en-GB" sz="1200" baseline="30000" dirty="0">
                <a:solidFill>
                  <a:srgbClr val="FF0000"/>
                </a:solidFill>
              </a:rPr>
              <a:t> </a:t>
            </a:r>
            <a:r>
              <a:rPr lang="en-GB" sz="1200" dirty="0"/>
              <a:t>of OTC  sales  would be from patients  not currently on treatment</a:t>
            </a:r>
          </a:p>
        </p:txBody>
      </p:sp>
      <p:sp>
        <p:nvSpPr>
          <p:cNvPr id="57" name="Text Placeholder 22"/>
          <p:cNvSpPr>
            <a:spLocks noGrp="1"/>
          </p:cNvSpPr>
          <p:nvPr>
            <p:ph type="body" sz="quarter" idx="15"/>
          </p:nvPr>
        </p:nvSpPr>
        <p:spPr>
          <a:xfrm>
            <a:off x="568196" y="5049909"/>
            <a:ext cx="11056840" cy="797102"/>
          </a:xfrm>
          <a:solidFill>
            <a:srgbClr val="79C5B6"/>
          </a:solidFill>
        </p:spPr>
        <p:txBody>
          <a:bodyPr lIns="36000" tIns="36000" rIns="36000" bIns="36000">
            <a:noAutofit/>
          </a:bodyPr>
          <a:lstStyle/>
          <a:p>
            <a:pPr algn="ctr">
              <a:lnSpc>
                <a:spcPct val="100000"/>
              </a:lnSpc>
              <a:spcBef>
                <a:spcPts val="0"/>
              </a:spcBef>
            </a:pPr>
            <a:r>
              <a:rPr lang="en-GB" sz="1600" dirty="0"/>
              <a:t>MED3000’S KEY ATTRIBUTES MAKE IT AN ATTRACTIVE OTC TREATMENT </a:t>
            </a:r>
          </a:p>
          <a:p>
            <a:pPr algn="ctr">
              <a:lnSpc>
                <a:spcPct val="100000"/>
              </a:lnSpc>
              <a:spcBef>
                <a:spcPts val="0"/>
              </a:spcBef>
            </a:pPr>
            <a:r>
              <a:rPr lang="en-GB" sz="1600" dirty="0"/>
              <a:t>IPSOS FORECAST OF GLOBAL OTC OPPORTUNITY FOR MED3000  </a:t>
            </a:r>
          </a:p>
          <a:p>
            <a:pPr algn="ctr">
              <a:lnSpc>
                <a:spcPct val="100000"/>
              </a:lnSpc>
              <a:spcBef>
                <a:spcPts val="0"/>
              </a:spcBef>
            </a:pPr>
            <a:r>
              <a:rPr lang="en-GB" sz="1600" dirty="0"/>
              <a:t>$660M</a:t>
            </a:r>
            <a:r>
              <a:rPr lang="en-GB" sz="1600" baseline="30000" dirty="0"/>
              <a:t>7</a:t>
            </a:r>
          </a:p>
        </p:txBody>
      </p:sp>
    </p:spTree>
    <p:extLst>
      <p:ext uri="{BB962C8B-B14F-4D97-AF65-F5344CB8AC3E}">
        <p14:creationId xmlns:p14="http://schemas.microsoft.com/office/powerpoint/2010/main" val="104083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people standing in front of a store&#10;&#10;Description automatically generated">
            <a:extLst>
              <a:ext uri="{FF2B5EF4-FFF2-40B4-BE49-F238E27FC236}">
                <a16:creationId xmlns="" xmlns:a16="http://schemas.microsoft.com/office/drawing/2014/main" id="{EBF0943E-702F-44FC-884C-BDD91A5A0987}"/>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 xmlns:a16="http://schemas.microsoft.com/office/drawing/2014/main" id="{554E86BB-37F5-4CB1-BEB8-6AF62E012377}"/>
              </a:ext>
            </a:extLst>
          </p:cNvPr>
          <p:cNvSpPr>
            <a:spLocks noGrp="1"/>
          </p:cNvSpPr>
          <p:nvPr>
            <p:ph type="body" sz="quarter" idx="33"/>
          </p:nvPr>
        </p:nvSpPr>
        <p:spPr>
          <a:xfrm>
            <a:off x="875367" y="386075"/>
            <a:ext cx="6049308" cy="376434"/>
          </a:xfrm>
        </p:spPr>
        <p:txBody>
          <a:bodyPr/>
          <a:lstStyle/>
          <a:p>
            <a:r>
              <a:rPr lang="en-GB" dirty="0"/>
              <a:t>SIGNIFICANT COMMERCIAL POTENTIAL</a:t>
            </a:r>
          </a:p>
        </p:txBody>
      </p:sp>
      <p:pic>
        <p:nvPicPr>
          <p:cNvPr id="16" name="Graphic 15">
            <a:extLst>
              <a:ext uri="{FF2B5EF4-FFF2-40B4-BE49-F238E27FC236}">
                <a16:creationId xmlns="" xmlns:a16="http://schemas.microsoft.com/office/drawing/2014/main" id="{8880E233-29E4-4CF2-B8AD-85279DFCF06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5400000">
            <a:off x="6871395" y="5540172"/>
            <a:ext cx="489026" cy="498806"/>
          </a:xfrm>
          <a:prstGeom prst="rect">
            <a:avLst/>
          </a:prstGeom>
        </p:spPr>
      </p:pic>
      <p:sp>
        <p:nvSpPr>
          <p:cNvPr id="10" name="Rectangle 9">
            <a:extLst>
              <a:ext uri="{FF2B5EF4-FFF2-40B4-BE49-F238E27FC236}">
                <a16:creationId xmlns="" xmlns:a16="http://schemas.microsoft.com/office/drawing/2014/main" id="{86B4B361-4AFF-4450-8329-74BB409A76B2}"/>
              </a:ext>
            </a:extLst>
          </p:cNvPr>
          <p:cNvSpPr/>
          <p:nvPr/>
        </p:nvSpPr>
        <p:spPr>
          <a:xfrm>
            <a:off x="874713" y="1085111"/>
            <a:ext cx="360000" cy="648439"/>
          </a:xfrm>
          <a:prstGeom prst="rect">
            <a:avLst/>
          </a:prstGeom>
          <a:solidFill>
            <a:schemeClr val="accent2"/>
          </a:solidFill>
          <a:ln w="9525" cap="flat" cmpd="sng" algn="ctr">
            <a:noFill/>
            <a:prstDash val="solid"/>
          </a:ln>
          <a:effectLst/>
        </p:spPr>
        <p:txBody>
          <a:bodyPr lIns="0" tIns="0" rIns="0" bIns="0" rtlCol="0" anchor="ctr"/>
          <a:lstStyle/>
          <a:p>
            <a:pPr algn="ctr" defTabSz="914423">
              <a:defRPr/>
            </a:pPr>
            <a:r>
              <a:rPr lang="en-GB" sz="1600" b="1" kern="0" dirty="0">
                <a:solidFill>
                  <a:srgbClr val="FFFFFF"/>
                </a:solidFill>
                <a:cs typeface="Calibri" panose="020F0502020204030204" pitchFamily="34" charset="0"/>
              </a:rPr>
              <a:t>1</a:t>
            </a:r>
          </a:p>
        </p:txBody>
      </p:sp>
      <p:sp>
        <p:nvSpPr>
          <p:cNvPr id="20" name="Rectangle 19">
            <a:extLst>
              <a:ext uri="{FF2B5EF4-FFF2-40B4-BE49-F238E27FC236}">
                <a16:creationId xmlns="" xmlns:a16="http://schemas.microsoft.com/office/drawing/2014/main" id="{88919941-F6BF-48FA-831E-303BF1CCB249}"/>
              </a:ext>
            </a:extLst>
          </p:cNvPr>
          <p:cNvSpPr/>
          <p:nvPr/>
        </p:nvSpPr>
        <p:spPr>
          <a:xfrm>
            <a:off x="1329320" y="1079152"/>
            <a:ext cx="4959713" cy="644873"/>
          </a:xfrm>
          <a:prstGeom prst="rect">
            <a:avLst/>
          </a:prstGeom>
          <a:solidFill>
            <a:srgbClr val="F2F2F2"/>
          </a:solidFill>
          <a:ln w="9525" cap="flat" cmpd="sng" algn="ctr">
            <a:noFill/>
            <a:prstDash val="solid"/>
          </a:ln>
          <a:effectLst/>
        </p:spPr>
        <p:txBody>
          <a:bodyPr rtlCol="0" anchor="ctr"/>
          <a:lstStyle/>
          <a:p>
            <a:r>
              <a:rPr lang="en-GB" sz="1600" b="1" dirty="0">
                <a:solidFill>
                  <a:schemeClr val="bg2">
                    <a:lumMod val="50000"/>
                  </a:schemeClr>
                </a:solidFill>
              </a:rPr>
              <a:t>Global ED prescription market worth over US$5.6 billion in 2018</a:t>
            </a:r>
            <a:r>
              <a:rPr lang="en-GB" sz="1600" b="1" baseline="30000" dirty="0">
                <a:solidFill>
                  <a:schemeClr val="bg2">
                    <a:lumMod val="50000"/>
                  </a:schemeClr>
                </a:solidFill>
              </a:rPr>
              <a:t>1</a:t>
            </a:r>
            <a:endParaRPr lang="en-GB" sz="1600" b="1" dirty="0">
              <a:solidFill>
                <a:schemeClr val="bg2">
                  <a:lumMod val="50000"/>
                </a:schemeClr>
              </a:solidFill>
            </a:endParaRPr>
          </a:p>
        </p:txBody>
      </p:sp>
      <p:sp>
        <p:nvSpPr>
          <p:cNvPr id="36" name="Rectangle 35">
            <a:extLst>
              <a:ext uri="{FF2B5EF4-FFF2-40B4-BE49-F238E27FC236}">
                <a16:creationId xmlns="" xmlns:a16="http://schemas.microsoft.com/office/drawing/2014/main" id="{AE8DB67C-DC3E-4988-907A-F1C701695116}"/>
              </a:ext>
            </a:extLst>
          </p:cNvPr>
          <p:cNvSpPr/>
          <p:nvPr/>
        </p:nvSpPr>
        <p:spPr>
          <a:xfrm>
            <a:off x="1329320" y="1857375"/>
            <a:ext cx="4959713" cy="657225"/>
          </a:xfrm>
          <a:prstGeom prst="rect">
            <a:avLst/>
          </a:prstGeom>
          <a:solidFill>
            <a:srgbClr val="F2F2F2"/>
          </a:solidFill>
          <a:ln w="9525" cap="flat" cmpd="sng" algn="ctr">
            <a:noFill/>
            <a:prstDash val="solid"/>
          </a:ln>
          <a:effectLst/>
        </p:spPr>
        <p:txBody>
          <a:bodyPr rtlCol="0" anchor="ctr"/>
          <a:lstStyle/>
          <a:p>
            <a:pPr lvl="0"/>
            <a:r>
              <a:rPr lang="en-US" sz="1600" b="1" dirty="0">
                <a:solidFill>
                  <a:srgbClr val="E7E6E6">
                    <a:lumMod val="50000"/>
                  </a:srgbClr>
                </a:solidFill>
              </a:rPr>
              <a:t>Potential 1</a:t>
            </a:r>
            <a:r>
              <a:rPr lang="en-US" sz="1600" b="1" baseline="30000" dirty="0">
                <a:solidFill>
                  <a:srgbClr val="E7E6E6">
                    <a:lumMod val="50000"/>
                  </a:srgbClr>
                </a:solidFill>
              </a:rPr>
              <a:t>st</a:t>
            </a:r>
            <a:r>
              <a:rPr lang="en-US" sz="1600" b="1" dirty="0">
                <a:solidFill>
                  <a:srgbClr val="E7E6E6">
                    <a:lumMod val="50000"/>
                  </a:srgbClr>
                </a:solidFill>
              </a:rPr>
              <a:t> worldwide OTC product clinically proven to treat ED </a:t>
            </a:r>
            <a:endParaRPr lang="en-GB" sz="1600" b="1" dirty="0">
              <a:solidFill>
                <a:srgbClr val="E7E6E6">
                  <a:lumMod val="50000"/>
                </a:srgbClr>
              </a:solidFill>
            </a:endParaRPr>
          </a:p>
        </p:txBody>
      </p:sp>
      <p:sp>
        <p:nvSpPr>
          <p:cNvPr id="37" name="Rectangle 36">
            <a:extLst>
              <a:ext uri="{FF2B5EF4-FFF2-40B4-BE49-F238E27FC236}">
                <a16:creationId xmlns="" xmlns:a16="http://schemas.microsoft.com/office/drawing/2014/main" id="{9647C308-07CB-45FD-BE20-71E5EA524A6D}"/>
              </a:ext>
            </a:extLst>
          </p:cNvPr>
          <p:cNvSpPr/>
          <p:nvPr/>
        </p:nvSpPr>
        <p:spPr>
          <a:xfrm>
            <a:off x="1329320" y="2654470"/>
            <a:ext cx="4959713" cy="650705"/>
          </a:xfrm>
          <a:prstGeom prst="rect">
            <a:avLst/>
          </a:prstGeom>
          <a:solidFill>
            <a:srgbClr val="F2F2F2"/>
          </a:solidFill>
          <a:ln w="9525" cap="flat" cmpd="sng" algn="ctr">
            <a:noFill/>
            <a:prstDash val="solid"/>
          </a:ln>
          <a:effectLst/>
        </p:spPr>
        <p:txBody>
          <a:bodyPr rtlCol="0" anchor="ctr"/>
          <a:lstStyle/>
          <a:p>
            <a:r>
              <a:rPr lang="en-GB" sz="1600" b="1" dirty="0">
                <a:solidFill>
                  <a:schemeClr val="bg2">
                    <a:lumMod val="50000"/>
                  </a:schemeClr>
                </a:solidFill>
              </a:rPr>
              <a:t>$660 million potential ‘Over the Counter’ sales</a:t>
            </a:r>
            <a:r>
              <a:rPr lang="en-GB" sz="1600" b="1" baseline="30000" dirty="0">
                <a:solidFill>
                  <a:schemeClr val="bg2">
                    <a:lumMod val="50000"/>
                  </a:schemeClr>
                </a:solidFill>
              </a:rPr>
              <a:t>2</a:t>
            </a:r>
            <a:endParaRPr lang="en-GB" sz="1600" b="1" baseline="30000" dirty="0">
              <a:solidFill>
                <a:schemeClr val="bg2">
                  <a:lumMod val="50000"/>
                </a:schemeClr>
              </a:solidFill>
              <a:latin typeface="+mj-lt"/>
            </a:endParaRPr>
          </a:p>
        </p:txBody>
      </p:sp>
      <p:sp>
        <p:nvSpPr>
          <p:cNvPr id="38" name="Rectangle 37">
            <a:extLst>
              <a:ext uri="{FF2B5EF4-FFF2-40B4-BE49-F238E27FC236}">
                <a16:creationId xmlns="" xmlns:a16="http://schemas.microsoft.com/office/drawing/2014/main" id="{4E5AACEE-DFE2-411A-A171-F0B803F21BD3}"/>
              </a:ext>
            </a:extLst>
          </p:cNvPr>
          <p:cNvSpPr/>
          <p:nvPr/>
        </p:nvSpPr>
        <p:spPr>
          <a:xfrm>
            <a:off x="1329320" y="3381376"/>
            <a:ext cx="4959713" cy="628649"/>
          </a:xfrm>
          <a:prstGeom prst="rect">
            <a:avLst/>
          </a:prstGeom>
          <a:solidFill>
            <a:srgbClr val="F2F2F2"/>
          </a:solidFill>
          <a:ln w="9525" cap="flat" cmpd="sng" algn="ctr">
            <a:noFill/>
            <a:prstDash val="solid"/>
          </a:ln>
          <a:effectLst/>
        </p:spPr>
        <p:txBody>
          <a:bodyPr rtlCol="0" anchor="ctr"/>
          <a:lstStyle/>
          <a:p>
            <a:pPr lvl="0">
              <a:defRPr/>
            </a:pPr>
            <a:r>
              <a:rPr lang="en-GB" sz="1600" b="1" dirty="0">
                <a:solidFill>
                  <a:schemeClr val="bg2">
                    <a:lumMod val="50000"/>
                  </a:schemeClr>
                </a:solidFill>
              </a:rPr>
              <a:t>Specialist corporate advisors appointed Q3 2020</a:t>
            </a:r>
          </a:p>
        </p:txBody>
      </p:sp>
      <p:sp>
        <p:nvSpPr>
          <p:cNvPr id="32" name="Rectangle 31">
            <a:extLst>
              <a:ext uri="{FF2B5EF4-FFF2-40B4-BE49-F238E27FC236}">
                <a16:creationId xmlns="" xmlns:a16="http://schemas.microsoft.com/office/drawing/2014/main" id="{86B4B361-4AFF-4450-8329-74BB409A76B2}"/>
              </a:ext>
            </a:extLst>
          </p:cNvPr>
          <p:cNvSpPr/>
          <p:nvPr/>
        </p:nvSpPr>
        <p:spPr>
          <a:xfrm>
            <a:off x="871538" y="1856636"/>
            <a:ext cx="360000" cy="648439"/>
          </a:xfrm>
          <a:prstGeom prst="rect">
            <a:avLst/>
          </a:prstGeom>
          <a:solidFill>
            <a:schemeClr val="accent2"/>
          </a:solidFill>
          <a:ln w="9525" cap="flat" cmpd="sng" algn="ctr">
            <a:noFill/>
            <a:prstDash val="solid"/>
          </a:ln>
          <a:effectLst/>
        </p:spPr>
        <p:txBody>
          <a:bodyPr lIns="0" tIns="0" rIns="0" bIns="0" rtlCol="0" anchor="ctr"/>
          <a:lstStyle/>
          <a:p>
            <a:pPr algn="ctr" defTabSz="914423">
              <a:defRPr/>
            </a:pPr>
            <a:r>
              <a:rPr lang="en-GB" sz="1600" b="1" kern="0" dirty="0">
                <a:solidFill>
                  <a:srgbClr val="FFFFFF"/>
                </a:solidFill>
                <a:cs typeface="Calibri" panose="020F0502020204030204" pitchFamily="34" charset="0"/>
              </a:rPr>
              <a:t>2</a:t>
            </a:r>
          </a:p>
        </p:txBody>
      </p:sp>
      <p:sp>
        <p:nvSpPr>
          <p:cNvPr id="42" name="Rectangle 41">
            <a:extLst>
              <a:ext uri="{FF2B5EF4-FFF2-40B4-BE49-F238E27FC236}">
                <a16:creationId xmlns="" xmlns:a16="http://schemas.microsoft.com/office/drawing/2014/main" id="{86B4B361-4AFF-4450-8329-74BB409A76B2}"/>
              </a:ext>
            </a:extLst>
          </p:cNvPr>
          <p:cNvSpPr/>
          <p:nvPr/>
        </p:nvSpPr>
        <p:spPr>
          <a:xfrm>
            <a:off x="871538" y="2647211"/>
            <a:ext cx="360000" cy="648439"/>
          </a:xfrm>
          <a:prstGeom prst="rect">
            <a:avLst/>
          </a:prstGeom>
          <a:solidFill>
            <a:schemeClr val="accent2"/>
          </a:solidFill>
          <a:ln w="9525" cap="flat" cmpd="sng" algn="ctr">
            <a:noFill/>
            <a:prstDash val="solid"/>
          </a:ln>
          <a:effectLst/>
        </p:spPr>
        <p:txBody>
          <a:bodyPr lIns="0" tIns="0" rIns="0" bIns="0" rtlCol="0" anchor="ctr"/>
          <a:lstStyle/>
          <a:p>
            <a:pPr algn="ctr" defTabSz="914423">
              <a:defRPr/>
            </a:pPr>
            <a:r>
              <a:rPr lang="en-GB" sz="1600" b="1" kern="0" dirty="0">
                <a:solidFill>
                  <a:srgbClr val="FFFFFF"/>
                </a:solidFill>
                <a:cs typeface="Calibri" panose="020F0502020204030204" pitchFamily="34" charset="0"/>
              </a:rPr>
              <a:t>3</a:t>
            </a:r>
          </a:p>
        </p:txBody>
      </p:sp>
      <p:sp>
        <p:nvSpPr>
          <p:cNvPr id="50" name="Rectangle 49">
            <a:extLst>
              <a:ext uri="{FF2B5EF4-FFF2-40B4-BE49-F238E27FC236}">
                <a16:creationId xmlns="" xmlns:a16="http://schemas.microsoft.com/office/drawing/2014/main" id="{86B4B361-4AFF-4450-8329-74BB409A76B2}"/>
              </a:ext>
            </a:extLst>
          </p:cNvPr>
          <p:cNvSpPr/>
          <p:nvPr/>
        </p:nvSpPr>
        <p:spPr>
          <a:xfrm>
            <a:off x="862013" y="3361586"/>
            <a:ext cx="360000" cy="648439"/>
          </a:xfrm>
          <a:prstGeom prst="rect">
            <a:avLst/>
          </a:prstGeom>
          <a:solidFill>
            <a:schemeClr val="accent2"/>
          </a:solidFill>
          <a:ln w="9525" cap="flat" cmpd="sng" algn="ctr">
            <a:noFill/>
            <a:prstDash val="solid"/>
          </a:ln>
          <a:effectLst/>
        </p:spPr>
        <p:txBody>
          <a:bodyPr lIns="0" tIns="0" rIns="0" bIns="0" rtlCol="0" anchor="ctr"/>
          <a:lstStyle/>
          <a:p>
            <a:pPr algn="ctr" defTabSz="914423">
              <a:defRPr/>
            </a:pPr>
            <a:r>
              <a:rPr lang="en-GB" sz="1600" b="1" kern="0" dirty="0">
                <a:solidFill>
                  <a:srgbClr val="FFFFFF"/>
                </a:solidFill>
                <a:cs typeface="Calibri" panose="020F0502020204030204" pitchFamily="34" charset="0"/>
              </a:rPr>
              <a:t>4</a:t>
            </a:r>
          </a:p>
        </p:txBody>
      </p:sp>
      <p:sp>
        <p:nvSpPr>
          <p:cNvPr id="51" name="Rectangle 50">
            <a:extLst>
              <a:ext uri="{FF2B5EF4-FFF2-40B4-BE49-F238E27FC236}">
                <a16:creationId xmlns="" xmlns:a16="http://schemas.microsoft.com/office/drawing/2014/main" id="{4E5AACEE-DFE2-411A-A171-F0B803F21BD3}"/>
              </a:ext>
            </a:extLst>
          </p:cNvPr>
          <p:cNvSpPr/>
          <p:nvPr/>
        </p:nvSpPr>
        <p:spPr>
          <a:xfrm>
            <a:off x="1338845" y="4105276"/>
            <a:ext cx="4959713" cy="628649"/>
          </a:xfrm>
          <a:prstGeom prst="rect">
            <a:avLst/>
          </a:prstGeom>
          <a:solidFill>
            <a:srgbClr val="F2F2F2"/>
          </a:solidFill>
          <a:ln w="9525" cap="flat" cmpd="sng" algn="ctr">
            <a:noFill/>
            <a:prstDash val="solid"/>
          </a:ln>
          <a:effectLst/>
        </p:spPr>
        <p:txBody>
          <a:bodyPr rtlCol="0" anchor="ctr"/>
          <a:lstStyle/>
          <a:p>
            <a:pPr lvl="0">
              <a:defRPr/>
            </a:pPr>
            <a:r>
              <a:rPr lang="en-GB" sz="1600" b="1" dirty="0">
                <a:solidFill>
                  <a:schemeClr val="bg2">
                    <a:lumMod val="50000"/>
                  </a:schemeClr>
                </a:solidFill>
              </a:rPr>
              <a:t>Out-licensing discussions with different potential partners for worldwide rights</a:t>
            </a:r>
          </a:p>
        </p:txBody>
      </p:sp>
      <p:sp>
        <p:nvSpPr>
          <p:cNvPr id="52" name="Rectangle 51">
            <a:extLst>
              <a:ext uri="{FF2B5EF4-FFF2-40B4-BE49-F238E27FC236}">
                <a16:creationId xmlns="" xmlns:a16="http://schemas.microsoft.com/office/drawing/2014/main" id="{86B4B361-4AFF-4450-8329-74BB409A76B2}"/>
              </a:ext>
            </a:extLst>
          </p:cNvPr>
          <p:cNvSpPr/>
          <p:nvPr/>
        </p:nvSpPr>
        <p:spPr>
          <a:xfrm>
            <a:off x="871538" y="4085486"/>
            <a:ext cx="360000" cy="648439"/>
          </a:xfrm>
          <a:prstGeom prst="rect">
            <a:avLst/>
          </a:prstGeom>
          <a:solidFill>
            <a:schemeClr val="accent2"/>
          </a:solidFill>
          <a:ln w="9525" cap="flat" cmpd="sng" algn="ctr">
            <a:noFill/>
            <a:prstDash val="solid"/>
          </a:ln>
          <a:effectLst/>
        </p:spPr>
        <p:txBody>
          <a:bodyPr lIns="0" tIns="0" rIns="0" bIns="0" rtlCol="0" anchor="ctr"/>
          <a:lstStyle/>
          <a:p>
            <a:pPr algn="ctr" defTabSz="914423">
              <a:defRPr/>
            </a:pPr>
            <a:r>
              <a:rPr lang="en-GB" sz="1600" b="1" kern="0" dirty="0">
                <a:solidFill>
                  <a:srgbClr val="FFFFFF"/>
                </a:solidFill>
                <a:cs typeface="Calibri" panose="020F0502020204030204" pitchFamily="34" charset="0"/>
              </a:rPr>
              <a:t>5</a:t>
            </a:r>
          </a:p>
        </p:txBody>
      </p:sp>
      <p:graphicFrame>
        <p:nvGraphicFramePr>
          <p:cNvPr id="53" name="Content Placeholder 4">
            <a:extLst>
              <a:ext uri="{FF2B5EF4-FFF2-40B4-BE49-F238E27FC236}">
                <a16:creationId xmlns="" xmlns:a16="http://schemas.microsoft.com/office/drawing/2014/main" id="{D85D956A-55FD-4D16-AB00-D768DA93B6DA}"/>
              </a:ext>
            </a:extLst>
          </p:cNvPr>
          <p:cNvGraphicFramePr>
            <a:graphicFrameLocks/>
          </p:cNvGraphicFramePr>
          <p:nvPr>
            <p:extLst>
              <p:ext uri="{D42A27DB-BD31-4B8C-83A1-F6EECF244321}">
                <p14:modId xmlns:p14="http://schemas.microsoft.com/office/powerpoint/2010/main" val="2715198525"/>
              </p:ext>
            </p:extLst>
          </p:nvPr>
        </p:nvGraphicFramePr>
        <p:xfrm>
          <a:off x="2970814" y="5017414"/>
          <a:ext cx="3326524" cy="1284403"/>
        </p:xfrm>
        <a:graphic>
          <a:graphicData uri="http://schemas.openxmlformats.org/drawingml/2006/table">
            <a:tbl>
              <a:tblPr/>
              <a:tblGrid>
                <a:gridCol w="504496">
                  <a:extLst>
                    <a:ext uri="{9D8B030D-6E8A-4147-A177-3AD203B41FA5}">
                      <a16:colId xmlns="" xmlns:a16="http://schemas.microsoft.com/office/drawing/2014/main" val="20000"/>
                    </a:ext>
                  </a:extLst>
                </a:gridCol>
                <a:gridCol w="930166">
                  <a:extLst>
                    <a:ext uri="{9D8B030D-6E8A-4147-A177-3AD203B41FA5}">
                      <a16:colId xmlns="" xmlns:a16="http://schemas.microsoft.com/office/drawing/2014/main" val="20001"/>
                    </a:ext>
                  </a:extLst>
                </a:gridCol>
                <a:gridCol w="1024758">
                  <a:extLst>
                    <a:ext uri="{9D8B030D-6E8A-4147-A177-3AD203B41FA5}">
                      <a16:colId xmlns="" xmlns:a16="http://schemas.microsoft.com/office/drawing/2014/main" val="20002"/>
                    </a:ext>
                  </a:extLst>
                </a:gridCol>
                <a:gridCol w="867104">
                  <a:extLst>
                    <a:ext uri="{9D8B030D-6E8A-4147-A177-3AD203B41FA5}">
                      <a16:colId xmlns="" xmlns:a16="http://schemas.microsoft.com/office/drawing/2014/main" val="20003"/>
                    </a:ext>
                  </a:extLst>
                </a:gridCol>
              </a:tblGrid>
              <a:tr h="352904">
                <a:tc gridSpan="4">
                  <a:txBody>
                    <a:bodyPr/>
                    <a:lstStyle/>
                    <a:p>
                      <a:pPr algn="r" fontAlgn="b"/>
                      <a:r>
                        <a:rPr lang="en-GB" sz="1600" b="1" i="0" u="none" strike="noStrike" dirty="0">
                          <a:solidFill>
                            <a:srgbClr val="FFFFFF"/>
                          </a:solidFill>
                          <a:effectLst/>
                          <a:latin typeface="+mn-lt"/>
                        </a:rPr>
                        <a:t>Ipsos scenario   </a:t>
                      </a:r>
                    </a:p>
                  </a:txBody>
                  <a:tcPr marL="9525" marR="9525" marT="9525" marB="0" anchor="ctr">
                    <a:lnL>
                      <a:noFill/>
                    </a:lnL>
                    <a:lnR>
                      <a:noFill/>
                    </a:lnR>
                    <a:lnT>
                      <a:noFill/>
                    </a:lnT>
                    <a:lnB>
                      <a:noFill/>
                    </a:lnB>
                    <a:solidFill>
                      <a:schemeClr val="accent4"/>
                    </a:solidFill>
                  </a:tcPr>
                </a:tc>
                <a:tc hMerge="1">
                  <a:txBody>
                    <a:bodyPr/>
                    <a:lstStyle/>
                    <a:p>
                      <a:pPr algn="l" fontAlgn="b"/>
                      <a:endParaRPr lang="en-GB" sz="1600" b="1" i="0" u="none" strike="noStrike" dirty="0">
                        <a:solidFill>
                          <a:srgbClr val="FFFFFF"/>
                        </a:solidFill>
                        <a:effectLst/>
                        <a:latin typeface="Century Gothic"/>
                      </a:endParaRPr>
                    </a:p>
                  </a:txBody>
                  <a:tcPr marL="9525" marR="9525" marT="9525" marB="0" anchor="ctr">
                    <a:lnL>
                      <a:noFill/>
                    </a:lnL>
                    <a:lnR>
                      <a:noFill/>
                    </a:lnR>
                    <a:lnT>
                      <a:noFill/>
                    </a:lnT>
                    <a:lnB>
                      <a:noFill/>
                    </a:lnB>
                    <a:solidFill>
                      <a:srgbClr val="0054A6"/>
                    </a:solidFill>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0000"/>
                  </a:ext>
                </a:extLst>
              </a:tr>
              <a:tr h="434294">
                <a:tc>
                  <a:txBody>
                    <a:bodyPr/>
                    <a:lstStyle/>
                    <a:p>
                      <a:pPr algn="l" fontAlgn="b"/>
                      <a:r>
                        <a:rPr lang="en-GB" sz="1600" b="0" i="0" u="none" strike="noStrike" dirty="0">
                          <a:solidFill>
                            <a:schemeClr val="accent5"/>
                          </a:solidFill>
                          <a:effectLst/>
                          <a:latin typeface="+mn-lt"/>
                        </a:rPr>
                        <a:t> </a:t>
                      </a:r>
                    </a:p>
                  </a:txBody>
                  <a:tcPr marL="9525" marR="9525" marT="9525" marB="0" anchor="ctr">
                    <a:lnL>
                      <a:noFill/>
                    </a:lnL>
                    <a:lnR>
                      <a:noFill/>
                    </a:lnR>
                    <a:lnT>
                      <a:noFill/>
                    </a:lnT>
                    <a:lnB>
                      <a:noFill/>
                    </a:lnB>
                    <a:noFill/>
                  </a:tcPr>
                </a:tc>
                <a:tc>
                  <a:txBody>
                    <a:bodyPr/>
                    <a:lstStyle/>
                    <a:p>
                      <a:pPr algn="ctr" fontAlgn="b"/>
                      <a:r>
                        <a:rPr lang="en-GB" sz="1600" b="0" i="0" u="none" strike="noStrike" dirty="0">
                          <a:solidFill>
                            <a:schemeClr val="accent5"/>
                          </a:solidFill>
                          <a:effectLst/>
                          <a:latin typeface="+mn-lt"/>
                        </a:rPr>
                        <a:t>Year 3</a:t>
                      </a:r>
                    </a:p>
                  </a:txBody>
                  <a:tcPr marL="9525" marR="9525" marT="9525" marB="0" anchor="ctr">
                    <a:lnL>
                      <a:noFill/>
                    </a:lnL>
                    <a:lnR w="12700" cap="flat" cmpd="sng" algn="ctr">
                      <a:solidFill>
                        <a:srgbClr val="0054A6"/>
                      </a:solidFill>
                      <a:prstDash val="solid"/>
                      <a:round/>
                      <a:headEnd type="none" w="med" len="med"/>
                      <a:tailEnd type="none" w="med" len="med"/>
                    </a:lnR>
                    <a:lnT>
                      <a:noFill/>
                    </a:lnT>
                    <a:lnB>
                      <a:noFill/>
                    </a:lnB>
                    <a:solidFill>
                      <a:schemeClr val="accent4">
                        <a:lumMod val="20000"/>
                        <a:lumOff val="80000"/>
                      </a:schemeClr>
                    </a:solidFill>
                  </a:tcPr>
                </a:tc>
                <a:tc>
                  <a:txBody>
                    <a:bodyPr/>
                    <a:lstStyle/>
                    <a:p>
                      <a:pPr algn="ctr" fontAlgn="b"/>
                      <a:r>
                        <a:rPr lang="en-GB" sz="1600" b="0" i="0" u="none" strike="noStrike" dirty="0">
                          <a:solidFill>
                            <a:schemeClr val="accent5"/>
                          </a:solidFill>
                          <a:effectLst/>
                          <a:latin typeface="+mn-lt"/>
                        </a:rPr>
                        <a:t>Year 5</a:t>
                      </a:r>
                    </a:p>
                  </a:txBody>
                  <a:tcPr marL="9525" marR="9525" marT="9525" marB="0" anchor="ctr">
                    <a:lnL w="12700" cap="flat" cmpd="sng" algn="ctr">
                      <a:solidFill>
                        <a:srgbClr val="0054A6"/>
                      </a:solidFill>
                      <a:prstDash val="solid"/>
                      <a:round/>
                      <a:headEnd type="none" w="med" len="med"/>
                      <a:tailEnd type="none" w="med" len="med"/>
                    </a:lnL>
                    <a:lnR w="12700" cap="flat" cmpd="sng" algn="ctr">
                      <a:solidFill>
                        <a:srgbClr val="0054A6"/>
                      </a:solidFill>
                      <a:prstDash val="solid"/>
                      <a:round/>
                      <a:headEnd type="none" w="med" len="med"/>
                      <a:tailEnd type="none" w="med" len="med"/>
                    </a:lnR>
                    <a:lnT>
                      <a:noFill/>
                    </a:lnT>
                    <a:lnB>
                      <a:noFill/>
                    </a:lnB>
                    <a:solidFill>
                      <a:schemeClr val="accent4">
                        <a:lumMod val="20000"/>
                        <a:lumOff val="80000"/>
                      </a:schemeClr>
                    </a:solidFill>
                  </a:tcPr>
                </a:tc>
                <a:tc>
                  <a:txBody>
                    <a:bodyPr/>
                    <a:lstStyle/>
                    <a:p>
                      <a:pPr algn="ctr" fontAlgn="b"/>
                      <a:r>
                        <a:rPr lang="en-GB" sz="1600" b="0" i="0" u="none" strike="noStrike" dirty="0">
                          <a:solidFill>
                            <a:schemeClr val="accent5"/>
                          </a:solidFill>
                          <a:effectLst/>
                          <a:latin typeface="+mn-lt"/>
                        </a:rPr>
                        <a:t>Year 10</a:t>
                      </a:r>
                    </a:p>
                  </a:txBody>
                  <a:tcPr marL="9525" marR="9525" marT="9525" marB="0" anchor="ctr">
                    <a:lnL w="12700" cap="flat" cmpd="sng" algn="ctr">
                      <a:solidFill>
                        <a:srgbClr val="0054A6"/>
                      </a:solidFill>
                      <a:prstDash val="solid"/>
                      <a:round/>
                      <a:headEnd type="none" w="med" len="med"/>
                      <a:tailEnd type="none" w="med" len="med"/>
                    </a:lnL>
                    <a:lnR>
                      <a:noFill/>
                    </a:lnR>
                    <a:lnT>
                      <a:noFill/>
                    </a:lnT>
                    <a:lnB>
                      <a:noFill/>
                    </a:lnB>
                    <a:solidFill>
                      <a:schemeClr val="accent4">
                        <a:lumMod val="20000"/>
                        <a:lumOff val="80000"/>
                      </a:schemeClr>
                    </a:solidFill>
                  </a:tcPr>
                </a:tc>
                <a:extLst>
                  <a:ext uri="{0D108BD9-81ED-4DB2-BD59-A6C34878D82A}">
                    <a16:rowId xmlns="" xmlns:a16="http://schemas.microsoft.com/office/drawing/2014/main" val="10001"/>
                  </a:ext>
                </a:extLst>
              </a:tr>
              <a:tr h="486635">
                <a:tc>
                  <a:txBody>
                    <a:bodyPr/>
                    <a:lstStyle/>
                    <a:p>
                      <a:pPr algn="r" fontAlgn="b"/>
                      <a:r>
                        <a:rPr lang="en-GB" sz="1600" b="0" i="0" u="none" strike="noStrike" dirty="0">
                          <a:solidFill>
                            <a:schemeClr val="tx1"/>
                          </a:solidFill>
                          <a:effectLst/>
                          <a:latin typeface="+mn-lt"/>
                        </a:rPr>
                        <a:t>RSP ($m)</a:t>
                      </a:r>
                    </a:p>
                  </a:txBody>
                  <a:tcPr marL="9525" marR="9525" marT="9525" marB="0" anchor="ctr">
                    <a:lnL>
                      <a:noFill/>
                    </a:lnL>
                    <a:lnR>
                      <a:noFill/>
                    </a:lnR>
                    <a:lnT>
                      <a:noFill/>
                    </a:lnT>
                    <a:lnB>
                      <a:noFill/>
                    </a:lnB>
                    <a:noFill/>
                  </a:tcPr>
                </a:tc>
                <a:tc>
                  <a:txBody>
                    <a:bodyPr/>
                    <a:lstStyle/>
                    <a:p>
                      <a:pPr algn="ctr" fontAlgn="b"/>
                      <a:r>
                        <a:rPr lang="en-GB" sz="1600" b="1" i="0" u="none" strike="noStrike" dirty="0">
                          <a:solidFill>
                            <a:srgbClr val="000000"/>
                          </a:solidFill>
                          <a:effectLst/>
                          <a:latin typeface="+mn-lt"/>
                        </a:rPr>
                        <a:t>500</a:t>
                      </a:r>
                    </a:p>
                  </a:txBody>
                  <a:tcPr marL="9525" marR="9525" marT="9525" marB="0" anchor="ctr">
                    <a:lnL>
                      <a:noFill/>
                    </a:lnL>
                    <a:lnR w="12700" cap="flat" cmpd="sng" algn="ctr">
                      <a:solidFill>
                        <a:srgbClr val="0054A6"/>
                      </a:solidFill>
                      <a:prstDash val="solid"/>
                      <a:round/>
                      <a:headEnd type="none" w="med" len="med"/>
                      <a:tailEnd type="none" w="med" len="med"/>
                    </a:lnR>
                    <a:lnT>
                      <a:noFill/>
                    </a:lnT>
                    <a:lnB>
                      <a:noFill/>
                    </a:lnB>
                    <a:noFill/>
                  </a:tcPr>
                </a:tc>
                <a:tc>
                  <a:txBody>
                    <a:bodyPr/>
                    <a:lstStyle/>
                    <a:p>
                      <a:pPr algn="ctr" fontAlgn="b"/>
                      <a:r>
                        <a:rPr lang="en-GB" sz="1600" b="1" i="0" u="none" strike="noStrike" dirty="0">
                          <a:solidFill>
                            <a:srgbClr val="000000"/>
                          </a:solidFill>
                          <a:effectLst/>
                          <a:latin typeface="+mn-lt"/>
                        </a:rPr>
                        <a:t>584</a:t>
                      </a:r>
                    </a:p>
                  </a:txBody>
                  <a:tcPr marL="9525" marR="9525" marT="9525" marB="0" anchor="ctr">
                    <a:lnL w="12700" cap="flat" cmpd="sng" algn="ctr">
                      <a:solidFill>
                        <a:srgbClr val="0054A6"/>
                      </a:solidFill>
                      <a:prstDash val="solid"/>
                      <a:round/>
                      <a:headEnd type="none" w="med" len="med"/>
                      <a:tailEnd type="none" w="med" len="med"/>
                    </a:lnL>
                    <a:lnR w="12700" cap="flat" cmpd="sng" algn="ctr">
                      <a:solidFill>
                        <a:srgbClr val="0054A6"/>
                      </a:solidFill>
                      <a:prstDash val="solid"/>
                      <a:round/>
                      <a:headEnd type="none" w="med" len="med"/>
                      <a:tailEnd type="none" w="med" len="med"/>
                    </a:lnR>
                    <a:lnT>
                      <a:noFill/>
                    </a:lnT>
                    <a:lnB>
                      <a:noFill/>
                    </a:lnB>
                    <a:noFill/>
                  </a:tcPr>
                </a:tc>
                <a:tc>
                  <a:txBody>
                    <a:bodyPr/>
                    <a:lstStyle/>
                    <a:p>
                      <a:pPr algn="ctr" fontAlgn="b"/>
                      <a:r>
                        <a:rPr lang="en-GB" sz="1600" b="1" i="0" u="none" strike="noStrike" dirty="0">
                          <a:solidFill>
                            <a:srgbClr val="000000"/>
                          </a:solidFill>
                          <a:effectLst/>
                          <a:latin typeface="+mn-lt"/>
                        </a:rPr>
                        <a:t>661</a:t>
                      </a:r>
                    </a:p>
                  </a:txBody>
                  <a:tcPr marL="9525" marR="9525" marT="9525" marB="0" anchor="ctr">
                    <a:lnL w="12700" cap="flat" cmpd="sng" algn="ctr">
                      <a:solidFill>
                        <a:srgbClr val="0054A6"/>
                      </a:solidFill>
                      <a:prstDash val="solid"/>
                      <a:round/>
                      <a:headEnd type="none" w="med" len="med"/>
                      <a:tailEnd type="none" w="med" len="med"/>
                    </a:lnL>
                    <a:lnR>
                      <a:noFill/>
                    </a:lnR>
                    <a:lnT>
                      <a:noFill/>
                    </a:lnT>
                    <a:lnB>
                      <a:noFill/>
                    </a:lnB>
                    <a:noFill/>
                  </a:tcPr>
                </a:tc>
                <a:extLst>
                  <a:ext uri="{0D108BD9-81ED-4DB2-BD59-A6C34878D82A}">
                    <a16:rowId xmlns="" xmlns:a16="http://schemas.microsoft.com/office/drawing/2014/main" val="10002"/>
                  </a:ext>
                </a:extLst>
              </a:tr>
            </a:tbl>
          </a:graphicData>
        </a:graphic>
      </p:graphicFrame>
      <p:sp>
        <p:nvSpPr>
          <p:cNvPr id="54" name="TextBox 53"/>
          <p:cNvSpPr txBox="1"/>
          <p:nvPr/>
        </p:nvSpPr>
        <p:spPr>
          <a:xfrm>
            <a:off x="3794032" y="4771913"/>
            <a:ext cx="1917965" cy="276999"/>
          </a:xfrm>
          <a:prstGeom prst="rect">
            <a:avLst/>
          </a:prstGeom>
          <a:noFill/>
        </p:spPr>
        <p:txBody>
          <a:bodyPr wrap="square" rtlCol="0">
            <a:spAutoFit/>
          </a:bodyPr>
          <a:lstStyle/>
          <a:p>
            <a:r>
              <a:rPr lang="en-GB" sz="1200" b="1" dirty="0">
                <a:solidFill>
                  <a:schemeClr val="tx2">
                    <a:lumMod val="60000"/>
                    <a:lumOff val="40000"/>
                  </a:schemeClr>
                </a:solidFill>
              </a:rPr>
              <a:t>IPSOS RESEARCH</a:t>
            </a:r>
          </a:p>
        </p:txBody>
      </p:sp>
      <p:sp>
        <p:nvSpPr>
          <p:cNvPr id="3" name="Rectangle 2"/>
          <p:cNvSpPr/>
          <p:nvPr/>
        </p:nvSpPr>
        <p:spPr>
          <a:xfrm>
            <a:off x="2981325" y="5029200"/>
            <a:ext cx="3314700" cy="139065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p:cNvSpPr txBox="1"/>
          <p:nvPr/>
        </p:nvSpPr>
        <p:spPr>
          <a:xfrm>
            <a:off x="2138909" y="6421005"/>
            <a:ext cx="5338596" cy="430887"/>
          </a:xfrm>
          <a:prstGeom prst="rect">
            <a:avLst/>
          </a:prstGeom>
          <a:noFill/>
        </p:spPr>
        <p:txBody>
          <a:bodyPr wrap="square" rtlCol="0">
            <a:spAutoFit/>
          </a:bodyPr>
          <a:lstStyle/>
          <a:p>
            <a:pPr marL="228600" indent="-228600">
              <a:buAutoNum type="arabicPlain"/>
            </a:pPr>
            <a:r>
              <a:rPr lang="en-GB" sz="1100" i="1" dirty="0">
                <a:solidFill>
                  <a:schemeClr val="accent5"/>
                </a:solidFill>
              </a:rPr>
              <a:t>Manufacturers’ Selling Prices 2018: 15 Key ED markets, IQVIA (IMS) Health </a:t>
            </a:r>
          </a:p>
          <a:p>
            <a:pPr marL="228600" indent="-228600">
              <a:buAutoNum type="arabicPlain"/>
            </a:pPr>
            <a:r>
              <a:rPr lang="en-GB" sz="1100" i="1" dirty="0">
                <a:solidFill>
                  <a:schemeClr val="accent5"/>
                </a:solidFill>
              </a:rPr>
              <a:t>Directors’ belief based </a:t>
            </a:r>
            <a:r>
              <a:rPr lang="en-GB" sz="1100" i="1" dirty="0" smtClean="0">
                <a:solidFill>
                  <a:schemeClr val="accent5"/>
                </a:solidFill>
              </a:rPr>
              <a:t>on </a:t>
            </a:r>
            <a:r>
              <a:rPr lang="en-GB" sz="1100" i="1" dirty="0" err="1" smtClean="0">
                <a:solidFill>
                  <a:schemeClr val="accent5"/>
                </a:solidFill>
              </a:rPr>
              <a:t>Ipsos</a:t>
            </a:r>
            <a:r>
              <a:rPr lang="en-GB" sz="1100" i="1" dirty="0" smtClean="0">
                <a:solidFill>
                  <a:schemeClr val="accent5"/>
                </a:solidFill>
              </a:rPr>
              <a:t> </a:t>
            </a:r>
            <a:r>
              <a:rPr lang="en-GB" sz="1100" i="1" dirty="0">
                <a:solidFill>
                  <a:schemeClr val="accent5"/>
                </a:solidFill>
              </a:rPr>
              <a:t>market research conducted on Company’s behalf </a:t>
            </a:r>
          </a:p>
        </p:txBody>
      </p:sp>
    </p:spTree>
    <p:extLst>
      <p:ext uri="{BB962C8B-B14F-4D97-AF65-F5344CB8AC3E}">
        <p14:creationId xmlns:p14="http://schemas.microsoft.com/office/powerpoint/2010/main" val="98909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725"/>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DA5FB66B-5136-4A4E-B4F0-575E9080DBAC}"/>
              </a:ext>
            </a:extLst>
          </p:cNvPr>
          <p:cNvSpPr>
            <a:spLocks noChangeAspect="1"/>
          </p:cNvSpPr>
          <p:nvPr/>
        </p:nvSpPr>
        <p:spPr>
          <a:xfrm>
            <a:off x="0" y="0"/>
            <a:ext cx="12192000" cy="6858000"/>
          </a:xfrm>
          <a:custGeom>
            <a:avLst/>
            <a:gdLst>
              <a:gd name="connsiteX0" fmla="*/ 0 w 6531429"/>
              <a:gd name="connsiteY0" fmla="*/ 6903218 h 6913266"/>
              <a:gd name="connsiteX1" fmla="*/ 3205425 w 6531429"/>
              <a:gd name="connsiteY1" fmla="*/ 0 h 6913266"/>
              <a:gd name="connsiteX2" fmla="*/ 6531429 w 6531429"/>
              <a:gd name="connsiteY2" fmla="*/ 10049 h 6913266"/>
              <a:gd name="connsiteX3" fmla="*/ 6531429 w 6531429"/>
              <a:gd name="connsiteY3" fmla="*/ 6913266 h 6913266"/>
              <a:gd name="connsiteX4" fmla="*/ 0 w 6531429"/>
              <a:gd name="connsiteY4" fmla="*/ 6903218 h 691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9" h="6913266">
                <a:moveTo>
                  <a:pt x="0" y="6903218"/>
                </a:moveTo>
                <a:lnTo>
                  <a:pt x="3205425" y="0"/>
                </a:lnTo>
                <a:lnTo>
                  <a:pt x="6531429" y="10049"/>
                </a:lnTo>
                <a:lnTo>
                  <a:pt x="6531429" y="6913266"/>
                </a:lnTo>
                <a:lnTo>
                  <a:pt x="0" y="6903218"/>
                </a:lnTo>
                <a:close/>
              </a:path>
            </a:pathLst>
          </a:custGeom>
          <a:blipFill dpi="0" rotWithShape="1">
            <a:blip r:embed="rId2"/>
            <a:srcRect/>
            <a:stretch>
              <a:fillRect l="-2364" t="-4058" r="-17056" b="-23478"/>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
            <a:extLst>
              <a:ext uri="{FF2B5EF4-FFF2-40B4-BE49-F238E27FC236}">
                <a16:creationId xmlns="" xmlns:a16="http://schemas.microsoft.com/office/drawing/2014/main" id="{51BA6C15-0CB1-4349-8BB8-721177300C71}"/>
              </a:ext>
            </a:extLst>
          </p:cNvPr>
          <p:cNvSpPr>
            <a:spLocks noGrp="1"/>
          </p:cNvSpPr>
          <p:nvPr>
            <p:ph type="body" sz="quarter" idx="10"/>
          </p:nvPr>
        </p:nvSpPr>
        <p:spPr>
          <a:xfrm>
            <a:off x="666492" y="2030322"/>
            <a:ext cx="2733656" cy="721756"/>
          </a:xfrm>
        </p:spPr>
        <p:txBody>
          <a:bodyPr/>
          <a:lstStyle/>
          <a:p>
            <a:r>
              <a:rPr lang="en-GB" dirty="0"/>
              <a:t>TOPICAL PAIN RELIEF</a:t>
            </a:r>
          </a:p>
        </p:txBody>
      </p:sp>
    </p:spTree>
    <p:extLst>
      <p:ext uri="{BB962C8B-B14F-4D97-AF65-F5344CB8AC3E}">
        <p14:creationId xmlns:p14="http://schemas.microsoft.com/office/powerpoint/2010/main" val="3374563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4CF49F-EF70-4DD6-84BB-C0302B977A2C}"/>
              </a:ext>
            </a:extLst>
          </p:cNvPr>
          <p:cNvSpPr>
            <a:spLocks noGrp="1"/>
          </p:cNvSpPr>
          <p:nvPr>
            <p:ph type="title" idx="4294967295"/>
          </p:nvPr>
        </p:nvSpPr>
        <p:spPr>
          <a:xfrm>
            <a:off x="827664" y="404813"/>
            <a:ext cx="5439709" cy="331125"/>
          </a:xfrm>
          <a:prstGeom prst="rect">
            <a:avLst/>
          </a:prstGeom>
        </p:spPr>
        <p:txBody>
          <a:bodyPr lIns="0" tIns="0" rIns="0" bIns="0"/>
          <a:lstStyle/>
          <a:p>
            <a:pPr>
              <a:spcBef>
                <a:spcPts val="1000"/>
              </a:spcBef>
              <a:buFont typeface="Arial" panose="020B0604020202020204" pitchFamily="34" charset="0"/>
            </a:pPr>
            <a:r>
              <a:rPr lang="en-GB" sz="2800" dirty="0">
                <a:solidFill>
                  <a:schemeClr val="accent5"/>
                </a:solidFill>
                <a:ea typeface="+mn-ea"/>
                <a:cs typeface="+mn-cs"/>
              </a:rPr>
              <a:t>TOPICAL PAIN RELIEF – TPR100</a:t>
            </a:r>
          </a:p>
        </p:txBody>
      </p:sp>
      <p:sp>
        <p:nvSpPr>
          <p:cNvPr id="5" name="Rectangle 4">
            <a:extLst>
              <a:ext uri="{FF2B5EF4-FFF2-40B4-BE49-F238E27FC236}">
                <a16:creationId xmlns="" xmlns:a16="http://schemas.microsoft.com/office/drawing/2014/main" id="{802A3D9A-3546-4505-A135-3A57E22023A6}"/>
              </a:ext>
            </a:extLst>
          </p:cNvPr>
          <p:cNvSpPr/>
          <p:nvPr/>
        </p:nvSpPr>
        <p:spPr>
          <a:xfrm>
            <a:off x="1465496" y="2151294"/>
            <a:ext cx="6103704" cy="574956"/>
          </a:xfrm>
          <a:prstGeom prst="rect">
            <a:avLst/>
          </a:prstGeom>
          <a:solidFill>
            <a:srgbClr val="F2F2F2"/>
          </a:solidFill>
          <a:ln w="9525" cap="flat" cmpd="sng" algn="ctr">
            <a:noFill/>
            <a:prstDash val="solid"/>
          </a:ln>
          <a:effectLst/>
        </p:spPr>
        <p:txBody>
          <a:bodyPr rtlCol="0" anchor="ctr"/>
          <a:lstStyle/>
          <a:p>
            <a:pPr>
              <a:defRPr/>
            </a:pPr>
            <a:r>
              <a:rPr lang="en-GB" sz="1400" dirty="0">
                <a:solidFill>
                  <a:schemeClr val="bg2">
                    <a:lumMod val="50000"/>
                  </a:schemeClr>
                </a:solidFill>
              </a:rPr>
              <a:t>Demand for safe, effective and long lasting topical pain relief</a:t>
            </a:r>
            <a:br>
              <a:rPr lang="en-GB" sz="1400" dirty="0">
                <a:solidFill>
                  <a:schemeClr val="bg2">
                    <a:lumMod val="50000"/>
                  </a:schemeClr>
                </a:solidFill>
              </a:rPr>
            </a:br>
            <a:r>
              <a:rPr lang="en-GB" sz="1400" dirty="0">
                <a:solidFill>
                  <a:schemeClr val="bg2">
                    <a:lumMod val="50000"/>
                  </a:schemeClr>
                </a:solidFill>
              </a:rPr>
              <a:t>DermaSys® provides </a:t>
            </a:r>
            <a:r>
              <a:rPr lang="en-GB" sz="1400" b="1" dirty="0">
                <a:solidFill>
                  <a:schemeClr val="bg2">
                    <a:lumMod val="50000"/>
                  </a:schemeClr>
                </a:solidFill>
              </a:rPr>
              <a:t>faster drug permeation</a:t>
            </a:r>
            <a:r>
              <a:rPr lang="en-GB" sz="1400" dirty="0">
                <a:solidFill>
                  <a:schemeClr val="bg2">
                    <a:lumMod val="50000"/>
                  </a:schemeClr>
                </a:solidFill>
              </a:rPr>
              <a:t>, a key point of difference</a:t>
            </a:r>
          </a:p>
        </p:txBody>
      </p:sp>
      <p:sp>
        <p:nvSpPr>
          <p:cNvPr id="6" name="Rectangle 5">
            <a:extLst>
              <a:ext uri="{FF2B5EF4-FFF2-40B4-BE49-F238E27FC236}">
                <a16:creationId xmlns="" xmlns:a16="http://schemas.microsoft.com/office/drawing/2014/main" id="{5EB5A4A2-8D3E-4E37-846B-61DD8E32FC62}"/>
              </a:ext>
            </a:extLst>
          </p:cNvPr>
          <p:cNvSpPr/>
          <p:nvPr/>
        </p:nvSpPr>
        <p:spPr>
          <a:xfrm>
            <a:off x="837000" y="2153531"/>
            <a:ext cx="495831" cy="566496"/>
          </a:xfrm>
          <a:prstGeom prst="rect">
            <a:avLst/>
          </a:prstGeom>
          <a:solidFill>
            <a:schemeClr val="accent2"/>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2</a:t>
            </a:r>
          </a:p>
        </p:txBody>
      </p:sp>
      <p:sp>
        <p:nvSpPr>
          <p:cNvPr id="11" name="Rectangle 10">
            <a:extLst>
              <a:ext uri="{FF2B5EF4-FFF2-40B4-BE49-F238E27FC236}">
                <a16:creationId xmlns="" xmlns:a16="http://schemas.microsoft.com/office/drawing/2014/main" id="{E6CBCA3A-BB3D-456C-A2A2-67FF9E2295F5}"/>
              </a:ext>
            </a:extLst>
          </p:cNvPr>
          <p:cNvSpPr/>
          <p:nvPr/>
        </p:nvSpPr>
        <p:spPr>
          <a:xfrm>
            <a:off x="837000" y="1492603"/>
            <a:ext cx="495831" cy="566496"/>
          </a:xfrm>
          <a:prstGeom prst="rect">
            <a:avLst/>
          </a:prstGeom>
          <a:solidFill>
            <a:schemeClr val="accent2"/>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1</a:t>
            </a:r>
          </a:p>
        </p:txBody>
      </p:sp>
      <p:sp>
        <p:nvSpPr>
          <p:cNvPr id="12" name="Rectangle 11">
            <a:extLst>
              <a:ext uri="{FF2B5EF4-FFF2-40B4-BE49-F238E27FC236}">
                <a16:creationId xmlns="" xmlns:a16="http://schemas.microsoft.com/office/drawing/2014/main" id="{4E40DC08-6563-4776-AB83-532710A862B1}"/>
              </a:ext>
            </a:extLst>
          </p:cNvPr>
          <p:cNvSpPr/>
          <p:nvPr/>
        </p:nvSpPr>
        <p:spPr>
          <a:xfrm>
            <a:off x="1465496" y="1499961"/>
            <a:ext cx="6103704" cy="559138"/>
          </a:xfrm>
          <a:prstGeom prst="rect">
            <a:avLst/>
          </a:prstGeom>
          <a:solidFill>
            <a:srgbClr val="F2F2F2"/>
          </a:solidFill>
          <a:ln w="9525" cap="flat" cmpd="sng" algn="ctr">
            <a:noFill/>
            <a:prstDash val="solid"/>
          </a:ln>
          <a:effectLst/>
        </p:spPr>
        <p:txBody>
          <a:bodyPr rtlCol="0" anchor="ctr"/>
          <a:lstStyle/>
          <a:p>
            <a:pPr>
              <a:defRPr/>
            </a:pPr>
            <a:r>
              <a:rPr lang="en-GB" sz="1400" dirty="0">
                <a:solidFill>
                  <a:schemeClr val="bg2">
                    <a:lumMod val="50000"/>
                  </a:schemeClr>
                </a:solidFill>
              </a:rPr>
              <a:t>Global sales of over the counter topical analgesics  US$ 4.9 billion</a:t>
            </a:r>
            <a:r>
              <a:rPr lang="en-GB" sz="1400" baseline="30000" dirty="0">
                <a:solidFill>
                  <a:schemeClr val="bg2">
                    <a:lumMod val="50000"/>
                  </a:schemeClr>
                </a:solidFill>
              </a:rPr>
              <a:t>1</a:t>
            </a:r>
          </a:p>
        </p:txBody>
      </p:sp>
      <p:sp>
        <p:nvSpPr>
          <p:cNvPr id="56" name="Rectangle 55">
            <a:extLst>
              <a:ext uri="{FF2B5EF4-FFF2-40B4-BE49-F238E27FC236}">
                <a16:creationId xmlns="" xmlns:a16="http://schemas.microsoft.com/office/drawing/2014/main" id="{112496F1-F298-400E-9C8D-EBB9CEC49997}"/>
              </a:ext>
            </a:extLst>
          </p:cNvPr>
          <p:cNvSpPr/>
          <p:nvPr/>
        </p:nvSpPr>
        <p:spPr>
          <a:xfrm>
            <a:off x="1465496" y="2818943"/>
            <a:ext cx="6116404" cy="574956"/>
          </a:xfrm>
          <a:prstGeom prst="rect">
            <a:avLst/>
          </a:prstGeom>
          <a:solidFill>
            <a:srgbClr val="F2F2F2"/>
          </a:solidFill>
          <a:ln w="9525" cap="flat" cmpd="sng" algn="ctr">
            <a:noFill/>
            <a:prstDash val="solid"/>
          </a:ln>
          <a:effectLst/>
        </p:spPr>
        <p:txBody>
          <a:bodyPr rtlCol="0" anchor="ctr"/>
          <a:lstStyle/>
          <a:p>
            <a:pPr>
              <a:defRPr/>
            </a:pPr>
            <a:r>
              <a:rPr lang="en-GB" sz="1400" b="1" dirty="0">
                <a:solidFill>
                  <a:schemeClr val="bg2">
                    <a:lumMod val="50000"/>
                  </a:schemeClr>
                </a:solidFill>
              </a:rPr>
              <a:t>TPR100</a:t>
            </a:r>
            <a:r>
              <a:rPr lang="en-GB" sz="1400" dirty="0">
                <a:solidFill>
                  <a:schemeClr val="bg2">
                    <a:lumMod val="50000"/>
                  </a:schemeClr>
                </a:solidFill>
              </a:rPr>
              <a:t> is a Diclofenac gel that utilises Futura’s DermaSys® technology</a:t>
            </a:r>
          </a:p>
          <a:p>
            <a:pPr>
              <a:defRPr/>
            </a:pPr>
            <a:r>
              <a:rPr lang="en-GB" sz="1400" b="1" dirty="0">
                <a:solidFill>
                  <a:schemeClr val="bg2">
                    <a:lumMod val="50000"/>
                  </a:schemeClr>
                </a:solidFill>
              </a:rPr>
              <a:t>Improved permeation </a:t>
            </a:r>
            <a:r>
              <a:rPr lang="en-GB" sz="1400" dirty="0">
                <a:solidFill>
                  <a:schemeClr val="bg2">
                    <a:lumMod val="50000"/>
                  </a:schemeClr>
                </a:solidFill>
              </a:rPr>
              <a:t>compared to market leaders at same dosage</a:t>
            </a:r>
          </a:p>
        </p:txBody>
      </p:sp>
      <p:sp>
        <p:nvSpPr>
          <p:cNvPr id="57" name="Rectangle 56">
            <a:extLst>
              <a:ext uri="{FF2B5EF4-FFF2-40B4-BE49-F238E27FC236}">
                <a16:creationId xmlns="" xmlns:a16="http://schemas.microsoft.com/office/drawing/2014/main" id="{A5B2CB67-B99C-4498-B42F-88111013D95A}"/>
              </a:ext>
            </a:extLst>
          </p:cNvPr>
          <p:cNvSpPr/>
          <p:nvPr/>
        </p:nvSpPr>
        <p:spPr>
          <a:xfrm>
            <a:off x="837000" y="2821180"/>
            <a:ext cx="495831" cy="566496"/>
          </a:xfrm>
          <a:prstGeom prst="rect">
            <a:avLst/>
          </a:prstGeom>
          <a:solidFill>
            <a:schemeClr val="accent2"/>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3</a:t>
            </a:r>
          </a:p>
        </p:txBody>
      </p:sp>
      <p:sp>
        <p:nvSpPr>
          <p:cNvPr id="60" name="Rectangle 59">
            <a:extLst>
              <a:ext uri="{FF2B5EF4-FFF2-40B4-BE49-F238E27FC236}">
                <a16:creationId xmlns="" xmlns:a16="http://schemas.microsoft.com/office/drawing/2014/main" id="{BDC5A552-7576-44C6-B887-E70DAFA673BD}"/>
              </a:ext>
            </a:extLst>
          </p:cNvPr>
          <p:cNvSpPr/>
          <p:nvPr/>
        </p:nvSpPr>
        <p:spPr>
          <a:xfrm>
            <a:off x="837000" y="3656690"/>
            <a:ext cx="4468425" cy="251756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extLst>
              <a:ext uri="{FF2B5EF4-FFF2-40B4-BE49-F238E27FC236}">
                <a16:creationId xmlns="" xmlns:a16="http://schemas.microsoft.com/office/drawing/2014/main" id="{0E68D30E-8A1A-4531-BA3F-0286AB182806}"/>
              </a:ext>
            </a:extLst>
          </p:cNvPr>
          <p:cNvSpPr txBox="1"/>
          <p:nvPr/>
        </p:nvSpPr>
        <p:spPr>
          <a:xfrm rot="16200000">
            <a:off x="-6681" y="4742926"/>
            <a:ext cx="2116285" cy="230832"/>
          </a:xfrm>
          <a:prstGeom prst="rect">
            <a:avLst/>
          </a:prstGeom>
          <a:noFill/>
          <a:ln>
            <a:noFill/>
          </a:ln>
        </p:spPr>
        <p:txBody>
          <a:bodyPr wrap="none" rtlCol="0">
            <a:spAutoFit/>
          </a:bodyPr>
          <a:lstStyle/>
          <a:p>
            <a:r>
              <a:rPr lang="en-GB" sz="900" dirty="0">
                <a:solidFill>
                  <a:schemeClr val="bg2">
                    <a:lumMod val="25000"/>
                  </a:schemeClr>
                </a:solidFill>
              </a:rPr>
              <a:t>Amount of Diclofenac permeated ug/cm</a:t>
            </a:r>
            <a:r>
              <a:rPr lang="en-GB" sz="900" baseline="30000" dirty="0">
                <a:solidFill>
                  <a:schemeClr val="bg2">
                    <a:lumMod val="25000"/>
                  </a:schemeClr>
                </a:solidFill>
              </a:rPr>
              <a:t>2</a:t>
            </a:r>
          </a:p>
        </p:txBody>
      </p:sp>
      <p:sp>
        <p:nvSpPr>
          <p:cNvPr id="26" name="TextBox 25">
            <a:extLst>
              <a:ext uri="{FF2B5EF4-FFF2-40B4-BE49-F238E27FC236}">
                <a16:creationId xmlns="" xmlns:a16="http://schemas.microsoft.com/office/drawing/2014/main" id="{10A1E747-E860-403B-9233-A5DC025BBF59}"/>
              </a:ext>
            </a:extLst>
          </p:cNvPr>
          <p:cNvSpPr txBox="1"/>
          <p:nvPr/>
        </p:nvSpPr>
        <p:spPr>
          <a:xfrm>
            <a:off x="3337653" y="6448203"/>
            <a:ext cx="6746147" cy="261610"/>
          </a:xfrm>
          <a:prstGeom prst="rect">
            <a:avLst/>
          </a:prstGeom>
          <a:noFill/>
        </p:spPr>
        <p:txBody>
          <a:bodyPr wrap="square" rtlCol="0">
            <a:spAutoFit/>
          </a:bodyPr>
          <a:lstStyle/>
          <a:p>
            <a:r>
              <a:rPr lang="en-GB" sz="1100" i="1" dirty="0">
                <a:solidFill>
                  <a:srgbClr val="5F5F5F"/>
                </a:solidFill>
                <a:latin typeface="+mj-lt"/>
              </a:rPr>
              <a:t>1 – Mid year to 2017, Nicholas Hall ‘s OTC Reports,  Analgesics The Evolving Self-Care market for pain relief  </a:t>
            </a:r>
          </a:p>
        </p:txBody>
      </p:sp>
      <p:sp>
        <p:nvSpPr>
          <p:cNvPr id="28" name="Rectangle 27">
            <a:extLst>
              <a:ext uri="{FF2B5EF4-FFF2-40B4-BE49-F238E27FC236}">
                <a16:creationId xmlns="" xmlns:a16="http://schemas.microsoft.com/office/drawing/2014/main" id="{46720394-CC57-4A84-8E64-B00848A24484}"/>
              </a:ext>
            </a:extLst>
          </p:cNvPr>
          <p:cNvSpPr/>
          <p:nvPr/>
        </p:nvSpPr>
        <p:spPr>
          <a:xfrm>
            <a:off x="6904271" y="5085879"/>
            <a:ext cx="4316179" cy="867246"/>
          </a:xfrm>
          <a:prstGeom prst="rect">
            <a:avLst/>
          </a:prstGeom>
          <a:solidFill>
            <a:srgbClr val="F2F2F2"/>
          </a:solidFill>
          <a:ln w="9525" cap="flat" cmpd="sng" algn="ctr">
            <a:noFill/>
            <a:prstDash val="solid"/>
          </a:ln>
          <a:effectLst/>
        </p:spPr>
        <p:txBody>
          <a:bodyPr rtlCol="0" anchor="ctr"/>
          <a:lstStyle/>
          <a:p>
            <a:pPr marL="171450" indent="-171450">
              <a:buFont typeface="Arial" panose="020B0604020202020204" pitchFamily="34" charset="0"/>
              <a:buChar char="•"/>
              <a:defRPr/>
            </a:pPr>
            <a:r>
              <a:rPr lang="en-GB" sz="1200" b="1" dirty="0">
                <a:solidFill>
                  <a:schemeClr val="bg2">
                    <a:lumMod val="50000"/>
                  </a:schemeClr>
                </a:solidFill>
              </a:rPr>
              <a:t>Commercial discussions ongoing with other potential distributors</a:t>
            </a:r>
          </a:p>
          <a:p>
            <a:pPr marL="171450" indent="-171450">
              <a:buFont typeface="Arial" panose="020B0604020202020204" pitchFamily="34" charset="0"/>
              <a:buChar char="•"/>
              <a:defRPr/>
            </a:pPr>
            <a:r>
              <a:rPr lang="en-GB" sz="1200" b="1" dirty="0">
                <a:solidFill>
                  <a:schemeClr val="bg2">
                    <a:lumMod val="50000"/>
                  </a:schemeClr>
                </a:solidFill>
              </a:rPr>
              <a:t>TPR100 - USA will require further clinical data to support regulatory submission</a:t>
            </a:r>
          </a:p>
        </p:txBody>
      </p:sp>
      <p:sp>
        <p:nvSpPr>
          <p:cNvPr id="29" name="Rectangle 28">
            <a:extLst>
              <a:ext uri="{FF2B5EF4-FFF2-40B4-BE49-F238E27FC236}">
                <a16:creationId xmlns="" xmlns:a16="http://schemas.microsoft.com/office/drawing/2014/main" id="{EA6D4AA5-5C0F-4C45-B0E3-17004B3DE64E}"/>
              </a:ext>
            </a:extLst>
          </p:cNvPr>
          <p:cNvSpPr/>
          <p:nvPr/>
        </p:nvSpPr>
        <p:spPr>
          <a:xfrm>
            <a:off x="6275775" y="5088115"/>
            <a:ext cx="495831" cy="845959"/>
          </a:xfrm>
          <a:prstGeom prst="rect">
            <a:avLst/>
          </a:prstGeom>
          <a:solidFill>
            <a:schemeClr val="accent1"/>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2</a:t>
            </a:r>
          </a:p>
        </p:txBody>
      </p:sp>
      <p:sp>
        <p:nvSpPr>
          <p:cNvPr id="30" name="Rectangle 29">
            <a:extLst>
              <a:ext uri="{FF2B5EF4-FFF2-40B4-BE49-F238E27FC236}">
                <a16:creationId xmlns="" xmlns:a16="http://schemas.microsoft.com/office/drawing/2014/main" id="{B2C80BD3-9605-492D-80FE-518251B56075}"/>
              </a:ext>
            </a:extLst>
          </p:cNvPr>
          <p:cNvSpPr/>
          <p:nvPr/>
        </p:nvSpPr>
        <p:spPr>
          <a:xfrm>
            <a:off x="6275775" y="3883378"/>
            <a:ext cx="495831" cy="1107722"/>
          </a:xfrm>
          <a:prstGeom prst="rect">
            <a:avLst/>
          </a:prstGeom>
          <a:solidFill>
            <a:schemeClr val="accent1"/>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1</a:t>
            </a:r>
          </a:p>
        </p:txBody>
      </p:sp>
      <p:sp>
        <p:nvSpPr>
          <p:cNvPr id="31" name="Rectangle 30">
            <a:extLst>
              <a:ext uri="{FF2B5EF4-FFF2-40B4-BE49-F238E27FC236}">
                <a16:creationId xmlns="" xmlns:a16="http://schemas.microsoft.com/office/drawing/2014/main" id="{3D2424CE-10FF-4774-A604-99B0BA618181}"/>
              </a:ext>
            </a:extLst>
          </p:cNvPr>
          <p:cNvSpPr/>
          <p:nvPr/>
        </p:nvSpPr>
        <p:spPr>
          <a:xfrm>
            <a:off x="6904272" y="3890735"/>
            <a:ext cx="4325703" cy="1090839"/>
          </a:xfrm>
          <a:prstGeom prst="rect">
            <a:avLst/>
          </a:prstGeom>
          <a:solidFill>
            <a:srgbClr val="F2F2F2"/>
          </a:solidFill>
          <a:ln w="9525" cap="flat" cmpd="sng" algn="ctr">
            <a:noFill/>
            <a:prstDash val="solid"/>
          </a:ln>
          <a:effectLst/>
        </p:spPr>
        <p:txBody>
          <a:bodyPr rtlCol="0" anchor="ctr"/>
          <a:lstStyle/>
          <a:p>
            <a:pPr marL="171450" indent="-171450">
              <a:buFont typeface="Arial" panose="020B0604020202020204" pitchFamily="34" charset="0"/>
              <a:buChar char="•"/>
              <a:defRPr/>
            </a:pPr>
            <a:r>
              <a:rPr lang="en-GB" sz="1200" b="1" dirty="0">
                <a:solidFill>
                  <a:schemeClr val="bg2">
                    <a:lumMod val="50000"/>
                  </a:schemeClr>
                </a:solidFill>
              </a:rPr>
              <a:t>Agreement signed with Thornton &amp; Ross (part of STADA) for UK rights</a:t>
            </a:r>
          </a:p>
          <a:p>
            <a:pPr marL="171450" indent="-171450">
              <a:buFont typeface="Arial" panose="020B0604020202020204" pitchFamily="34" charset="0"/>
              <a:buChar char="•"/>
              <a:defRPr/>
            </a:pPr>
            <a:r>
              <a:rPr lang="en-GB" sz="1200" b="1" dirty="0">
                <a:solidFill>
                  <a:schemeClr val="bg2">
                    <a:lumMod val="50000"/>
                  </a:schemeClr>
                </a:solidFill>
              </a:rPr>
              <a:t>UK regulatory submission first responses received  - additional laboratory work recently completed Q3 2020</a:t>
            </a:r>
          </a:p>
          <a:p>
            <a:pPr marL="171450" indent="-171450">
              <a:buFont typeface="Arial" panose="020B0604020202020204" pitchFamily="34" charset="0"/>
              <a:buChar char="•"/>
              <a:defRPr/>
            </a:pPr>
            <a:r>
              <a:rPr lang="en-GB" sz="1200" b="1" dirty="0">
                <a:solidFill>
                  <a:schemeClr val="bg2">
                    <a:lumMod val="50000"/>
                  </a:schemeClr>
                </a:solidFill>
              </a:rPr>
              <a:t>Scientific advisory meeting with MHRA planned before end of 2020</a:t>
            </a:r>
          </a:p>
        </p:txBody>
      </p:sp>
      <p:sp>
        <p:nvSpPr>
          <p:cNvPr id="4" name="Rectangle 3"/>
          <p:cNvSpPr/>
          <p:nvPr/>
        </p:nvSpPr>
        <p:spPr>
          <a:xfrm>
            <a:off x="5934075" y="3619500"/>
            <a:ext cx="5657850" cy="26955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3" name="Chart 32">
            <a:extLst>
              <a:ext uri="{FF2B5EF4-FFF2-40B4-BE49-F238E27FC236}">
                <a16:creationId xmlns=""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4089325448"/>
              </p:ext>
            </p:extLst>
          </p:nvPr>
        </p:nvGraphicFramePr>
        <p:xfrm>
          <a:off x="871539" y="3629024"/>
          <a:ext cx="4843462" cy="2676525"/>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 Placeholder 23"/>
          <p:cNvSpPr txBox="1">
            <a:spLocks/>
          </p:cNvSpPr>
          <p:nvPr/>
        </p:nvSpPr>
        <p:spPr>
          <a:xfrm>
            <a:off x="8001000" y="1511300"/>
            <a:ext cx="3556000" cy="1879600"/>
          </a:xfrm>
          <a:prstGeom prst="rect">
            <a:avLst/>
          </a:prstGeom>
          <a:solidFill>
            <a:srgbClr val="A5D1BD">
              <a:alpha val="26000"/>
            </a:srgbClr>
          </a:solidFill>
        </p:spPr>
        <p:txBody>
          <a:bodyPr vert="horz" lIns="288000" tIns="140400" rIns="288000" bIns="45720" rtlCol="0">
            <a:noAutofit/>
          </a:bodyPr>
          <a:lstStyle>
            <a:lvl1pPr marL="171450" indent="-171450" algn="l" defTabSz="914400" rtl="0" eaLnBrk="1" latinLnBrk="0" hangingPunct="1">
              <a:lnSpc>
                <a:spcPct val="90000"/>
              </a:lnSpc>
              <a:spcBef>
                <a:spcPts val="1000"/>
              </a:spcBef>
              <a:buFont typeface="Wingdings" panose="05000000000000000000" pitchFamily="2" charset="2"/>
              <a:buChar char="§"/>
              <a:defRPr sz="12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accent1"/>
              </a:buClr>
              <a:buNone/>
            </a:pPr>
            <a:r>
              <a:rPr lang="en-GB" sz="1400" dirty="0">
                <a:latin typeface="+mn-lt"/>
              </a:rPr>
              <a:t>February 2020 - Approval in the US of GSK’s </a:t>
            </a:r>
            <a:r>
              <a:rPr lang="en-GB" sz="1400" dirty="0" err="1">
                <a:latin typeface="+mn-lt"/>
              </a:rPr>
              <a:t>Voltaren</a:t>
            </a:r>
            <a:r>
              <a:rPr lang="en-GB" sz="1400" dirty="0">
                <a:latin typeface="+mn-lt"/>
              </a:rPr>
              <a:t> Arthritis Pain Gel over the counter opening up a new OTC market opportunity</a:t>
            </a:r>
          </a:p>
          <a:p>
            <a:pPr marL="0" indent="0">
              <a:lnSpc>
                <a:spcPct val="100000"/>
              </a:lnSpc>
              <a:spcBef>
                <a:spcPts val="0"/>
              </a:spcBef>
              <a:buClr>
                <a:schemeClr val="accent1"/>
              </a:buClr>
              <a:buNone/>
            </a:pPr>
            <a:endParaRPr lang="en-GB" sz="1400" dirty="0">
              <a:latin typeface="+mn-lt"/>
            </a:endParaRPr>
          </a:p>
        </p:txBody>
      </p:sp>
      <p:pic>
        <p:nvPicPr>
          <p:cNvPr id="35" name="Picture 34" descr="A picture containing screenshot&#10;&#10;Description automatically generated">
            <a:extLst>
              <a:ext uri="{FF2B5EF4-FFF2-40B4-BE49-F238E27FC236}">
                <a16:creationId xmlns="" xmlns:a16="http://schemas.microsoft.com/office/drawing/2014/main" id="{11EA73B9-1A48-4CA1-A76F-AEE329A7DA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1185" y="1414463"/>
            <a:ext cx="228652" cy="228652"/>
          </a:xfrm>
          <a:prstGeom prst="rect">
            <a:avLst/>
          </a:prstGeom>
        </p:spPr>
      </p:pic>
      <p:pic>
        <p:nvPicPr>
          <p:cNvPr id="7" name="Picture 6"/>
          <p:cNvPicPr>
            <a:picLocks noChangeAspect="1"/>
          </p:cNvPicPr>
          <p:nvPr/>
        </p:nvPicPr>
        <p:blipFill>
          <a:blip r:embed="rId4"/>
          <a:stretch>
            <a:fillRect/>
          </a:stretch>
        </p:blipFill>
        <p:spPr>
          <a:xfrm>
            <a:off x="9477747" y="2425700"/>
            <a:ext cx="1634751" cy="838200"/>
          </a:xfrm>
          <a:prstGeom prst="rect">
            <a:avLst/>
          </a:prstGeom>
        </p:spPr>
      </p:pic>
    </p:spTree>
    <p:extLst>
      <p:ext uri="{BB962C8B-B14F-4D97-AF65-F5344CB8AC3E}">
        <p14:creationId xmlns:p14="http://schemas.microsoft.com/office/powerpoint/2010/main" val="2135083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4FF2EEF5-A1E2-43B7-B337-81158092040A}"/>
              </a:ext>
            </a:extLst>
          </p:cNvPr>
          <p:cNvSpPr>
            <a:spLocks noGrp="1"/>
          </p:cNvSpPr>
          <p:nvPr>
            <p:ph type="title"/>
          </p:nvPr>
        </p:nvSpPr>
        <p:spPr>
          <a:xfrm>
            <a:off x="802212" y="320040"/>
            <a:ext cx="7964332" cy="504566"/>
          </a:xfrm>
        </p:spPr>
        <p:txBody>
          <a:bodyPr/>
          <a:lstStyle/>
          <a:p>
            <a:r>
              <a:rPr lang="en-US" dirty="0"/>
              <a:t>Topical Cannabidiol with DermaSys</a:t>
            </a:r>
            <a:r>
              <a:rPr lang="en-GB" dirty="0">
                <a:solidFill>
                  <a:schemeClr val="bg2">
                    <a:lumMod val="50000"/>
                  </a:schemeClr>
                </a:solidFill>
              </a:rPr>
              <a:t>®- CBD100</a:t>
            </a:r>
            <a:endParaRPr lang="en-US" dirty="0"/>
          </a:p>
        </p:txBody>
      </p:sp>
      <p:sp>
        <p:nvSpPr>
          <p:cNvPr id="9" name="Text Placeholder 58">
            <a:extLst>
              <a:ext uri="{FF2B5EF4-FFF2-40B4-BE49-F238E27FC236}">
                <a16:creationId xmlns="" xmlns:a16="http://schemas.microsoft.com/office/drawing/2014/main" id="{4388A347-CCD6-4A8C-92E5-A7B5373254F7}"/>
              </a:ext>
            </a:extLst>
          </p:cNvPr>
          <p:cNvSpPr>
            <a:spLocks noGrp="1"/>
          </p:cNvSpPr>
          <p:nvPr>
            <p:ph type="body" sz="quarter" idx="4294967295"/>
          </p:nvPr>
        </p:nvSpPr>
        <p:spPr>
          <a:xfrm>
            <a:off x="3635547" y="3034131"/>
            <a:ext cx="4920906" cy="320446"/>
          </a:xfrm>
          <a:prstGeom prst="rect">
            <a:avLst/>
          </a:prstGeom>
          <a:solidFill>
            <a:schemeClr val="accent2"/>
          </a:solidFill>
        </p:spPr>
        <p:txBody>
          <a:bodyPr>
            <a:noAutofit/>
          </a:bodyPr>
          <a:lstStyle/>
          <a:p>
            <a:pPr marL="0" indent="0" algn="ctr">
              <a:buNone/>
            </a:pPr>
            <a:r>
              <a:rPr lang="en-US" sz="1800" b="1" dirty="0">
                <a:solidFill>
                  <a:schemeClr val="bg1"/>
                </a:solidFill>
              </a:rPr>
              <a:t>SUPERIOR IN-VITRO PERMEATION</a:t>
            </a:r>
          </a:p>
        </p:txBody>
      </p:sp>
      <p:sp>
        <p:nvSpPr>
          <p:cNvPr id="93" name="AutoShape 3"/>
          <p:cNvSpPr>
            <a:spLocks noChangeAspect="1" noChangeArrowheads="1" noTextEdit="1"/>
          </p:cNvSpPr>
          <p:nvPr/>
        </p:nvSpPr>
        <p:spPr bwMode="auto">
          <a:xfrm>
            <a:off x="2394016" y="990600"/>
            <a:ext cx="9246741" cy="555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697"/>
          <p:cNvSpPr>
            <a:spLocks noChangeArrowheads="1"/>
          </p:cNvSpPr>
          <p:nvPr/>
        </p:nvSpPr>
        <p:spPr bwMode="auto">
          <a:xfrm>
            <a:off x="5907554" y="3584177"/>
            <a:ext cx="6281" cy="5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 name="Group 4">
            <a:extLst>
              <a:ext uri="{FF2B5EF4-FFF2-40B4-BE49-F238E27FC236}">
                <a16:creationId xmlns="" xmlns:a16="http://schemas.microsoft.com/office/drawing/2014/main" id="{782D95E4-2567-4726-9764-7019334A5BBD}"/>
              </a:ext>
            </a:extLst>
          </p:cNvPr>
          <p:cNvGrpSpPr/>
          <p:nvPr/>
        </p:nvGrpSpPr>
        <p:grpSpPr>
          <a:xfrm>
            <a:off x="6358270" y="3865563"/>
            <a:ext cx="5139171" cy="2513265"/>
            <a:chOff x="6372224" y="3149461"/>
            <a:chExt cx="5125217" cy="3229367"/>
          </a:xfrm>
        </p:grpSpPr>
        <p:sp>
          <p:nvSpPr>
            <p:cNvPr id="12" name="Rectangle 699"/>
            <p:cNvSpPr>
              <a:spLocks noChangeArrowheads="1"/>
            </p:cNvSpPr>
            <p:nvPr/>
          </p:nvSpPr>
          <p:spPr bwMode="auto">
            <a:xfrm>
              <a:off x="7601988" y="3769219"/>
              <a:ext cx="657158"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Segoe UI" panose="020B0502040204020203" pitchFamily="34" charset="0"/>
                </a:rPr>
                <a:t>Formulation</a:t>
              </a:r>
              <a:endParaRPr kumimoji="0" lang="en-US" altLang="en-US" sz="1400" b="1" i="0" u="none" strike="noStrike" cap="none" normalizeH="0" baseline="0" dirty="0">
                <a:ln>
                  <a:noFill/>
                </a:ln>
                <a:solidFill>
                  <a:schemeClr val="tx1"/>
                </a:solidFill>
                <a:effectLst/>
              </a:endParaRPr>
            </a:p>
          </p:txBody>
        </p:sp>
        <p:sp>
          <p:nvSpPr>
            <p:cNvPr id="13" name="Rectangle 701"/>
            <p:cNvSpPr>
              <a:spLocks noChangeArrowheads="1"/>
            </p:cNvSpPr>
            <p:nvPr/>
          </p:nvSpPr>
          <p:spPr bwMode="auto">
            <a:xfrm>
              <a:off x="11293145" y="3572923"/>
              <a:ext cx="0" cy="25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705"/>
            <p:cNvSpPr>
              <a:spLocks noChangeArrowheads="1"/>
            </p:cNvSpPr>
            <p:nvPr/>
          </p:nvSpPr>
          <p:spPr bwMode="auto">
            <a:xfrm>
              <a:off x="11293145" y="3911409"/>
              <a:ext cx="0" cy="25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Line 706"/>
            <p:cNvSpPr>
              <a:spLocks noChangeShapeType="1"/>
            </p:cNvSpPr>
            <p:nvPr/>
          </p:nvSpPr>
          <p:spPr bwMode="auto">
            <a:xfrm>
              <a:off x="7605177" y="4028432"/>
              <a:ext cx="126016" cy="0"/>
            </a:xfrm>
            <a:prstGeom prst="line">
              <a:avLst/>
            </a:prstGeom>
            <a:noFill/>
            <a:ln w="25400" cap="flat">
              <a:solidFill>
                <a:srgbClr val="4FB19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dirty="0"/>
            </a:p>
          </p:txBody>
        </p:sp>
        <p:sp>
          <p:nvSpPr>
            <p:cNvPr id="21" name="Rectangle 707"/>
            <p:cNvSpPr>
              <a:spLocks noChangeArrowheads="1"/>
            </p:cNvSpPr>
            <p:nvPr/>
          </p:nvSpPr>
          <p:spPr bwMode="auto">
            <a:xfrm>
              <a:off x="7812546" y="3964258"/>
              <a:ext cx="424800"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Segoe UI" panose="020B0502040204020203" pitchFamily="34" charset="0"/>
                </a:rPr>
                <a:t>CBD100</a:t>
              </a:r>
              <a:endParaRPr kumimoji="0" lang="en-US" altLang="en-US" sz="1400" b="1" i="0" u="none" strike="noStrike" cap="none" normalizeH="0" baseline="0" dirty="0">
                <a:ln>
                  <a:noFill/>
                </a:ln>
                <a:solidFill>
                  <a:schemeClr val="tx1"/>
                </a:solidFill>
                <a:effectLst/>
              </a:endParaRPr>
            </a:p>
          </p:txBody>
        </p:sp>
        <p:sp>
          <p:nvSpPr>
            <p:cNvPr id="22" name="Rectangle 709"/>
            <p:cNvSpPr>
              <a:spLocks noChangeArrowheads="1"/>
            </p:cNvSpPr>
            <p:nvPr/>
          </p:nvSpPr>
          <p:spPr bwMode="auto">
            <a:xfrm>
              <a:off x="11293145" y="4249895"/>
              <a:ext cx="0" cy="25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711"/>
            <p:cNvSpPr>
              <a:spLocks noChangeArrowheads="1"/>
            </p:cNvSpPr>
            <p:nvPr/>
          </p:nvSpPr>
          <p:spPr bwMode="auto">
            <a:xfrm>
              <a:off x="11293145" y="4418509"/>
              <a:ext cx="0" cy="25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Line 712"/>
            <p:cNvSpPr>
              <a:spLocks noChangeShapeType="1"/>
            </p:cNvSpPr>
            <p:nvPr/>
          </p:nvSpPr>
          <p:spPr bwMode="auto">
            <a:xfrm>
              <a:off x="7605177" y="4234796"/>
              <a:ext cx="119636" cy="0"/>
            </a:xfrm>
            <a:prstGeom prst="line">
              <a:avLst/>
            </a:prstGeom>
            <a:noFill/>
            <a:ln w="25400" cap="flat">
              <a:solidFill>
                <a:srgbClr val="A7DF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dirty="0"/>
            </a:p>
          </p:txBody>
        </p:sp>
        <p:sp>
          <p:nvSpPr>
            <p:cNvPr id="25" name="Rectangle 713"/>
            <p:cNvSpPr>
              <a:spLocks noChangeArrowheads="1"/>
            </p:cNvSpPr>
            <p:nvPr/>
          </p:nvSpPr>
          <p:spPr bwMode="auto">
            <a:xfrm>
              <a:off x="7812546" y="4149230"/>
              <a:ext cx="1087660" cy="3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Segoe UI" panose="020B0502040204020203" pitchFamily="34" charset="0"/>
                </a:rPr>
                <a:t>Popular competitive</a:t>
              </a:r>
              <a:br>
                <a:rPr kumimoji="0" lang="en-US" altLang="en-US" sz="1000" b="1" i="0" u="none" strike="noStrike" cap="none" normalizeH="0" baseline="0" dirty="0">
                  <a:ln>
                    <a:noFill/>
                  </a:ln>
                  <a:solidFill>
                    <a:srgbClr val="000000"/>
                  </a:solidFill>
                  <a:effectLst/>
                  <a:latin typeface="Segoe UI" panose="020B0502040204020203" pitchFamily="34" charset="0"/>
                </a:rPr>
              </a:br>
              <a:r>
                <a:rPr kumimoji="0" lang="en-US" altLang="en-US" sz="1000" b="1" i="0" u="none" strike="noStrike" cap="none" normalizeH="0" baseline="0" dirty="0">
                  <a:ln>
                    <a:noFill/>
                  </a:ln>
                  <a:solidFill>
                    <a:srgbClr val="000000"/>
                  </a:solidFill>
                  <a:effectLst/>
                  <a:latin typeface="Segoe UI" panose="020B0502040204020203" pitchFamily="34" charset="0"/>
                </a:rPr>
                <a:t>product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endParaRPr>
            </a:p>
          </p:txBody>
        </p:sp>
        <p:sp>
          <p:nvSpPr>
            <p:cNvPr id="26" name="Rectangle 714"/>
            <p:cNvSpPr>
              <a:spLocks noChangeArrowheads="1"/>
            </p:cNvSpPr>
            <p:nvPr/>
          </p:nvSpPr>
          <p:spPr bwMode="auto">
            <a:xfrm>
              <a:off x="8847844" y="5993965"/>
              <a:ext cx="602692" cy="23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Time (hr)</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7" name="Line 715"/>
            <p:cNvSpPr>
              <a:spLocks noChangeShapeType="1"/>
            </p:cNvSpPr>
            <p:nvPr/>
          </p:nvSpPr>
          <p:spPr bwMode="auto">
            <a:xfrm>
              <a:off x="7244822"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600" dirty="0"/>
            </a:p>
          </p:txBody>
        </p:sp>
        <p:sp>
          <p:nvSpPr>
            <p:cNvPr id="28" name="Line 716"/>
            <p:cNvSpPr>
              <a:spLocks noChangeShapeType="1"/>
            </p:cNvSpPr>
            <p:nvPr/>
          </p:nvSpPr>
          <p:spPr bwMode="auto">
            <a:xfrm>
              <a:off x="7704222"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600" dirty="0"/>
            </a:p>
          </p:txBody>
        </p:sp>
        <p:sp>
          <p:nvSpPr>
            <p:cNvPr id="29" name="Line 717"/>
            <p:cNvSpPr>
              <a:spLocks noChangeShapeType="1"/>
            </p:cNvSpPr>
            <p:nvPr/>
          </p:nvSpPr>
          <p:spPr bwMode="auto">
            <a:xfrm>
              <a:off x="8168407"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718"/>
            <p:cNvSpPr>
              <a:spLocks noChangeShapeType="1"/>
            </p:cNvSpPr>
            <p:nvPr/>
          </p:nvSpPr>
          <p:spPr bwMode="auto">
            <a:xfrm>
              <a:off x="8627807"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719"/>
            <p:cNvSpPr>
              <a:spLocks noChangeShapeType="1"/>
            </p:cNvSpPr>
            <p:nvPr/>
          </p:nvSpPr>
          <p:spPr bwMode="auto">
            <a:xfrm>
              <a:off x="9085611"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720"/>
            <p:cNvSpPr>
              <a:spLocks noChangeShapeType="1"/>
            </p:cNvSpPr>
            <p:nvPr/>
          </p:nvSpPr>
          <p:spPr bwMode="auto">
            <a:xfrm>
              <a:off x="9549797"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Line 721"/>
            <p:cNvSpPr>
              <a:spLocks noChangeShapeType="1"/>
            </p:cNvSpPr>
            <p:nvPr/>
          </p:nvSpPr>
          <p:spPr bwMode="auto">
            <a:xfrm>
              <a:off x="10009196"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722"/>
            <p:cNvSpPr>
              <a:spLocks noChangeShapeType="1"/>
            </p:cNvSpPr>
            <p:nvPr/>
          </p:nvSpPr>
          <p:spPr bwMode="auto">
            <a:xfrm>
              <a:off x="10467001"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Line 723"/>
            <p:cNvSpPr>
              <a:spLocks noChangeShapeType="1"/>
            </p:cNvSpPr>
            <p:nvPr/>
          </p:nvSpPr>
          <p:spPr bwMode="auto">
            <a:xfrm>
              <a:off x="10931186" y="5761177"/>
              <a:ext cx="0" cy="33974"/>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Rectangle 724"/>
            <p:cNvSpPr>
              <a:spLocks noChangeArrowheads="1"/>
            </p:cNvSpPr>
            <p:nvPr/>
          </p:nvSpPr>
          <p:spPr bwMode="auto">
            <a:xfrm>
              <a:off x="7201754" y="5796410"/>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Segoe UI" panose="020B0502040204020203" pitchFamily="34" charset="0"/>
                </a:rPr>
                <a:t>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7" name="Rectangle 725"/>
            <p:cNvSpPr>
              <a:spLocks noChangeArrowheads="1"/>
            </p:cNvSpPr>
            <p:nvPr/>
          </p:nvSpPr>
          <p:spPr bwMode="auto">
            <a:xfrm>
              <a:off x="7659558" y="5796410"/>
              <a:ext cx="181845"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726"/>
            <p:cNvSpPr>
              <a:spLocks noChangeArrowheads="1"/>
            </p:cNvSpPr>
            <p:nvPr/>
          </p:nvSpPr>
          <p:spPr bwMode="auto">
            <a:xfrm>
              <a:off x="8125339" y="5796410"/>
              <a:ext cx="181845"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727"/>
            <p:cNvSpPr>
              <a:spLocks noChangeArrowheads="1"/>
            </p:cNvSpPr>
            <p:nvPr/>
          </p:nvSpPr>
          <p:spPr bwMode="auto">
            <a:xfrm>
              <a:off x="8583143" y="5796410"/>
              <a:ext cx="181845"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728"/>
            <p:cNvSpPr>
              <a:spLocks noChangeArrowheads="1"/>
            </p:cNvSpPr>
            <p:nvPr/>
          </p:nvSpPr>
          <p:spPr bwMode="auto">
            <a:xfrm>
              <a:off x="8985118" y="5796410"/>
              <a:ext cx="275959"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12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729"/>
            <p:cNvSpPr>
              <a:spLocks noChangeArrowheads="1"/>
            </p:cNvSpPr>
            <p:nvPr/>
          </p:nvSpPr>
          <p:spPr bwMode="auto">
            <a:xfrm>
              <a:off x="9449303" y="5796410"/>
              <a:ext cx="275959"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15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730"/>
            <p:cNvSpPr>
              <a:spLocks noChangeArrowheads="1"/>
            </p:cNvSpPr>
            <p:nvPr/>
          </p:nvSpPr>
          <p:spPr bwMode="auto">
            <a:xfrm>
              <a:off x="9908703" y="5796410"/>
              <a:ext cx="275959"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 name="Rectangle 731"/>
            <p:cNvSpPr>
              <a:spLocks noChangeArrowheads="1"/>
            </p:cNvSpPr>
            <p:nvPr/>
          </p:nvSpPr>
          <p:spPr bwMode="auto">
            <a:xfrm>
              <a:off x="10366507" y="5796410"/>
              <a:ext cx="275959"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732"/>
            <p:cNvSpPr>
              <a:spLocks noChangeArrowheads="1"/>
            </p:cNvSpPr>
            <p:nvPr/>
          </p:nvSpPr>
          <p:spPr bwMode="auto">
            <a:xfrm>
              <a:off x="10830692" y="5796410"/>
              <a:ext cx="275959" cy="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egoe UI" panose="020B0502040204020203" pitchFamily="34" charset="0"/>
                </a:rPr>
                <a:t>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Line 734"/>
            <p:cNvSpPr>
              <a:spLocks noChangeShapeType="1"/>
            </p:cNvSpPr>
            <p:nvPr/>
          </p:nvSpPr>
          <p:spPr bwMode="auto">
            <a:xfrm>
              <a:off x="7198609" y="5724639"/>
              <a:ext cx="36688" cy="0"/>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600" dirty="0"/>
            </a:p>
          </p:txBody>
        </p:sp>
        <p:sp>
          <p:nvSpPr>
            <p:cNvPr id="47" name="Line 735"/>
            <p:cNvSpPr>
              <a:spLocks noChangeShapeType="1"/>
            </p:cNvSpPr>
            <p:nvPr/>
          </p:nvSpPr>
          <p:spPr bwMode="auto">
            <a:xfrm>
              <a:off x="7236709" y="5246480"/>
              <a:ext cx="36688" cy="0"/>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dirty="0"/>
            </a:p>
          </p:txBody>
        </p:sp>
        <p:sp>
          <p:nvSpPr>
            <p:cNvPr id="48" name="Line 736"/>
            <p:cNvSpPr>
              <a:spLocks noChangeShapeType="1"/>
            </p:cNvSpPr>
            <p:nvPr/>
          </p:nvSpPr>
          <p:spPr bwMode="auto">
            <a:xfrm>
              <a:off x="7236709" y="4767062"/>
              <a:ext cx="36688" cy="0"/>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dirty="0"/>
            </a:p>
          </p:txBody>
        </p:sp>
        <p:sp>
          <p:nvSpPr>
            <p:cNvPr id="49" name="Line 737"/>
            <p:cNvSpPr>
              <a:spLocks noChangeShapeType="1"/>
            </p:cNvSpPr>
            <p:nvPr/>
          </p:nvSpPr>
          <p:spPr bwMode="auto">
            <a:xfrm>
              <a:off x="7236709" y="4287644"/>
              <a:ext cx="36688" cy="0"/>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100" dirty="0"/>
            </a:p>
          </p:txBody>
        </p:sp>
        <p:sp>
          <p:nvSpPr>
            <p:cNvPr id="50" name="Line 738"/>
            <p:cNvSpPr>
              <a:spLocks noChangeShapeType="1"/>
            </p:cNvSpPr>
            <p:nvPr/>
          </p:nvSpPr>
          <p:spPr bwMode="auto">
            <a:xfrm>
              <a:off x="7236709" y="3809485"/>
              <a:ext cx="36688" cy="0"/>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100" dirty="0"/>
            </a:p>
          </p:txBody>
        </p:sp>
        <p:sp>
          <p:nvSpPr>
            <p:cNvPr id="51" name="Line 739"/>
            <p:cNvSpPr>
              <a:spLocks noChangeShapeType="1"/>
            </p:cNvSpPr>
            <p:nvPr/>
          </p:nvSpPr>
          <p:spPr bwMode="auto">
            <a:xfrm>
              <a:off x="7236709" y="3330068"/>
              <a:ext cx="36688" cy="0"/>
            </a:xfrm>
            <a:prstGeom prst="line">
              <a:avLst/>
            </a:prstGeom>
            <a:noFill/>
            <a:ln w="6350" cap="flat">
              <a:solidFill>
                <a:srgbClr val="A5A5A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400" dirty="0"/>
            </a:p>
          </p:txBody>
        </p:sp>
        <p:sp>
          <p:nvSpPr>
            <p:cNvPr id="52" name="Rectangle 740"/>
            <p:cNvSpPr>
              <a:spLocks noChangeArrowheads="1"/>
            </p:cNvSpPr>
            <p:nvPr/>
          </p:nvSpPr>
          <p:spPr bwMode="auto">
            <a:xfrm>
              <a:off x="6975198" y="5595033"/>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Segoe UI" panose="020B0502040204020203" pitchFamily="34" charset="0"/>
                </a:rPr>
                <a:t>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53" name="Rectangle 741"/>
            <p:cNvSpPr>
              <a:spLocks noChangeArrowheads="1"/>
            </p:cNvSpPr>
            <p:nvPr/>
          </p:nvSpPr>
          <p:spPr bwMode="auto">
            <a:xfrm>
              <a:off x="6941608" y="5145815"/>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2</a:t>
              </a:r>
              <a:r>
                <a:rPr kumimoji="0" lang="en-US" altLang="en-US" sz="1200" b="0" i="0" u="none" strike="noStrike" cap="none" normalizeH="0" baseline="0" dirty="0">
                  <a:ln>
                    <a:noFill/>
                  </a:ln>
                  <a:solidFill>
                    <a:srgbClr val="000000"/>
                  </a:solidFill>
                  <a:effectLst/>
                  <a:latin typeface="Segoe UI" panose="020B0502040204020203" pitchFamily="34" charset="0"/>
                </a:rPr>
                <a:t>0</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54" name="Rectangle 742"/>
            <p:cNvSpPr>
              <a:spLocks noChangeArrowheads="1"/>
            </p:cNvSpPr>
            <p:nvPr/>
          </p:nvSpPr>
          <p:spPr bwMode="auto">
            <a:xfrm>
              <a:off x="6941608" y="4666397"/>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40</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55" name="Rectangle 743"/>
            <p:cNvSpPr>
              <a:spLocks noChangeArrowheads="1"/>
            </p:cNvSpPr>
            <p:nvPr/>
          </p:nvSpPr>
          <p:spPr bwMode="auto">
            <a:xfrm>
              <a:off x="6941608" y="4188238"/>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6</a:t>
              </a:r>
              <a:r>
                <a:rPr kumimoji="0" lang="en-US" altLang="en-US" sz="1200" b="0" i="0" u="none" strike="noStrike" cap="none" normalizeH="0" baseline="0" dirty="0">
                  <a:ln>
                    <a:noFill/>
                  </a:ln>
                  <a:solidFill>
                    <a:srgbClr val="000000"/>
                  </a:solidFill>
                  <a:effectLst/>
                  <a:latin typeface="Segoe UI" panose="020B0502040204020203" pitchFamily="34" charset="0"/>
                </a:rPr>
                <a:t>0</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56" name="Rectangle 744"/>
            <p:cNvSpPr>
              <a:spLocks noChangeArrowheads="1"/>
            </p:cNvSpPr>
            <p:nvPr/>
          </p:nvSpPr>
          <p:spPr bwMode="auto">
            <a:xfrm>
              <a:off x="6954369" y="3708820"/>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80</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57" name="Rectangle 745"/>
            <p:cNvSpPr>
              <a:spLocks noChangeArrowheads="1"/>
            </p:cNvSpPr>
            <p:nvPr/>
          </p:nvSpPr>
          <p:spPr bwMode="auto">
            <a:xfrm>
              <a:off x="6941608" y="3269669"/>
              <a:ext cx="2500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1</a:t>
              </a:r>
              <a:r>
                <a:rPr kumimoji="0" lang="en-US" altLang="en-US" sz="1200" b="0" i="0" u="none" strike="noStrike" cap="none" normalizeH="0" baseline="0" dirty="0">
                  <a:ln>
                    <a:noFill/>
                  </a:ln>
                  <a:solidFill>
                    <a:srgbClr val="000000"/>
                  </a:solidFill>
                  <a:effectLst/>
                  <a:latin typeface="Segoe UI" panose="020B0502040204020203" pitchFamily="34" charset="0"/>
                </a:rPr>
                <a:t>00</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58" name="Freeform 754"/>
            <p:cNvSpPr>
              <a:spLocks/>
            </p:cNvSpPr>
            <p:nvPr/>
          </p:nvSpPr>
          <p:spPr bwMode="auto">
            <a:xfrm>
              <a:off x="7677150" y="5695698"/>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406FD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600" dirty="0"/>
            </a:p>
          </p:txBody>
        </p:sp>
        <p:sp>
          <p:nvSpPr>
            <p:cNvPr id="59" name="Freeform 770"/>
            <p:cNvSpPr>
              <a:spLocks/>
            </p:cNvSpPr>
            <p:nvPr/>
          </p:nvSpPr>
          <p:spPr bwMode="auto">
            <a:xfrm>
              <a:off x="7677150" y="5696956"/>
              <a:ext cx="33498" cy="32716"/>
            </a:xfrm>
            <a:custGeom>
              <a:avLst/>
              <a:gdLst>
                <a:gd name="T0" fmla="*/ 88 w 88"/>
                <a:gd name="T1" fmla="*/ 46 h 92"/>
                <a:gd name="T2" fmla="*/ 66 w 88"/>
                <a:gd name="T3" fmla="*/ 85 h 92"/>
                <a:gd name="T4" fmla="*/ 22 w 88"/>
                <a:gd name="T5" fmla="*/ 85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7"/>
                    <a:pt x="66" y="85"/>
                  </a:cubicBezTo>
                  <a:cubicBezTo>
                    <a:pt x="52" y="92"/>
                    <a:pt x="35" y="92"/>
                    <a:pt x="22" y="85"/>
                  </a:cubicBezTo>
                  <a:cubicBezTo>
                    <a:pt x="8" y="77"/>
                    <a:pt x="0" y="62"/>
                    <a:pt x="0" y="46"/>
                  </a:cubicBezTo>
                  <a:cubicBezTo>
                    <a:pt x="0" y="31"/>
                    <a:pt x="8" y="16"/>
                    <a:pt x="22" y="8"/>
                  </a:cubicBezTo>
                  <a:cubicBezTo>
                    <a:pt x="35" y="0"/>
                    <a:pt x="52" y="0"/>
                    <a:pt x="66" y="8"/>
                  </a:cubicBezTo>
                  <a:cubicBezTo>
                    <a:pt x="79" y="16"/>
                    <a:pt x="88" y="31"/>
                    <a:pt x="88" y="46"/>
                  </a:cubicBezTo>
                </a:path>
              </a:pathLst>
            </a:custGeom>
            <a:solidFill>
              <a:srgbClr val="D5485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600" dirty="0"/>
            </a:p>
          </p:txBody>
        </p:sp>
        <p:sp>
          <p:nvSpPr>
            <p:cNvPr id="60" name="Freeform 771"/>
            <p:cNvSpPr>
              <a:spLocks noEditPoints="1"/>
            </p:cNvSpPr>
            <p:nvPr/>
          </p:nvSpPr>
          <p:spPr bwMode="auto">
            <a:xfrm>
              <a:off x="7619725" y="5713314"/>
              <a:ext cx="153133" cy="6291"/>
            </a:xfrm>
            <a:custGeom>
              <a:avLst/>
              <a:gdLst>
                <a:gd name="T0" fmla="*/ 0 w 96"/>
                <a:gd name="T1" fmla="*/ 5 h 5"/>
                <a:gd name="T2" fmla="*/ 96 w 96"/>
                <a:gd name="T3" fmla="*/ 5 h 5"/>
                <a:gd name="T4" fmla="*/ 48 w 96"/>
                <a:gd name="T5" fmla="*/ 5 h 5"/>
                <a:gd name="T6" fmla="*/ 48 w 96"/>
                <a:gd name="T7" fmla="*/ 0 h 5"/>
                <a:gd name="T8" fmla="*/ 0 w 96"/>
                <a:gd name="T9" fmla="*/ 0 h 5"/>
                <a:gd name="T10" fmla="*/ 96 w 96"/>
                <a:gd name="T11" fmla="*/ 0 h 5"/>
              </a:gdLst>
              <a:ahLst/>
              <a:cxnLst>
                <a:cxn ang="0">
                  <a:pos x="T0" y="T1"/>
                </a:cxn>
                <a:cxn ang="0">
                  <a:pos x="T2" y="T3"/>
                </a:cxn>
                <a:cxn ang="0">
                  <a:pos x="T4" y="T5"/>
                </a:cxn>
                <a:cxn ang="0">
                  <a:pos x="T6" y="T7"/>
                </a:cxn>
                <a:cxn ang="0">
                  <a:pos x="T8" y="T9"/>
                </a:cxn>
                <a:cxn ang="0">
                  <a:pos x="T10" y="T11"/>
                </a:cxn>
              </a:cxnLst>
              <a:rect l="0" t="0" r="r" b="b"/>
              <a:pathLst>
                <a:path w="96" h="5">
                  <a:moveTo>
                    <a:pt x="0" y="5"/>
                  </a:moveTo>
                  <a:lnTo>
                    <a:pt x="96" y="5"/>
                  </a:lnTo>
                  <a:moveTo>
                    <a:pt x="48" y="5"/>
                  </a:moveTo>
                  <a:lnTo>
                    <a:pt x="48" y="0"/>
                  </a:lnTo>
                  <a:moveTo>
                    <a:pt x="0" y="0"/>
                  </a:moveTo>
                  <a:lnTo>
                    <a:pt x="96" y="0"/>
                  </a:lnTo>
                </a:path>
              </a:pathLst>
            </a:custGeom>
            <a:solidFill>
              <a:srgbClr val="FFFFFF"/>
            </a:solidFill>
            <a:ln w="12700" cap="flat">
              <a:solidFill>
                <a:srgbClr val="A7DFF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61" name="Freeform 785"/>
            <p:cNvSpPr>
              <a:spLocks/>
            </p:cNvSpPr>
            <p:nvPr/>
          </p:nvSpPr>
          <p:spPr bwMode="auto">
            <a:xfrm>
              <a:off x="8133360" y="5675564"/>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1"/>
                    <a:pt x="79" y="76"/>
                    <a:pt x="66" y="84"/>
                  </a:cubicBezTo>
                  <a:cubicBezTo>
                    <a:pt x="52" y="92"/>
                    <a:pt x="35" y="92"/>
                    <a:pt x="22" y="84"/>
                  </a:cubicBezTo>
                  <a:cubicBezTo>
                    <a:pt x="8" y="76"/>
                    <a:pt x="0" y="61"/>
                    <a:pt x="0" y="46"/>
                  </a:cubicBezTo>
                  <a:cubicBezTo>
                    <a:pt x="0" y="30"/>
                    <a:pt x="8" y="15"/>
                    <a:pt x="22" y="8"/>
                  </a:cubicBezTo>
                  <a:cubicBezTo>
                    <a:pt x="35" y="0"/>
                    <a:pt x="52" y="0"/>
                    <a:pt x="66" y="8"/>
                  </a:cubicBezTo>
                  <a:cubicBezTo>
                    <a:pt x="79" y="15"/>
                    <a:pt x="88" y="30"/>
                    <a:pt x="88" y="46"/>
                  </a:cubicBezTo>
                </a:path>
              </a:pathLst>
            </a:custGeom>
            <a:solidFill>
              <a:srgbClr val="4FB191"/>
            </a:solidFill>
            <a:ln w="0">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796"/>
            <p:cNvSpPr>
              <a:spLocks/>
            </p:cNvSpPr>
            <p:nvPr/>
          </p:nvSpPr>
          <p:spPr bwMode="auto">
            <a:xfrm>
              <a:off x="10476435" y="4063665"/>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3" y="92"/>
                    <a:pt x="36" y="92"/>
                    <a:pt x="22" y="84"/>
                  </a:cubicBezTo>
                  <a:cubicBezTo>
                    <a:pt x="9" y="76"/>
                    <a:pt x="0" y="62"/>
                    <a:pt x="0" y="46"/>
                  </a:cubicBezTo>
                  <a:cubicBezTo>
                    <a:pt x="0" y="30"/>
                    <a:pt x="9" y="16"/>
                    <a:pt x="22" y="8"/>
                  </a:cubicBezTo>
                  <a:cubicBezTo>
                    <a:pt x="36" y="0"/>
                    <a:pt x="53" y="0"/>
                    <a:pt x="66" y="8"/>
                  </a:cubicBezTo>
                  <a:cubicBezTo>
                    <a:pt x="80" y="16"/>
                    <a:pt x="88" y="30"/>
                    <a:pt x="88" y="46"/>
                  </a:cubicBezTo>
                </a:path>
              </a:pathLst>
            </a:custGeom>
            <a:solidFill>
              <a:srgbClr val="4FB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797"/>
            <p:cNvSpPr>
              <a:spLocks/>
            </p:cNvSpPr>
            <p:nvPr/>
          </p:nvSpPr>
          <p:spPr bwMode="auto">
            <a:xfrm>
              <a:off x="10017035" y="4539307"/>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3" y="92"/>
                    <a:pt x="36" y="92"/>
                    <a:pt x="22" y="84"/>
                  </a:cubicBezTo>
                  <a:cubicBezTo>
                    <a:pt x="9" y="76"/>
                    <a:pt x="0" y="62"/>
                    <a:pt x="0" y="46"/>
                  </a:cubicBezTo>
                  <a:cubicBezTo>
                    <a:pt x="0" y="30"/>
                    <a:pt x="9" y="16"/>
                    <a:pt x="22" y="8"/>
                  </a:cubicBezTo>
                  <a:cubicBezTo>
                    <a:pt x="36" y="0"/>
                    <a:pt x="53" y="0"/>
                    <a:pt x="66" y="8"/>
                  </a:cubicBezTo>
                  <a:cubicBezTo>
                    <a:pt x="80" y="16"/>
                    <a:pt x="88" y="30"/>
                    <a:pt x="88" y="46"/>
                  </a:cubicBezTo>
                </a:path>
              </a:pathLst>
            </a:custGeom>
            <a:solidFill>
              <a:srgbClr val="4FB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798"/>
            <p:cNvSpPr>
              <a:spLocks/>
            </p:cNvSpPr>
            <p:nvPr/>
          </p:nvSpPr>
          <p:spPr bwMode="auto">
            <a:xfrm>
              <a:off x="9560825" y="5058991"/>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2" y="92"/>
                    <a:pt x="36" y="92"/>
                    <a:pt x="22" y="84"/>
                  </a:cubicBezTo>
                  <a:cubicBezTo>
                    <a:pt x="8" y="76"/>
                    <a:pt x="0" y="62"/>
                    <a:pt x="0" y="46"/>
                  </a:cubicBezTo>
                  <a:cubicBezTo>
                    <a:pt x="0" y="30"/>
                    <a:pt x="8" y="16"/>
                    <a:pt x="22" y="8"/>
                  </a:cubicBezTo>
                  <a:cubicBezTo>
                    <a:pt x="36" y="0"/>
                    <a:pt x="52" y="0"/>
                    <a:pt x="66" y="8"/>
                  </a:cubicBezTo>
                  <a:cubicBezTo>
                    <a:pt x="80" y="16"/>
                    <a:pt x="88" y="30"/>
                    <a:pt x="88" y="46"/>
                  </a:cubicBezTo>
                </a:path>
              </a:pathLst>
            </a:custGeom>
            <a:solidFill>
              <a:srgbClr val="4FB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99"/>
            <p:cNvSpPr>
              <a:spLocks/>
            </p:cNvSpPr>
            <p:nvPr/>
          </p:nvSpPr>
          <p:spPr bwMode="auto">
            <a:xfrm>
              <a:off x="9072713" y="5399994"/>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2" y="92"/>
                    <a:pt x="36" y="92"/>
                    <a:pt x="22" y="84"/>
                  </a:cubicBezTo>
                  <a:cubicBezTo>
                    <a:pt x="8" y="76"/>
                    <a:pt x="0" y="62"/>
                    <a:pt x="0" y="46"/>
                  </a:cubicBezTo>
                  <a:cubicBezTo>
                    <a:pt x="0" y="30"/>
                    <a:pt x="8" y="16"/>
                    <a:pt x="22" y="8"/>
                  </a:cubicBezTo>
                  <a:cubicBezTo>
                    <a:pt x="36" y="0"/>
                    <a:pt x="52" y="0"/>
                    <a:pt x="66" y="8"/>
                  </a:cubicBezTo>
                  <a:cubicBezTo>
                    <a:pt x="80" y="16"/>
                    <a:pt x="88" y="30"/>
                    <a:pt x="88" y="46"/>
                  </a:cubicBezTo>
                </a:path>
              </a:pathLst>
            </a:custGeom>
            <a:solidFill>
              <a:srgbClr val="A12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00"/>
            <p:cNvSpPr>
              <a:spLocks/>
            </p:cNvSpPr>
            <p:nvPr/>
          </p:nvSpPr>
          <p:spPr bwMode="auto">
            <a:xfrm>
              <a:off x="8621380" y="5583708"/>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7"/>
                    <a:pt x="66" y="84"/>
                  </a:cubicBezTo>
                  <a:cubicBezTo>
                    <a:pt x="52" y="92"/>
                    <a:pt x="35" y="92"/>
                    <a:pt x="22" y="84"/>
                  </a:cubicBezTo>
                  <a:cubicBezTo>
                    <a:pt x="8" y="77"/>
                    <a:pt x="0" y="62"/>
                    <a:pt x="0" y="46"/>
                  </a:cubicBezTo>
                  <a:cubicBezTo>
                    <a:pt x="0" y="31"/>
                    <a:pt x="8" y="16"/>
                    <a:pt x="22" y="8"/>
                  </a:cubicBezTo>
                  <a:cubicBezTo>
                    <a:pt x="35" y="0"/>
                    <a:pt x="52" y="0"/>
                    <a:pt x="66" y="8"/>
                  </a:cubicBezTo>
                  <a:cubicBezTo>
                    <a:pt x="79" y="16"/>
                    <a:pt x="88" y="31"/>
                    <a:pt x="88" y="46"/>
                  </a:cubicBezTo>
                </a:path>
              </a:pathLst>
            </a:custGeom>
            <a:solidFill>
              <a:srgbClr val="4FB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801"/>
            <p:cNvSpPr>
              <a:spLocks/>
            </p:cNvSpPr>
            <p:nvPr/>
          </p:nvSpPr>
          <p:spPr bwMode="auto">
            <a:xfrm>
              <a:off x="8136550" y="5700731"/>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A12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802"/>
            <p:cNvSpPr>
              <a:spLocks/>
            </p:cNvSpPr>
            <p:nvPr/>
          </p:nvSpPr>
          <p:spPr bwMode="auto">
            <a:xfrm>
              <a:off x="7677150" y="5703247"/>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A12C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600" dirty="0"/>
            </a:p>
          </p:txBody>
        </p:sp>
        <p:sp>
          <p:nvSpPr>
            <p:cNvPr id="69" name="Freeform 804"/>
            <p:cNvSpPr>
              <a:spLocks noEditPoints="1"/>
            </p:cNvSpPr>
            <p:nvPr/>
          </p:nvSpPr>
          <p:spPr bwMode="auto">
            <a:xfrm>
              <a:off x="8080720" y="5718347"/>
              <a:ext cx="153133" cy="3775"/>
            </a:xfrm>
            <a:custGeom>
              <a:avLst/>
              <a:gdLst>
                <a:gd name="T0" fmla="*/ 0 w 96"/>
                <a:gd name="T1" fmla="*/ 3 h 3"/>
                <a:gd name="T2" fmla="*/ 96 w 96"/>
                <a:gd name="T3" fmla="*/ 3 h 3"/>
                <a:gd name="T4" fmla="*/ 48 w 96"/>
                <a:gd name="T5" fmla="*/ 3 h 3"/>
                <a:gd name="T6" fmla="*/ 48 w 96"/>
                <a:gd name="T7" fmla="*/ 0 h 3"/>
                <a:gd name="T8" fmla="*/ 0 w 96"/>
                <a:gd name="T9" fmla="*/ 0 h 3"/>
                <a:gd name="T10" fmla="*/ 96 w 96"/>
                <a:gd name="T11" fmla="*/ 0 h 3"/>
              </a:gdLst>
              <a:ahLst/>
              <a:cxnLst>
                <a:cxn ang="0">
                  <a:pos x="T0" y="T1"/>
                </a:cxn>
                <a:cxn ang="0">
                  <a:pos x="T2" y="T3"/>
                </a:cxn>
                <a:cxn ang="0">
                  <a:pos x="T4" y="T5"/>
                </a:cxn>
                <a:cxn ang="0">
                  <a:pos x="T6" y="T7"/>
                </a:cxn>
                <a:cxn ang="0">
                  <a:pos x="T8" y="T9"/>
                </a:cxn>
                <a:cxn ang="0">
                  <a:pos x="T10" y="T11"/>
                </a:cxn>
              </a:cxnLst>
              <a:rect l="0" t="0" r="r" b="b"/>
              <a:pathLst>
                <a:path w="96" h="3">
                  <a:moveTo>
                    <a:pt x="0" y="3"/>
                  </a:moveTo>
                  <a:lnTo>
                    <a:pt x="96" y="3"/>
                  </a:lnTo>
                  <a:moveTo>
                    <a:pt x="48" y="3"/>
                  </a:moveTo>
                  <a:lnTo>
                    <a:pt x="48" y="0"/>
                  </a:lnTo>
                  <a:moveTo>
                    <a:pt x="0" y="0"/>
                  </a:moveTo>
                  <a:lnTo>
                    <a:pt x="96" y="0"/>
                  </a:lnTo>
                </a:path>
              </a:pathLst>
            </a:custGeom>
            <a:noFill/>
            <a:ln w="12700" cap="flat">
              <a:solidFill>
                <a:srgbClr val="A12CD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805"/>
            <p:cNvSpPr>
              <a:spLocks noEditPoints="1"/>
            </p:cNvSpPr>
            <p:nvPr/>
          </p:nvSpPr>
          <p:spPr bwMode="auto">
            <a:xfrm>
              <a:off x="8555980" y="5586224"/>
              <a:ext cx="154729" cy="17616"/>
            </a:xfrm>
            <a:custGeom>
              <a:avLst/>
              <a:gdLst>
                <a:gd name="T0" fmla="*/ 0 w 97"/>
                <a:gd name="T1" fmla="*/ 14 h 14"/>
                <a:gd name="T2" fmla="*/ 97 w 97"/>
                <a:gd name="T3" fmla="*/ 14 h 14"/>
                <a:gd name="T4" fmla="*/ 49 w 97"/>
                <a:gd name="T5" fmla="*/ 14 h 14"/>
                <a:gd name="T6" fmla="*/ 49 w 97"/>
                <a:gd name="T7" fmla="*/ 0 h 14"/>
                <a:gd name="T8" fmla="*/ 0 w 97"/>
                <a:gd name="T9" fmla="*/ 0 h 14"/>
                <a:gd name="T10" fmla="*/ 97 w 97"/>
                <a:gd name="T11" fmla="*/ 0 h 14"/>
              </a:gdLst>
              <a:ahLst/>
              <a:cxnLst>
                <a:cxn ang="0">
                  <a:pos x="T0" y="T1"/>
                </a:cxn>
                <a:cxn ang="0">
                  <a:pos x="T2" y="T3"/>
                </a:cxn>
                <a:cxn ang="0">
                  <a:pos x="T4" y="T5"/>
                </a:cxn>
                <a:cxn ang="0">
                  <a:pos x="T6" y="T7"/>
                </a:cxn>
                <a:cxn ang="0">
                  <a:pos x="T8" y="T9"/>
                </a:cxn>
                <a:cxn ang="0">
                  <a:pos x="T10" y="T11"/>
                </a:cxn>
              </a:cxnLst>
              <a:rect l="0" t="0" r="r" b="b"/>
              <a:pathLst>
                <a:path w="97" h="14">
                  <a:moveTo>
                    <a:pt x="0" y="14"/>
                  </a:moveTo>
                  <a:lnTo>
                    <a:pt x="97" y="14"/>
                  </a:lnTo>
                  <a:moveTo>
                    <a:pt x="49" y="14"/>
                  </a:moveTo>
                  <a:lnTo>
                    <a:pt x="49" y="0"/>
                  </a:lnTo>
                  <a:moveTo>
                    <a:pt x="0" y="0"/>
                  </a:moveTo>
                  <a:lnTo>
                    <a:pt x="97" y="0"/>
                  </a:lnTo>
                </a:path>
              </a:pathLst>
            </a:custGeom>
            <a:noFill/>
            <a:ln w="12700" cap="flat">
              <a:solidFill>
                <a:srgbClr val="4FB1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806"/>
            <p:cNvSpPr>
              <a:spLocks noEditPoints="1"/>
            </p:cNvSpPr>
            <p:nvPr/>
          </p:nvSpPr>
          <p:spPr bwMode="auto">
            <a:xfrm>
              <a:off x="9013693" y="5407543"/>
              <a:ext cx="153133" cy="35233"/>
            </a:xfrm>
            <a:custGeom>
              <a:avLst/>
              <a:gdLst>
                <a:gd name="T0" fmla="*/ 0 w 96"/>
                <a:gd name="T1" fmla="*/ 28 h 28"/>
                <a:gd name="T2" fmla="*/ 96 w 96"/>
                <a:gd name="T3" fmla="*/ 28 h 28"/>
                <a:gd name="T4" fmla="*/ 48 w 96"/>
                <a:gd name="T5" fmla="*/ 28 h 28"/>
                <a:gd name="T6" fmla="*/ 48 w 96"/>
                <a:gd name="T7" fmla="*/ 0 h 28"/>
                <a:gd name="T8" fmla="*/ 0 w 96"/>
                <a:gd name="T9" fmla="*/ 0 h 28"/>
                <a:gd name="T10" fmla="*/ 96 w 96"/>
                <a:gd name="T11" fmla="*/ 0 h 28"/>
              </a:gdLst>
              <a:ahLst/>
              <a:cxnLst>
                <a:cxn ang="0">
                  <a:pos x="T0" y="T1"/>
                </a:cxn>
                <a:cxn ang="0">
                  <a:pos x="T2" y="T3"/>
                </a:cxn>
                <a:cxn ang="0">
                  <a:pos x="T4" y="T5"/>
                </a:cxn>
                <a:cxn ang="0">
                  <a:pos x="T6" y="T7"/>
                </a:cxn>
                <a:cxn ang="0">
                  <a:pos x="T8" y="T9"/>
                </a:cxn>
                <a:cxn ang="0">
                  <a:pos x="T10" y="T11"/>
                </a:cxn>
              </a:cxnLst>
              <a:rect l="0" t="0" r="r" b="b"/>
              <a:pathLst>
                <a:path w="96" h="28">
                  <a:moveTo>
                    <a:pt x="0" y="28"/>
                  </a:moveTo>
                  <a:lnTo>
                    <a:pt x="96" y="28"/>
                  </a:lnTo>
                  <a:moveTo>
                    <a:pt x="48" y="28"/>
                  </a:moveTo>
                  <a:lnTo>
                    <a:pt x="48" y="0"/>
                  </a:lnTo>
                  <a:moveTo>
                    <a:pt x="0" y="0"/>
                  </a:moveTo>
                  <a:lnTo>
                    <a:pt x="96" y="0"/>
                  </a:lnTo>
                </a:path>
              </a:pathLst>
            </a:custGeom>
            <a:solidFill>
              <a:srgbClr val="FFFFFF"/>
            </a:solidFill>
            <a:ln w="12700" cap="flat">
              <a:solidFill>
                <a:srgbClr val="4FB19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2" name="Freeform 807"/>
            <p:cNvSpPr>
              <a:spLocks noEditPoints="1"/>
            </p:cNvSpPr>
            <p:nvPr/>
          </p:nvSpPr>
          <p:spPr bwMode="auto">
            <a:xfrm>
              <a:off x="9501805" y="5038858"/>
              <a:ext cx="153133" cy="72982"/>
            </a:xfrm>
            <a:custGeom>
              <a:avLst/>
              <a:gdLst>
                <a:gd name="T0" fmla="*/ 0 w 96"/>
                <a:gd name="T1" fmla="*/ 58 h 58"/>
                <a:gd name="T2" fmla="*/ 96 w 96"/>
                <a:gd name="T3" fmla="*/ 58 h 58"/>
                <a:gd name="T4" fmla="*/ 48 w 96"/>
                <a:gd name="T5" fmla="*/ 58 h 58"/>
                <a:gd name="T6" fmla="*/ 48 w 96"/>
                <a:gd name="T7" fmla="*/ 0 h 58"/>
                <a:gd name="T8" fmla="*/ 0 w 96"/>
                <a:gd name="T9" fmla="*/ 0 h 58"/>
                <a:gd name="T10" fmla="*/ 96 w 96"/>
                <a:gd name="T11" fmla="*/ 0 h 58"/>
              </a:gdLst>
              <a:ahLst/>
              <a:cxnLst>
                <a:cxn ang="0">
                  <a:pos x="T0" y="T1"/>
                </a:cxn>
                <a:cxn ang="0">
                  <a:pos x="T2" y="T3"/>
                </a:cxn>
                <a:cxn ang="0">
                  <a:pos x="T4" y="T5"/>
                </a:cxn>
                <a:cxn ang="0">
                  <a:pos x="T6" y="T7"/>
                </a:cxn>
                <a:cxn ang="0">
                  <a:pos x="T8" y="T9"/>
                </a:cxn>
                <a:cxn ang="0">
                  <a:pos x="T10" y="T11"/>
                </a:cxn>
              </a:cxnLst>
              <a:rect l="0" t="0" r="r" b="b"/>
              <a:pathLst>
                <a:path w="96" h="58">
                  <a:moveTo>
                    <a:pt x="0" y="58"/>
                  </a:moveTo>
                  <a:lnTo>
                    <a:pt x="96" y="58"/>
                  </a:lnTo>
                  <a:moveTo>
                    <a:pt x="48" y="58"/>
                  </a:moveTo>
                  <a:lnTo>
                    <a:pt x="48" y="0"/>
                  </a:lnTo>
                  <a:moveTo>
                    <a:pt x="0" y="0"/>
                  </a:moveTo>
                  <a:lnTo>
                    <a:pt x="96" y="0"/>
                  </a:lnTo>
                </a:path>
              </a:pathLst>
            </a:custGeom>
            <a:noFill/>
            <a:ln w="12700" cap="flat">
              <a:solidFill>
                <a:srgbClr val="4FB1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808"/>
            <p:cNvSpPr>
              <a:spLocks noEditPoints="1"/>
            </p:cNvSpPr>
            <p:nvPr/>
          </p:nvSpPr>
          <p:spPr bwMode="auto">
            <a:xfrm>
              <a:off x="9956419" y="4470100"/>
              <a:ext cx="154729" cy="168615"/>
            </a:xfrm>
            <a:custGeom>
              <a:avLst/>
              <a:gdLst>
                <a:gd name="T0" fmla="*/ 0 w 97"/>
                <a:gd name="T1" fmla="*/ 134 h 134"/>
                <a:gd name="T2" fmla="*/ 97 w 97"/>
                <a:gd name="T3" fmla="*/ 134 h 134"/>
                <a:gd name="T4" fmla="*/ 48 w 97"/>
                <a:gd name="T5" fmla="*/ 134 h 134"/>
                <a:gd name="T6" fmla="*/ 48 w 97"/>
                <a:gd name="T7" fmla="*/ 0 h 134"/>
                <a:gd name="T8" fmla="*/ 0 w 97"/>
                <a:gd name="T9" fmla="*/ 0 h 134"/>
                <a:gd name="T10" fmla="*/ 97 w 97"/>
                <a:gd name="T11" fmla="*/ 0 h 134"/>
              </a:gdLst>
              <a:ahLst/>
              <a:cxnLst>
                <a:cxn ang="0">
                  <a:pos x="T0" y="T1"/>
                </a:cxn>
                <a:cxn ang="0">
                  <a:pos x="T2" y="T3"/>
                </a:cxn>
                <a:cxn ang="0">
                  <a:pos x="T4" y="T5"/>
                </a:cxn>
                <a:cxn ang="0">
                  <a:pos x="T6" y="T7"/>
                </a:cxn>
                <a:cxn ang="0">
                  <a:pos x="T8" y="T9"/>
                </a:cxn>
                <a:cxn ang="0">
                  <a:pos x="T10" y="T11"/>
                </a:cxn>
              </a:cxnLst>
              <a:rect l="0" t="0" r="r" b="b"/>
              <a:pathLst>
                <a:path w="97" h="134">
                  <a:moveTo>
                    <a:pt x="0" y="134"/>
                  </a:moveTo>
                  <a:lnTo>
                    <a:pt x="97" y="134"/>
                  </a:lnTo>
                  <a:moveTo>
                    <a:pt x="48" y="134"/>
                  </a:moveTo>
                  <a:lnTo>
                    <a:pt x="48" y="0"/>
                  </a:lnTo>
                  <a:moveTo>
                    <a:pt x="0" y="0"/>
                  </a:moveTo>
                  <a:lnTo>
                    <a:pt x="97" y="0"/>
                  </a:lnTo>
                </a:path>
              </a:pathLst>
            </a:custGeom>
            <a:noFill/>
            <a:ln w="12700" cap="flat">
              <a:solidFill>
                <a:srgbClr val="4FB1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Freeform 809"/>
            <p:cNvSpPr>
              <a:spLocks noEditPoints="1"/>
            </p:cNvSpPr>
            <p:nvPr/>
          </p:nvSpPr>
          <p:spPr bwMode="auto">
            <a:xfrm>
              <a:off x="10415819" y="3954192"/>
              <a:ext cx="154729" cy="218947"/>
            </a:xfrm>
            <a:custGeom>
              <a:avLst/>
              <a:gdLst>
                <a:gd name="T0" fmla="*/ 0 w 96"/>
                <a:gd name="T1" fmla="*/ 174 h 174"/>
                <a:gd name="T2" fmla="*/ 96 w 96"/>
                <a:gd name="T3" fmla="*/ 174 h 174"/>
                <a:gd name="T4" fmla="*/ 48 w 96"/>
                <a:gd name="T5" fmla="*/ 174 h 174"/>
                <a:gd name="T6" fmla="*/ 48 w 96"/>
                <a:gd name="T7" fmla="*/ 0 h 174"/>
                <a:gd name="T8" fmla="*/ 0 w 96"/>
                <a:gd name="T9" fmla="*/ 0 h 174"/>
                <a:gd name="T10" fmla="*/ 96 w 96"/>
                <a:gd name="T11" fmla="*/ 0 h 174"/>
              </a:gdLst>
              <a:ahLst/>
              <a:cxnLst>
                <a:cxn ang="0">
                  <a:pos x="T0" y="T1"/>
                </a:cxn>
                <a:cxn ang="0">
                  <a:pos x="T2" y="T3"/>
                </a:cxn>
                <a:cxn ang="0">
                  <a:pos x="T4" y="T5"/>
                </a:cxn>
                <a:cxn ang="0">
                  <a:pos x="T6" y="T7"/>
                </a:cxn>
                <a:cxn ang="0">
                  <a:pos x="T8" y="T9"/>
                </a:cxn>
                <a:cxn ang="0">
                  <a:pos x="T10" y="T11"/>
                </a:cxn>
              </a:cxnLst>
              <a:rect l="0" t="0" r="r" b="b"/>
              <a:pathLst>
                <a:path w="96" h="174">
                  <a:moveTo>
                    <a:pt x="0" y="174"/>
                  </a:moveTo>
                  <a:lnTo>
                    <a:pt x="96" y="174"/>
                  </a:lnTo>
                  <a:moveTo>
                    <a:pt x="48" y="174"/>
                  </a:moveTo>
                  <a:lnTo>
                    <a:pt x="48" y="0"/>
                  </a:lnTo>
                  <a:moveTo>
                    <a:pt x="0" y="0"/>
                  </a:moveTo>
                  <a:lnTo>
                    <a:pt x="96" y="0"/>
                  </a:lnTo>
                </a:path>
              </a:pathLst>
            </a:custGeom>
            <a:solidFill>
              <a:srgbClr val="7030A0"/>
            </a:solidFill>
            <a:ln w="12700" cap="flat">
              <a:solidFill>
                <a:srgbClr val="4FB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810"/>
            <p:cNvSpPr>
              <a:spLocks noEditPoints="1"/>
            </p:cNvSpPr>
            <p:nvPr/>
          </p:nvSpPr>
          <p:spPr bwMode="auto">
            <a:xfrm>
              <a:off x="10959761" y="3346426"/>
              <a:ext cx="156324" cy="281862"/>
            </a:xfrm>
            <a:custGeom>
              <a:avLst/>
              <a:gdLst>
                <a:gd name="T0" fmla="*/ 0 w 96"/>
                <a:gd name="T1" fmla="*/ 224 h 224"/>
                <a:gd name="T2" fmla="*/ 96 w 96"/>
                <a:gd name="T3" fmla="*/ 224 h 224"/>
                <a:gd name="T4" fmla="*/ 48 w 96"/>
                <a:gd name="T5" fmla="*/ 224 h 224"/>
                <a:gd name="T6" fmla="*/ 48 w 96"/>
                <a:gd name="T7" fmla="*/ 0 h 224"/>
                <a:gd name="T8" fmla="*/ 0 w 96"/>
                <a:gd name="T9" fmla="*/ 0 h 224"/>
                <a:gd name="T10" fmla="*/ 96 w 96"/>
                <a:gd name="T11" fmla="*/ 0 h 224"/>
              </a:gdLst>
              <a:ahLst/>
              <a:cxnLst>
                <a:cxn ang="0">
                  <a:pos x="T0" y="T1"/>
                </a:cxn>
                <a:cxn ang="0">
                  <a:pos x="T2" y="T3"/>
                </a:cxn>
                <a:cxn ang="0">
                  <a:pos x="T4" y="T5"/>
                </a:cxn>
                <a:cxn ang="0">
                  <a:pos x="T6" y="T7"/>
                </a:cxn>
                <a:cxn ang="0">
                  <a:pos x="T8" y="T9"/>
                </a:cxn>
                <a:cxn ang="0">
                  <a:pos x="T10" y="T11"/>
                </a:cxn>
              </a:cxnLst>
              <a:rect l="0" t="0" r="r" b="b"/>
              <a:pathLst>
                <a:path w="96" h="224">
                  <a:moveTo>
                    <a:pt x="0" y="224"/>
                  </a:moveTo>
                  <a:lnTo>
                    <a:pt x="96" y="224"/>
                  </a:lnTo>
                  <a:moveTo>
                    <a:pt x="48" y="224"/>
                  </a:moveTo>
                  <a:lnTo>
                    <a:pt x="48" y="0"/>
                  </a:lnTo>
                  <a:moveTo>
                    <a:pt x="0" y="0"/>
                  </a:moveTo>
                  <a:lnTo>
                    <a:pt x="96" y="0"/>
                  </a:lnTo>
                </a:path>
              </a:pathLst>
            </a:custGeom>
            <a:solidFill>
              <a:srgbClr val="FFFFFF"/>
            </a:solidFill>
            <a:ln w="12700" cap="flat">
              <a:solidFill>
                <a:srgbClr val="4FB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816"/>
            <p:cNvSpPr>
              <a:spLocks/>
            </p:cNvSpPr>
            <p:nvPr/>
          </p:nvSpPr>
          <p:spPr bwMode="auto">
            <a:xfrm>
              <a:off x="8597545" y="5686889"/>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7"/>
                    <a:pt x="66" y="84"/>
                  </a:cubicBezTo>
                  <a:cubicBezTo>
                    <a:pt x="52" y="92"/>
                    <a:pt x="35" y="92"/>
                    <a:pt x="22" y="84"/>
                  </a:cubicBezTo>
                  <a:cubicBezTo>
                    <a:pt x="8" y="77"/>
                    <a:pt x="0" y="62"/>
                    <a:pt x="0" y="46"/>
                  </a:cubicBezTo>
                  <a:cubicBezTo>
                    <a:pt x="0" y="31"/>
                    <a:pt x="8" y="16"/>
                    <a:pt x="22" y="8"/>
                  </a:cubicBezTo>
                  <a:cubicBezTo>
                    <a:pt x="35" y="0"/>
                    <a:pt x="52" y="0"/>
                    <a:pt x="66" y="8"/>
                  </a:cubicBezTo>
                  <a:cubicBezTo>
                    <a:pt x="79" y="16"/>
                    <a:pt x="88" y="31"/>
                    <a:pt x="88" y="46"/>
                  </a:cubicBezTo>
                </a:path>
              </a:pathLst>
            </a:custGeom>
            <a:solidFill>
              <a:srgbClr val="CF7926"/>
            </a:solidFill>
            <a:ln w="0">
              <a:solidFill>
                <a:srgbClr val="A7DFFB"/>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Freeform 817"/>
            <p:cNvSpPr>
              <a:spLocks/>
            </p:cNvSpPr>
            <p:nvPr/>
          </p:nvSpPr>
          <p:spPr bwMode="auto">
            <a:xfrm>
              <a:off x="8136550" y="5700731"/>
              <a:ext cx="35092" cy="31458"/>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CF792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818"/>
            <p:cNvSpPr>
              <a:spLocks/>
            </p:cNvSpPr>
            <p:nvPr/>
          </p:nvSpPr>
          <p:spPr bwMode="auto">
            <a:xfrm>
              <a:off x="7677150" y="5703247"/>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CF792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600" dirty="0"/>
            </a:p>
          </p:txBody>
        </p:sp>
        <p:sp>
          <p:nvSpPr>
            <p:cNvPr id="79" name="Freeform 820"/>
            <p:cNvSpPr>
              <a:spLocks noEditPoints="1"/>
            </p:cNvSpPr>
            <p:nvPr/>
          </p:nvSpPr>
          <p:spPr bwMode="auto">
            <a:xfrm>
              <a:off x="8080720" y="5718347"/>
              <a:ext cx="153133" cy="2516"/>
            </a:xfrm>
            <a:custGeom>
              <a:avLst/>
              <a:gdLst>
                <a:gd name="T0" fmla="*/ 0 w 96"/>
                <a:gd name="T1" fmla="*/ 2 h 2"/>
                <a:gd name="T2" fmla="*/ 96 w 96"/>
                <a:gd name="T3" fmla="*/ 2 h 2"/>
                <a:gd name="T4" fmla="*/ 48 w 96"/>
                <a:gd name="T5" fmla="*/ 2 h 2"/>
                <a:gd name="T6" fmla="*/ 48 w 96"/>
                <a:gd name="T7" fmla="*/ 0 h 2"/>
                <a:gd name="T8" fmla="*/ 0 w 96"/>
                <a:gd name="T9" fmla="*/ 0 h 2"/>
                <a:gd name="T10" fmla="*/ 96 w 96"/>
                <a:gd name="T11" fmla="*/ 0 h 2"/>
              </a:gdLst>
              <a:ahLst/>
              <a:cxnLst>
                <a:cxn ang="0">
                  <a:pos x="T0" y="T1"/>
                </a:cxn>
                <a:cxn ang="0">
                  <a:pos x="T2" y="T3"/>
                </a:cxn>
                <a:cxn ang="0">
                  <a:pos x="T4" y="T5"/>
                </a:cxn>
                <a:cxn ang="0">
                  <a:pos x="T6" y="T7"/>
                </a:cxn>
                <a:cxn ang="0">
                  <a:pos x="T8" y="T9"/>
                </a:cxn>
                <a:cxn ang="0">
                  <a:pos x="T10" y="T11"/>
                </a:cxn>
              </a:cxnLst>
              <a:rect l="0" t="0" r="r" b="b"/>
              <a:pathLst>
                <a:path w="96" h="2">
                  <a:moveTo>
                    <a:pt x="0" y="2"/>
                  </a:moveTo>
                  <a:lnTo>
                    <a:pt x="96" y="2"/>
                  </a:lnTo>
                  <a:moveTo>
                    <a:pt x="48" y="2"/>
                  </a:moveTo>
                  <a:lnTo>
                    <a:pt x="48" y="0"/>
                  </a:lnTo>
                  <a:moveTo>
                    <a:pt x="0" y="0"/>
                  </a:moveTo>
                  <a:lnTo>
                    <a:pt x="96" y="0"/>
                  </a:lnTo>
                </a:path>
              </a:pathLst>
            </a:custGeom>
            <a:noFill/>
            <a:ln w="12700" cap="flat">
              <a:solidFill>
                <a:srgbClr val="CF792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832"/>
            <p:cNvSpPr>
              <a:spLocks/>
            </p:cNvSpPr>
            <p:nvPr/>
          </p:nvSpPr>
          <p:spPr bwMode="auto">
            <a:xfrm>
              <a:off x="8597545" y="5693181"/>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A7DFF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833"/>
            <p:cNvSpPr>
              <a:spLocks/>
            </p:cNvSpPr>
            <p:nvPr/>
          </p:nvSpPr>
          <p:spPr bwMode="auto">
            <a:xfrm>
              <a:off x="8136550" y="5701989"/>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7"/>
                    <a:pt x="66" y="84"/>
                  </a:cubicBezTo>
                  <a:cubicBezTo>
                    <a:pt x="52" y="92"/>
                    <a:pt x="35" y="92"/>
                    <a:pt x="22" y="84"/>
                  </a:cubicBezTo>
                  <a:cubicBezTo>
                    <a:pt x="8" y="77"/>
                    <a:pt x="0" y="62"/>
                    <a:pt x="0" y="46"/>
                  </a:cubicBezTo>
                  <a:cubicBezTo>
                    <a:pt x="0" y="31"/>
                    <a:pt x="8" y="16"/>
                    <a:pt x="22" y="8"/>
                  </a:cubicBezTo>
                  <a:cubicBezTo>
                    <a:pt x="35" y="0"/>
                    <a:pt x="52" y="0"/>
                    <a:pt x="66" y="8"/>
                  </a:cubicBezTo>
                  <a:cubicBezTo>
                    <a:pt x="79" y="16"/>
                    <a:pt x="88" y="31"/>
                    <a:pt x="88" y="46"/>
                  </a:cubicBezTo>
                </a:path>
              </a:pathLst>
            </a:custGeom>
            <a:solidFill>
              <a:srgbClr val="21BD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2" name="Freeform 834"/>
            <p:cNvSpPr>
              <a:spLocks/>
            </p:cNvSpPr>
            <p:nvPr/>
          </p:nvSpPr>
          <p:spPr bwMode="auto">
            <a:xfrm>
              <a:off x="7677150" y="5703247"/>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00B0F0"/>
            </a:solidFill>
            <a:ln w="0">
              <a:solidFill>
                <a:srgbClr val="A7DFFB"/>
              </a:solidFill>
              <a:prstDash val="solid"/>
              <a:round/>
              <a:headEnd/>
              <a:tailEnd/>
            </a:ln>
          </p:spPr>
          <p:txBody>
            <a:bodyPr vert="horz" wrap="square" lIns="91440" tIns="45720" rIns="91440" bIns="45720" numCol="1" anchor="t" anchorCtr="0" compatLnSpc="1">
              <a:prstTxWarp prst="textNoShape">
                <a:avLst/>
              </a:prstTxWarp>
            </a:bodyPr>
            <a:lstStyle/>
            <a:p>
              <a:endParaRPr lang="en-GB" sz="1600" dirty="0"/>
            </a:p>
          </p:txBody>
        </p:sp>
        <p:sp>
          <p:nvSpPr>
            <p:cNvPr id="83" name="Freeform 843"/>
            <p:cNvSpPr>
              <a:spLocks/>
            </p:cNvSpPr>
            <p:nvPr/>
          </p:nvSpPr>
          <p:spPr bwMode="auto">
            <a:xfrm>
              <a:off x="10899330" y="5703247"/>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3" y="92"/>
                    <a:pt x="36" y="92"/>
                    <a:pt x="22" y="84"/>
                  </a:cubicBezTo>
                  <a:cubicBezTo>
                    <a:pt x="9" y="76"/>
                    <a:pt x="0" y="62"/>
                    <a:pt x="0" y="46"/>
                  </a:cubicBezTo>
                  <a:cubicBezTo>
                    <a:pt x="0" y="30"/>
                    <a:pt x="9" y="16"/>
                    <a:pt x="22" y="8"/>
                  </a:cubicBezTo>
                  <a:cubicBezTo>
                    <a:pt x="36" y="0"/>
                    <a:pt x="53" y="0"/>
                    <a:pt x="66" y="8"/>
                  </a:cubicBezTo>
                  <a:cubicBezTo>
                    <a:pt x="80" y="16"/>
                    <a:pt x="88" y="30"/>
                    <a:pt x="88" y="46"/>
                  </a:cubicBezTo>
                </a:path>
              </a:pathLst>
            </a:custGeom>
            <a:solidFill>
              <a:srgbClr val="00B0F0"/>
            </a:soli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4" name="Freeform 844"/>
            <p:cNvSpPr>
              <a:spLocks/>
            </p:cNvSpPr>
            <p:nvPr/>
          </p:nvSpPr>
          <p:spPr bwMode="auto">
            <a:xfrm>
              <a:off x="10438335" y="5703247"/>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3" y="92"/>
                    <a:pt x="36" y="92"/>
                    <a:pt x="22" y="84"/>
                  </a:cubicBezTo>
                  <a:cubicBezTo>
                    <a:pt x="9" y="76"/>
                    <a:pt x="0" y="62"/>
                    <a:pt x="0" y="46"/>
                  </a:cubicBezTo>
                  <a:cubicBezTo>
                    <a:pt x="0" y="30"/>
                    <a:pt x="9" y="16"/>
                    <a:pt x="22" y="8"/>
                  </a:cubicBezTo>
                  <a:cubicBezTo>
                    <a:pt x="36" y="0"/>
                    <a:pt x="53" y="0"/>
                    <a:pt x="66" y="8"/>
                  </a:cubicBezTo>
                  <a:cubicBezTo>
                    <a:pt x="80" y="16"/>
                    <a:pt x="88" y="30"/>
                    <a:pt x="88" y="46"/>
                  </a:cubicBezTo>
                </a:path>
              </a:pathLst>
            </a:custGeom>
            <a:solidFill>
              <a:srgbClr val="00B0F0"/>
            </a:soli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5" name="Freeform 845"/>
            <p:cNvSpPr>
              <a:spLocks/>
            </p:cNvSpPr>
            <p:nvPr/>
          </p:nvSpPr>
          <p:spPr bwMode="auto">
            <a:xfrm>
              <a:off x="9978935" y="5703247"/>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3" y="92"/>
                    <a:pt x="36" y="92"/>
                    <a:pt x="22" y="84"/>
                  </a:cubicBezTo>
                  <a:cubicBezTo>
                    <a:pt x="9" y="76"/>
                    <a:pt x="0" y="62"/>
                    <a:pt x="0" y="46"/>
                  </a:cubicBezTo>
                  <a:cubicBezTo>
                    <a:pt x="0" y="30"/>
                    <a:pt x="9" y="16"/>
                    <a:pt x="22" y="8"/>
                  </a:cubicBezTo>
                  <a:cubicBezTo>
                    <a:pt x="36" y="0"/>
                    <a:pt x="53" y="0"/>
                    <a:pt x="66" y="8"/>
                  </a:cubicBezTo>
                  <a:cubicBezTo>
                    <a:pt x="80" y="16"/>
                    <a:pt x="88" y="30"/>
                    <a:pt x="88" y="46"/>
                  </a:cubicBezTo>
                </a:path>
              </a:pathLst>
            </a:custGeom>
            <a:solidFill>
              <a:srgbClr val="00B0F0"/>
            </a:soli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846"/>
            <p:cNvSpPr>
              <a:spLocks/>
            </p:cNvSpPr>
            <p:nvPr/>
          </p:nvSpPr>
          <p:spPr bwMode="auto">
            <a:xfrm>
              <a:off x="9517940" y="5703247"/>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2" y="92"/>
                    <a:pt x="36" y="92"/>
                    <a:pt x="22" y="84"/>
                  </a:cubicBezTo>
                  <a:cubicBezTo>
                    <a:pt x="8" y="76"/>
                    <a:pt x="0" y="62"/>
                    <a:pt x="0" y="46"/>
                  </a:cubicBezTo>
                  <a:cubicBezTo>
                    <a:pt x="0" y="30"/>
                    <a:pt x="8" y="16"/>
                    <a:pt x="22" y="8"/>
                  </a:cubicBezTo>
                  <a:cubicBezTo>
                    <a:pt x="36" y="0"/>
                    <a:pt x="52" y="0"/>
                    <a:pt x="66" y="8"/>
                  </a:cubicBezTo>
                  <a:cubicBezTo>
                    <a:pt x="80" y="16"/>
                    <a:pt x="88" y="30"/>
                    <a:pt x="88" y="46"/>
                  </a:cubicBezTo>
                </a:path>
              </a:pathLst>
            </a:custGeom>
            <a:solidFill>
              <a:srgbClr val="00B0F0"/>
            </a:soli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7" name="Freeform 847"/>
            <p:cNvSpPr>
              <a:spLocks/>
            </p:cNvSpPr>
            <p:nvPr/>
          </p:nvSpPr>
          <p:spPr bwMode="auto">
            <a:xfrm>
              <a:off x="9056945" y="5703247"/>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80" y="76"/>
                    <a:pt x="66" y="84"/>
                  </a:cubicBezTo>
                  <a:cubicBezTo>
                    <a:pt x="52" y="92"/>
                    <a:pt x="36" y="92"/>
                    <a:pt x="22" y="84"/>
                  </a:cubicBezTo>
                  <a:cubicBezTo>
                    <a:pt x="8" y="76"/>
                    <a:pt x="0" y="62"/>
                    <a:pt x="0" y="46"/>
                  </a:cubicBezTo>
                  <a:cubicBezTo>
                    <a:pt x="0" y="30"/>
                    <a:pt x="8" y="16"/>
                    <a:pt x="22" y="8"/>
                  </a:cubicBezTo>
                  <a:cubicBezTo>
                    <a:pt x="36" y="0"/>
                    <a:pt x="52" y="0"/>
                    <a:pt x="66" y="8"/>
                  </a:cubicBezTo>
                  <a:cubicBezTo>
                    <a:pt x="80" y="16"/>
                    <a:pt x="88" y="30"/>
                    <a:pt x="88" y="46"/>
                  </a:cubicBezTo>
                </a:path>
              </a:pathLst>
            </a:custGeom>
            <a:solidFill>
              <a:srgbClr val="A7DFFB"/>
            </a:solidFill>
            <a:ln w="0">
              <a:solidFill>
                <a:srgbClr val="A7DFFB"/>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848"/>
            <p:cNvSpPr>
              <a:spLocks/>
            </p:cNvSpPr>
            <p:nvPr/>
          </p:nvSpPr>
          <p:spPr bwMode="auto">
            <a:xfrm>
              <a:off x="8597545" y="5703247"/>
              <a:ext cx="33498"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00B0F0"/>
            </a:soli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Freeform 849"/>
            <p:cNvSpPr>
              <a:spLocks/>
            </p:cNvSpPr>
            <p:nvPr/>
          </p:nvSpPr>
          <p:spPr bwMode="auto">
            <a:xfrm>
              <a:off x="8136550" y="5703247"/>
              <a:ext cx="35092" cy="32716"/>
            </a:xfrm>
            <a:custGeom>
              <a:avLst/>
              <a:gdLst>
                <a:gd name="T0" fmla="*/ 88 w 88"/>
                <a:gd name="T1" fmla="*/ 46 h 92"/>
                <a:gd name="T2" fmla="*/ 66 w 88"/>
                <a:gd name="T3" fmla="*/ 84 h 92"/>
                <a:gd name="T4" fmla="*/ 22 w 88"/>
                <a:gd name="T5" fmla="*/ 84 h 92"/>
                <a:gd name="T6" fmla="*/ 0 w 88"/>
                <a:gd name="T7" fmla="*/ 46 h 92"/>
                <a:gd name="T8" fmla="*/ 22 w 88"/>
                <a:gd name="T9" fmla="*/ 8 h 92"/>
                <a:gd name="T10" fmla="*/ 66 w 88"/>
                <a:gd name="T11" fmla="*/ 8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2"/>
                    <a:pt x="79" y="76"/>
                    <a:pt x="66" y="84"/>
                  </a:cubicBezTo>
                  <a:cubicBezTo>
                    <a:pt x="52" y="92"/>
                    <a:pt x="35" y="92"/>
                    <a:pt x="22" y="84"/>
                  </a:cubicBezTo>
                  <a:cubicBezTo>
                    <a:pt x="8" y="76"/>
                    <a:pt x="0" y="62"/>
                    <a:pt x="0" y="46"/>
                  </a:cubicBezTo>
                  <a:cubicBezTo>
                    <a:pt x="0" y="30"/>
                    <a:pt x="8" y="16"/>
                    <a:pt x="22" y="8"/>
                  </a:cubicBezTo>
                  <a:cubicBezTo>
                    <a:pt x="35" y="0"/>
                    <a:pt x="52" y="0"/>
                    <a:pt x="66" y="8"/>
                  </a:cubicBezTo>
                  <a:cubicBezTo>
                    <a:pt x="79" y="16"/>
                    <a:pt x="88" y="30"/>
                    <a:pt x="88" y="46"/>
                  </a:cubicBezTo>
                </a:path>
              </a:pathLst>
            </a:custGeom>
            <a:solidFill>
              <a:srgbClr val="00B0F0"/>
            </a:solidFill>
            <a:ln w="0">
              <a:solidFill>
                <a:srgbClr val="A7DFFB"/>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862"/>
            <p:cNvSpPr>
              <a:spLocks/>
            </p:cNvSpPr>
            <p:nvPr/>
          </p:nvSpPr>
          <p:spPr bwMode="auto">
            <a:xfrm>
              <a:off x="7732797" y="3472258"/>
              <a:ext cx="3316293" cy="2234765"/>
            </a:xfrm>
            <a:custGeom>
              <a:avLst/>
              <a:gdLst>
                <a:gd name="T0" fmla="*/ 0 w 2021"/>
                <a:gd name="T1" fmla="*/ 329 h 329"/>
                <a:gd name="T2" fmla="*/ 48 w 2021"/>
                <a:gd name="T3" fmla="*/ 329 h 329"/>
                <a:gd name="T4" fmla="*/ 97 w 2021"/>
                <a:gd name="T5" fmla="*/ 328 h 329"/>
                <a:gd name="T6" fmla="*/ 145 w 2021"/>
                <a:gd name="T7" fmla="*/ 328 h 329"/>
                <a:gd name="T8" fmla="*/ 193 w 2021"/>
                <a:gd name="T9" fmla="*/ 327 h 329"/>
                <a:gd name="T10" fmla="*/ 241 w 2021"/>
                <a:gd name="T11" fmla="*/ 327 h 329"/>
                <a:gd name="T12" fmla="*/ 289 w 2021"/>
                <a:gd name="T13" fmla="*/ 326 h 329"/>
                <a:gd name="T14" fmla="*/ 337 w 2021"/>
                <a:gd name="T15" fmla="*/ 324 h 329"/>
                <a:gd name="T16" fmla="*/ 385 w 2021"/>
                <a:gd name="T17" fmla="*/ 323 h 329"/>
                <a:gd name="T18" fmla="*/ 433 w 2021"/>
                <a:gd name="T19" fmla="*/ 320 h 329"/>
                <a:gd name="T20" fmla="*/ 481 w 2021"/>
                <a:gd name="T21" fmla="*/ 318 h 329"/>
                <a:gd name="T22" fmla="*/ 529 w 2021"/>
                <a:gd name="T23" fmla="*/ 315 h 329"/>
                <a:gd name="T24" fmla="*/ 578 w 2021"/>
                <a:gd name="T25" fmla="*/ 312 h 329"/>
                <a:gd name="T26" fmla="*/ 626 w 2021"/>
                <a:gd name="T27" fmla="*/ 308 h 329"/>
                <a:gd name="T28" fmla="*/ 674 w 2021"/>
                <a:gd name="T29" fmla="*/ 304 h 329"/>
                <a:gd name="T30" fmla="*/ 722 w 2021"/>
                <a:gd name="T31" fmla="*/ 300 h 329"/>
                <a:gd name="T32" fmla="*/ 770 w 2021"/>
                <a:gd name="T33" fmla="*/ 295 h 329"/>
                <a:gd name="T34" fmla="*/ 818 w 2021"/>
                <a:gd name="T35" fmla="*/ 289 h 329"/>
                <a:gd name="T36" fmla="*/ 866 w 2021"/>
                <a:gd name="T37" fmla="*/ 283 h 329"/>
                <a:gd name="T38" fmla="*/ 914 w 2021"/>
                <a:gd name="T39" fmla="*/ 276 h 329"/>
                <a:gd name="T40" fmla="*/ 962 w 2021"/>
                <a:gd name="T41" fmla="*/ 269 h 329"/>
                <a:gd name="T42" fmla="*/ 1011 w 2021"/>
                <a:gd name="T43" fmla="*/ 260 h 329"/>
                <a:gd name="T44" fmla="*/ 1059 w 2021"/>
                <a:gd name="T45" fmla="*/ 251 h 329"/>
                <a:gd name="T46" fmla="*/ 1107 w 2021"/>
                <a:gd name="T47" fmla="*/ 241 h 329"/>
                <a:gd name="T48" fmla="*/ 1155 w 2021"/>
                <a:gd name="T49" fmla="*/ 230 h 329"/>
                <a:gd name="T50" fmla="*/ 1203 w 2021"/>
                <a:gd name="T51" fmla="*/ 218 h 329"/>
                <a:gd name="T52" fmla="*/ 1251 w 2021"/>
                <a:gd name="T53" fmla="*/ 205 h 329"/>
                <a:gd name="T54" fmla="*/ 1299 w 2021"/>
                <a:gd name="T55" fmla="*/ 191 h 329"/>
                <a:gd name="T56" fmla="*/ 1347 w 2021"/>
                <a:gd name="T57" fmla="*/ 177 h 329"/>
                <a:gd name="T58" fmla="*/ 1395 w 2021"/>
                <a:gd name="T59" fmla="*/ 164 h 329"/>
                <a:gd name="T60" fmla="*/ 1443 w 2021"/>
                <a:gd name="T61" fmla="*/ 150 h 329"/>
                <a:gd name="T62" fmla="*/ 1492 w 2021"/>
                <a:gd name="T63" fmla="*/ 137 h 329"/>
                <a:gd name="T64" fmla="*/ 1540 w 2021"/>
                <a:gd name="T65" fmla="*/ 125 h 329"/>
                <a:gd name="T66" fmla="*/ 1588 w 2021"/>
                <a:gd name="T67" fmla="*/ 112 h 329"/>
                <a:gd name="T68" fmla="*/ 1636 w 2021"/>
                <a:gd name="T69" fmla="*/ 100 h 329"/>
                <a:gd name="T70" fmla="*/ 1684 w 2021"/>
                <a:gd name="T71" fmla="*/ 88 h 329"/>
                <a:gd name="T72" fmla="*/ 1732 w 2021"/>
                <a:gd name="T73" fmla="*/ 76 h 329"/>
                <a:gd name="T74" fmla="*/ 1780 w 2021"/>
                <a:gd name="T75" fmla="*/ 64 h 329"/>
                <a:gd name="T76" fmla="*/ 1828 w 2021"/>
                <a:gd name="T77" fmla="*/ 51 h 329"/>
                <a:gd name="T78" fmla="*/ 1876 w 2021"/>
                <a:gd name="T79" fmla="*/ 39 h 329"/>
                <a:gd name="T80" fmla="*/ 1924 w 2021"/>
                <a:gd name="T81" fmla="*/ 26 h 329"/>
                <a:gd name="T82" fmla="*/ 1973 w 2021"/>
                <a:gd name="T83" fmla="*/ 13 h 329"/>
                <a:gd name="T84" fmla="*/ 2021 w 2021"/>
                <a:gd name="T85"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1" h="329">
                  <a:moveTo>
                    <a:pt x="0" y="329"/>
                  </a:moveTo>
                  <a:cubicBezTo>
                    <a:pt x="10" y="329"/>
                    <a:pt x="34" y="329"/>
                    <a:pt x="48" y="329"/>
                  </a:cubicBezTo>
                  <a:cubicBezTo>
                    <a:pt x="63" y="329"/>
                    <a:pt x="82" y="329"/>
                    <a:pt x="97" y="328"/>
                  </a:cubicBezTo>
                  <a:cubicBezTo>
                    <a:pt x="111" y="328"/>
                    <a:pt x="130" y="328"/>
                    <a:pt x="145" y="328"/>
                  </a:cubicBezTo>
                  <a:cubicBezTo>
                    <a:pt x="159" y="328"/>
                    <a:pt x="178" y="328"/>
                    <a:pt x="193" y="327"/>
                  </a:cubicBezTo>
                  <a:cubicBezTo>
                    <a:pt x="207" y="327"/>
                    <a:pt x="226" y="327"/>
                    <a:pt x="241" y="327"/>
                  </a:cubicBezTo>
                  <a:cubicBezTo>
                    <a:pt x="255" y="327"/>
                    <a:pt x="274" y="326"/>
                    <a:pt x="289" y="326"/>
                  </a:cubicBezTo>
                  <a:cubicBezTo>
                    <a:pt x="303" y="325"/>
                    <a:pt x="323" y="325"/>
                    <a:pt x="337" y="324"/>
                  </a:cubicBezTo>
                  <a:cubicBezTo>
                    <a:pt x="351" y="324"/>
                    <a:pt x="371" y="323"/>
                    <a:pt x="385" y="323"/>
                  </a:cubicBezTo>
                  <a:cubicBezTo>
                    <a:pt x="399" y="322"/>
                    <a:pt x="419" y="321"/>
                    <a:pt x="433" y="320"/>
                  </a:cubicBezTo>
                  <a:cubicBezTo>
                    <a:pt x="448" y="320"/>
                    <a:pt x="467" y="319"/>
                    <a:pt x="481" y="318"/>
                  </a:cubicBezTo>
                  <a:cubicBezTo>
                    <a:pt x="496" y="317"/>
                    <a:pt x="515" y="316"/>
                    <a:pt x="529" y="315"/>
                  </a:cubicBezTo>
                  <a:cubicBezTo>
                    <a:pt x="544" y="314"/>
                    <a:pt x="563" y="313"/>
                    <a:pt x="578" y="312"/>
                  </a:cubicBezTo>
                  <a:cubicBezTo>
                    <a:pt x="592" y="311"/>
                    <a:pt x="611" y="310"/>
                    <a:pt x="626" y="308"/>
                  </a:cubicBezTo>
                  <a:cubicBezTo>
                    <a:pt x="640" y="307"/>
                    <a:pt x="659" y="306"/>
                    <a:pt x="674" y="304"/>
                  </a:cubicBezTo>
                  <a:cubicBezTo>
                    <a:pt x="688" y="303"/>
                    <a:pt x="708" y="301"/>
                    <a:pt x="722" y="300"/>
                  </a:cubicBezTo>
                  <a:cubicBezTo>
                    <a:pt x="736" y="298"/>
                    <a:pt x="755" y="296"/>
                    <a:pt x="770" y="295"/>
                  </a:cubicBezTo>
                  <a:cubicBezTo>
                    <a:pt x="785" y="293"/>
                    <a:pt x="804" y="291"/>
                    <a:pt x="818" y="289"/>
                  </a:cubicBezTo>
                  <a:cubicBezTo>
                    <a:pt x="832" y="287"/>
                    <a:pt x="852" y="285"/>
                    <a:pt x="866" y="283"/>
                  </a:cubicBezTo>
                  <a:cubicBezTo>
                    <a:pt x="881" y="281"/>
                    <a:pt x="900" y="278"/>
                    <a:pt x="914" y="276"/>
                  </a:cubicBezTo>
                  <a:cubicBezTo>
                    <a:pt x="929" y="274"/>
                    <a:pt x="948" y="271"/>
                    <a:pt x="962" y="269"/>
                  </a:cubicBezTo>
                  <a:cubicBezTo>
                    <a:pt x="977" y="266"/>
                    <a:pt x="996" y="263"/>
                    <a:pt x="1011" y="260"/>
                  </a:cubicBezTo>
                  <a:cubicBezTo>
                    <a:pt x="1025" y="258"/>
                    <a:pt x="1044" y="254"/>
                    <a:pt x="1059" y="251"/>
                  </a:cubicBezTo>
                  <a:cubicBezTo>
                    <a:pt x="1073" y="249"/>
                    <a:pt x="1092" y="244"/>
                    <a:pt x="1107" y="241"/>
                  </a:cubicBezTo>
                  <a:cubicBezTo>
                    <a:pt x="1121" y="238"/>
                    <a:pt x="1140" y="234"/>
                    <a:pt x="1155" y="230"/>
                  </a:cubicBezTo>
                  <a:cubicBezTo>
                    <a:pt x="1169" y="227"/>
                    <a:pt x="1189" y="222"/>
                    <a:pt x="1203" y="218"/>
                  </a:cubicBezTo>
                  <a:cubicBezTo>
                    <a:pt x="1217" y="214"/>
                    <a:pt x="1237" y="209"/>
                    <a:pt x="1251" y="205"/>
                  </a:cubicBezTo>
                  <a:cubicBezTo>
                    <a:pt x="1266" y="201"/>
                    <a:pt x="1285" y="196"/>
                    <a:pt x="1299" y="191"/>
                  </a:cubicBezTo>
                  <a:cubicBezTo>
                    <a:pt x="1314" y="187"/>
                    <a:pt x="1333" y="182"/>
                    <a:pt x="1347" y="177"/>
                  </a:cubicBezTo>
                  <a:cubicBezTo>
                    <a:pt x="1362" y="174"/>
                    <a:pt x="1381" y="168"/>
                    <a:pt x="1395" y="164"/>
                  </a:cubicBezTo>
                  <a:cubicBezTo>
                    <a:pt x="1410" y="160"/>
                    <a:pt x="1429" y="154"/>
                    <a:pt x="1443" y="150"/>
                  </a:cubicBezTo>
                  <a:cubicBezTo>
                    <a:pt x="1458" y="146"/>
                    <a:pt x="1477" y="141"/>
                    <a:pt x="1492" y="137"/>
                  </a:cubicBezTo>
                  <a:cubicBezTo>
                    <a:pt x="1506" y="133"/>
                    <a:pt x="1525" y="128"/>
                    <a:pt x="1540" y="125"/>
                  </a:cubicBezTo>
                  <a:cubicBezTo>
                    <a:pt x="1554" y="121"/>
                    <a:pt x="1573" y="116"/>
                    <a:pt x="1588" y="112"/>
                  </a:cubicBezTo>
                  <a:cubicBezTo>
                    <a:pt x="1602" y="109"/>
                    <a:pt x="1622" y="104"/>
                    <a:pt x="1636" y="100"/>
                  </a:cubicBezTo>
                  <a:cubicBezTo>
                    <a:pt x="1650" y="97"/>
                    <a:pt x="1670" y="92"/>
                    <a:pt x="1684" y="88"/>
                  </a:cubicBezTo>
                  <a:cubicBezTo>
                    <a:pt x="1698" y="85"/>
                    <a:pt x="1718" y="79"/>
                    <a:pt x="1732" y="76"/>
                  </a:cubicBezTo>
                  <a:cubicBezTo>
                    <a:pt x="1747" y="72"/>
                    <a:pt x="1766" y="67"/>
                    <a:pt x="1780" y="64"/>
                  </a:cubicBezTo>
                  <a:cubicBezTo>
                    <a:pt x="1795" y="60"/>
                    <a:pt x="1814" y="55"/>
                    <a:pt x="1828" y="51"/>
                  </a:cubicBezTo>
                  <a:cubicBezTo>
                    <a:pt x="1843" y="47"/>
                    <a:pt x="1862" y="42"/>
                    <a:pt x="1876" y="39"/>
                  </a:cubicBezTo>
                  <a:cubicBezTo>
                    <a:pt x="1891" y="35"/>
                    <a:pt x="1910" y="30"/>
                    <a:pt x="1924" y="26"/>
                  </a:cubicBezTo>
                  <a:cubicBezTo>
                    <a:pt x="1939" y="22"/>
                    <a:pt x="1958" y="17"/>
                    <a:pt x="1973" y="13"/>
                  </a:cubicBezTo>
                  <a:cubicBezTo>
                    <a:pt x="1987" y="9"/>
                    <a:pt x="2011" y="3"/>
                    <a:pt x="2021" y="0"/>
                  </a:cubicBezTo>
                </a:path>
              </a:pathLst>
            </a:custGeom>
            <a:noFill/>
            <a:ln w="12700" cap="flat">
              <a:solidFill>
                <a:srgbClr val="4FB1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00B0F0"/>
                </a:solidFill>
              </a:endParaRPr>
            </a:p>
          </p:txBody>
        </p:sp>
        <p:sp>
          <p:nvSpPr>
            <p:cNvPr id="91" name="Freeform 865"/>
            <p:cNvSpPr>
              <a:spLocks/>
            </p:cNvSpPr>
            <p:nvPr/>
          </p:nvSpPr>
          <p:spPr bwMode="auto">
            <a:xfrm flipV="1">
              <a:off x="7779056" y="3803194"/>
              <a:ext cx="3220584" cy="1917670"/>
            </a:xfrm>
            <a:custGeom>
              <a:avLst/>
              <a:gdLst>
                <a:gd name="T0" fmla="*/ 0 w 2021"/>
                <a:gd name="T1" fmla="*/ 48 w 2021"/>
                <a:gd name="T2" fmla="*/ 97 w 2021"/>
                <a:gd name="T3" fmla="*/ 145 w 2021"/>
                <a:gd name="T4" fmla="*/ 193 w 2021"/>
                <a:gd name="T5" fmla="*/ 241 w 2021"/>
                <a:gd name="T6" fmla="*/ 289 w 2021"/>
                <a:gd name="T7" fmla="*/ 337 w 2021"/>
                <a:gd name="T8" fmla="*/ 385 w 2021"/>
                <a:gd name="T9" fmla="*/ 433 w 2021"/>
                <a:gd name="T10" fmla="*/ 481 w 2021"/>
                <a:gd name="T11" fmla="*/ 529 w 2021"/>
                <a:gd name="T12" fmla="*/ 578 w 2021"/>
                <a:gd name="T13" fmla="*/ 626 w 2021"/>
                <a:gd name="T14" fmla="*/ 674 w 2021"/>
                <a:gd name="T15" fmla="*/ 722 w 2021"/>
                <a:gd name="T16" fmla="*/ 770 w 2021"/>
                <a:gd name="T17" fmla="*/ 818 w 2021"/>
                <a:gd name="T18" fmla="*/ 866 w 2021"/>
                <a:gd name="T19" fmla="*/ 914 w 2021"/>
                <a:gd name="T20" fmla="*/ 962 w 2021"/>
                <a:gd name="T21" fmla="*/ 1011 w 2021"/>
                <a:gd name="T22" fmla="*/ 1059 w 2021"/>
                <a:gd name="T23" fmla="*/ 1107 w 2021"/>
                <a:gd name="T24" fmla="*/ 1155 w 2021"/>
                <a:gd name="T25" fmla="*/ 1203 w 2021"/>
                <a:gd name="T26" fmla="*/ 1251 w 2021"/>
                <a:gd name="T27" fmla="*/ 1299 w 2021"/>
                <a:gd name="T28" fmla="*/ 1347 w 2021"/>
                <a:gd name="T29" fmla="*/ 1395 w 2021"/>
                <a:gd name="T30" fmla="*/ 1443 w 2021"/>
                <a:gd name="T31" fmla="*/ 1492 w 2021"/>
                <a:gd name="T32" fmla="*/ 1540 w 2021"/>
                <a:gd name="T33" fmla="*/ 1588 w 2021"/>
                <a:gd name="T34" fmla="*/ 1636 w 2021"/>
                <a:gd name="T35" fmla="*/ 1684 w 2021"/>
                <a:gd name="T36" fmla="*/ 1732 w 2021"/>
                <a:gd name="T37" fmla="*/ 1780 w 2021"/>
                <a:gd name="T38" fmla="*/ 1828 w 2021"/>
                <a:gd name="T39" fmla="*/ 1876 w 2021"/>
                <a:gd name="T40" fmla="*/ 1924 w 2021"/>
                <a:gd name="T41" fmla="*/ 1973 w 2021"/>
                <a:gd name="T42" fmla="*/ 2021 w 202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Lst>
              <a:rect l="0" t="0" r="r" b="b"/>
              <a:pathLst>
                <a:path w="2021">
                  <a:moveTo>
                    <a:pt x="0" y="0"/>
                  </a:moveTo>
                  <a:cubicBezTo>
                    <a:pt x="10" y="0"/>
                    <a:pt x="34" y="0"/>
                    <a:pt x="48" y="0"/>
                  </a:cubicBezTo>
                  <a:cubicBezTo>
                    <a:pt x="63" y="0"/>
                    <a:pt x="82" y="0"/>
                    <a:pt x="97" y="0"/>
                  </a:cubicBezTo>
                  <a:cubicBezTo>
                    <a:pt x="111" y="0"/>
                    <a:pt x="130" y="0"/>
                    <a:pt x="145" y="0"/>
                  </a:cubicBezTo>
                  <a:cubicBezTo>
                    <a:pt x="159" y="0"/>
                    <a:pt x="178" y="0"/>
                    <a:pt x="193" y="0"/>
                  </a:cubicBezTo>
                  <a:cubicBezTo>
                    <a:pt x="207" y="0"/>
                    <a:pt x="226" y="0"/>
                    <a:pt x="241" y="0"/>
                  </a:cubicBezTo>
                  <a:cubicBezTo>
                    <a:pt x="255" y="0"/>
                    <a:pt x="274" y="0"/>
                    <a:pt x="289" y="0"/>
                  </a:cubicBezTo>
                  <a:cubicBezTo>
                    <a:pt x="303" y="0"/>
                    <a:pt x="323" y="0"/>
                    <a:pt x="337" y="0"/>
                  </a:cubicBezTo>
                  <a:cubicBezTo>
                    <a:pt x="351" y="0"/>
                    <a:pt x="371" y="0"/>
                    <a:pt x="385" y="0"/>
                  </a:cubicBezTo>
                  <a:cubicBezTo>
                    <a:pt x="399" y="0"/>
                    <a:pt x="419" y="0"/>
                    <a:pt x="433" y="0"/>
                  </a:cubicBezTo>
                  <a:cubicBezTo>
                    <a:pt x="448" y="0"/>
                    <a:pt x="467" y="0"/>
                    <a:pt x="481" y="0"/>
                  </a:cubicBezTo>
                  <a:cubicBezTo>
                    <a:pt x="496" y="0"/>
                    <a:pt x="515" y="0"/>
                    <a:pt x="529" y="0"/>
                  </a:cubicBezTo>
                  <a:cubicBezTo>
                    <a:pt x="544" y="0"/>
                    <a:pt x="563" y="0"/>
                    <a:pt x="578" y="0"/>
                  </a:cubicBezTo>
                  <a:cubicBezTo>
                    <a:pt x="592" y="0"/>
                    <a:pt x="611" y="0"/>
                    <a:pt x="626" y="0"/>
                  </a:cubicBezTo>
                  <a:cubicBezTo>
                    <a:pt x="640" y="0"/>
                    <a:pt x="659" y="0"/>
                    <a:pt x="674" y="0"/>
                  </a:cubicBezTo>
                  <a:cubicBezTo>
                    <a:pt x="688" y="0"/>
                    <a:pt x="708" y="0"/>
                    <a:pt x="722" y="0"/>
                  </a:cubicBezTo>
                  <a:cubicBezTo>
                    <a:pt x="736" y="0"/>
                    <a:pt x="755" y="0"/>
                    <a:pt x="770" y="0"/>
                  </a:cubicBezTo>
                  <a:cubicBezTo>
                    <a:pt x="785" y="0"/>
                    <a:pt x="804" y="0"/>
                    <a:pt x="818" y="0"/>
                  </a:cubicBezTo>
                  <a:cubicBezTo>
                    <a:pt x="832" y="0"/>
                    <a:pt x="852" y="0"/>
                    <a:pt x="866" y="0"/>
                  </a:cubicBezTo>
                  <a:cubicBezTo>
                    <a:pt x="881" y="0"/>
                    <a:pt x="900" y="0"/>
                    <a:pt x="914" y="0"/>
                  </a:cubicBezTo>
                  <a:cubicBezTo>
                    <a:pt x="929" y="0"/>
                    <a:pt x="948" y="0"/>
                    <a:pt x="962" y="0"/>
                  </a:cubicBezTo>
                  <a:cubicBezTo>
                    <a:pt x="977" y="0"/>
                    <a:pt x="996" y="0"/>
                    <a:pt x="1011" y="0"/>
                  </a:cubicBezTo>
                  <a:cubicBezTo>
                    <a:pt x="1025" y="0"/>
                    <a:pt x="1044" y="0"/>
                    <a:pt x="1059" y="0"/>
                  </a:cubicBezTo>
                  <a:cubicBezTo>
                    <a:pt x="1073" y="0"/>
                    <a:pt x="1092" y="0"/>
                    <a:pt x="1107" y="0"/>
                  </a:cubicBezTo>
                  <a:cubicBezTo>
                    <a:pt x="1121" y="0"/>
                    <a:pt x="1140" y="0"/>
                    <a:pt x="1155" y="0"/>
                  </a:cubicBezTo>
                  <a:cubicBezTo>
                    <a:pt x="1169" y="0"/>
                    <a:pt x="1189" y="0"/>
                    <a:pt x="1203" y="0"/>
                  </a:cubicBezTo>
                  <a:cubicBezTo>
                    <a:pt x="1217" y="0"/>
                    <a:pt x="1237" y="0"/>
                    <a:pt x="1251" y="0"/>
                  </a:cubicBezTo>
                  <a:cubicBezTo>
                    <a:pt x="1266" y="0"/>
                    <a:pt x="1285" y="0"/>
                    <a:pt x="1299" y="0"/>
                  </a:cubicBezTo>
                  <a:cubicBezTo>
                    <a:pt x="1314" y="0"/>
                    <a:pt x="1333" y="0"/>
                    <a:pt x="1347" y="0"/>
                  </a:cubicBezTo>
                  <a:cubicBezTo>
                    <a:pt x="1362" y="0"/>
                    <a:pt x="1381" y="0"/>
                    <a:pt x="1395" y="0"/>
                  </a:cubicBezTo>
                  <a:cubicBezTo>
                    <a:pt x="1410" y="0"/>
                    <a:pt x="1429" y="0"/>
                    <a:pt x="1443" y="0"/>
                  </a:cubicBezTo>
                  <a:cubicBezTo>
                    <a:pt x="1458" y="0"/>
                    <a:pt x="1477" y="0"/>
                    <a:pt x="1492" y="0"/>
                  </a:cubicBezTo>
                  <a:cubicBezTo>
                    <a:pt x="1506" y="0"/>
                    <a:pt x="1525" y="0"/>
                    <a:pt x="1540" y="0"/>
                  </a:cubicBezTo>
                  <a:cubicBezTo>
                    <a:pt x="1554" y="0"/>
                    <a:pt x="1573" y="0"/>
                    <a:pt x="1588" y="0"/>
                  </a:cubicBezTo>
                  <a:cubicBezTo>
                    <a:pt x="1602" y="0"/>
                    <a:pt x="1622" y="0"/>
                    <a:pt x="1636" y="0"/>
                  </a:cubicBezTo>
                  <a:cubicBezTo>
                    <a:pt x="1650" y="0"/>
                    <a:pt x="1670" y="0"/>
                    <a:pt x="1684" y="0"/>
                  </a:cubicBezTo>
                  <a:cubicBezTo>
                    <a:pt x="1698" y="0"/>
                    <a:pt x="1718" y="0"/>
                    <a:pt x="1732" y="0"/>
                  </a:cubicBezTo>
                  <a:cubicBezTo>
                    <a:pt x="1747" y="0"/>
                    <a:pt x="1766" y="0"/>
                    <a:pt x="1780" y="0"/>
                  </a:cubicBezTo>
                  <a:cubicBezTo>
                    <a:pt x="1795" y="0"/>
                    <a:pt x="1814" y="0"/>
                    <a:pt x="1828" y="0"/>
                  </a:cubicBezTo>
                  <a:cubicBezTo>
                    <a:pt x="1843" y="0"/>
                    <a:pt x="1862" y="0"/>
                    <a:pt x="1876" y="0"/>
                  </a:cubicBezTo>
                  <a:cubicBezTo>
                    <a:pt x="1891" y="0"/>
                    <a:pt x="1910" y="0"/>
                    <a:pt x="1924" y="0"/>
                  </a:cubicBezTo>
                  <a:cubicBezTo>
                    <a:pt x="1939" y="0"/>
                    <a:pt x="1958" y="0"/>
                    <a:pt x="1973" y="0"/>
                  </a:cubicBezTo>
                  <a:cubicBezTo>
                    <a:pt x="1987" y="0"/>
                    <a:pt x="2011" y="0"/>
                    <a:pt x="2021" y="0"/>
                  </a:cubicBezTo>
                </a:path>
              </a:pathLst>
            </a:custGeom>
            <a:solidFill>
              <a:srgbClr val="00B0F0"/>
            </a:solidFill>
            <a:ln w="19050" cap="flat">
              <a:solidFill>
                <a:srgbClr val="00B0F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795"/>
            <p:cNvSpPr>
              <a:spLocks/>
            </p:cNvSpPr>
            <p:nvPr/>
          </p:nvSpPr>
          <p:spPr bwMode="auto">
            <a:xfrm>
              <a:off x="11031101" y="3464991"/>
              <a:ext cx="35476" cy="32403"/>
            </a:xfrm>
            <a:custGeom>
              <a:avLst/>
              <a:gdLst>
                <a:gd name="T0" fmla="*/ 88 w 88"/>
                <a:gd name="T1" fmla="*/ 46 h 92"/>
                <a:gd name="T2" fmla="*/ 66 w 88"/>
                <a:gd name="T3" fmla="*/ 84 h 92"/>
                <a:gd name="T4" fmla="*/ 22 w 88"/>
                <a:gd name="T5" fmla="*/ 84 h 92"/>
                <a:gd name="T6" fmla="*/ 0 w 88"/>
                <a:gd name="T7" fmla="*/ 46 h 92"/>
                <a:gd name="T8" fmla="*/ 22 w 88"/>
                <a:gd name="T9" fmla="*/ 7 h 92"/>
                <a:gd name="T10" fmla="*/ 66 w 88"/>
                <a:gd name="T11" fmla="*/ 7 h 92"/>
                <a:gd name="T12" fmla="*/ 88 w 88"/>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88" h="92">
                  <a:moveTo>
                    <a:pt x="88" y="46"/>
                  </a:moveTo>
                  <a:cubicBezTo>
                    <a:pt x="88" y="61"/>
                    <a:pt x="80" y="76"/>
                    <a:pt x="66" y="84"/>
                  </a:cubicBezTo>
                  <a:cubicBezTo>
                    <a:pt x="53" y="92"/>
                    <a:pt x="36" y="92"/>
                    <a:pt x="22" y="84"/>
                  </a:cubicBezTo>
                  <a:cubicBezTo>
                    <a:pt x="9" y="76"/>
                    <a:pt x="0" y="61"/>
                    <a:pt x="0" y="46"/>
                  </a:cubicBezTo>
                  <a:cubicBezTo>
                    <a:pt x="0" y="30"/>
                    <a:pt x="9" y="15"/>
                    <a:pt x="22" y="7"/>
                  </a:cubicBezTo>
                  <a:cubicBezTo>
                    <a:pt x="36" y="0"/>
                    <a:pt x="53" y="0"/>
                    <a:pt x="66" y="7"/>
                  </a:cubicBezTo>
                  <a:cubicBezTo>
                    <a:pt x="80" y="15"/>
                    <a:pt x="88" y="30"/>
                    <a:pt x="88" y="46"/>
                  </a:cubicBezTo>
                </a:path>
              </a:pathLst>
            </a:custGeom>
            <a:solidFill>
              <a:srgbClr val="4FB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Rectangle 164"/>
            <p:cNvSpPr>
              <a:spLocks noChangeArrowheads="1"/>
            </p:cNvSpPr>
            <p:nvPr/>
          </p:nvSpPr>
          <p:spPr bwMode="auto">
            <a:xfrm>
              <a:off x="7238339" y="3280992"/>
              <a:ext cx="3877747" cy="2439871"/>
            </a:xfrm>
            <a:prstGeom prst="rect">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Rectangle 1"/>
            <p:cNvSpPr/>
            <p:nvPr/>
          </p:nvSpPr>
          <p:spPr>
            <a:xfrm>
              <a:off x="6372224" y="3149461"/>
              <a:ext cx="5090185" cy="32293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Title 1"/>
            <p:cNvSpPr txBox="1">
              <a:spLocks/>
            </p:cNvSpPr>
            <p:nvPr/>
          </p:nvSpPr>
          <p:spPr>
            <a:xfrm>
              <a:off x="6793215" y="3414837"/>
              <a:ext cx="4704226" cy="3259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100" b="1" dirty="0">
                  <a:latin typeface="+mn-lt"/>
                </a:rPr>
                <a:t>Permeation of CBD100 versus</a:t>
              </a:r>
            </a:p>
            <a:p>
              <a:r>
                <a:rPr lang="en-GB" sz="1100" b="1" dirty="0">
                  <a:latin typeface="+mn-lt"/>
                </a:rPr>
                <a:t>popular Competitive Product</a:t>
              </a:r>
            </a:p>
          </p:txBody>
        </p:sp>
        <p:sp>
          <p:nvSpPr>
            <p:cNvPr id="45" name="Freeform 733"/>
            <p:cNvSpPr>
              <a:spLocks noEditPoints="1"/>
            </p:cNvSpPr>
            <p:nvPr/>
          </p:nvSpPr>
          <p:spPr bwMode="auto">
            <a:xfrm>
              <a:off x="6620087" y="3321049"/>
              <a:ext cx="160169" cy="2625927"/>
            </a:xfrm>
            <a:custGeom>
              <a:avLst/>
              <a:gdLst>
                <a:gd name="T0" fmla="*/ 88 w 416"/>
                <a:gd name="T1" fmla="*/ 7392 h 7434"/>
                <a:gd name="T2" fmla="*/ 261 w 416"/>
                <a:gd name="T3" fmla="*/ 7282 h 7434"/>
                <a:gd name="T4" fmla="*/ 292 w 416"/>
                <a:gd name="T5" fmla="*/ 6965 h 7434"/>
                <a:gd name="T6" fmla="*/ 200 w 416"/>
                <a:gd name="T7" fmla="*/ 6884 h 7434"/>
                <a:gd name="T8" fmla="*/ 316 w 416"/>
                <a:gd name="T9" fmla="*/ 6714 h 7434"/>
                <a:gd name="T10" fmla="*/ 153 w 416"/>
                <a:gd name="T11" fmla="*/ 6827 h 7434"/>
                <a:gd name="T12" fmla="*/ 282 w 416"/>
                <a:gd name="T13" fmla="*/ 6802 h 7434"/>
                <a:gd name="T14" fmla="*/ 146 w 416"/>
                <a:gd name="T15" fmla="*/ 6564 h 7434"/>
                <a:gd name="T16" fmla="*/ 120 w 416"/>
                <a:gd name="T17" fmla="*/ 6457 h 7434"/>
                <a:gd name="T18" fmla="*/ 24 w 416"/>
                <a:gd name="T19" fmla="*/ 6049 h 7434"/>
                <a:gd name="T20" fmla="*/ 316 w 416"/>
                <a:gd name="T21" fmla="*/ 5820 h 7434"/>
                <a:gd name="T22" fmla="*/ 292 w 416"/>
                <a:gd name="T23" fmla="*/ 5912 h 7434"/>
                <a:gd name="T24" fmla="*/ 142 w 416"/>
                <a:gd name="T25" fmla="*/ 5494 h 7434"/>
                <a:gd name="T26" fmla="*/ 194 w 416"/>
                <a:gd name="T27" fmla="*/ 5717 h 7434"/>
                <a:gd name="T28" fmla="*/ 142 w 416"/>
                <a:gd name="T29" fmla="*/ 5590 h 7434"/>
                <a:gd name="T30" fmla="*/ 230 w 416"/>
                <a:gd name="T31" fmla="*/ 5389 h 7434"/>
                <a:gd name="T32" fmla="*/ 316 w 416"/>
                <a:gd name="T33" fmla="*/ 5211 h 7434"/>
                <a:gd name="T34" fmla="*/ 283 w 416"/>
                <a:gd name="T35" fmla="*/ 4921 h 7434"/>
                <a:gd name="T36" fmla="*/ 98 w 416"/>
                <a:gd name="T37" fmla="*/ 4962 h 7434"/>
                <a:gd name="T38" fmla="*/ 274 w 416"/>
                <a:gd name="T39" fmla="*/ 4937 h 7434"/>
                <a:gd name="T40" fmla="*/ 103 w 416"/>
                <a:gd name="T41" fmla="*/ 4811 h 7434"/>
                <a:gd name="T42" fmla="*/ 292 w 416"/>
                <a:gd name="T43" fmla="*/ 4745 h 7434"/>
                <a:gd name="T44" fmla="*/ 26 w 416"/>
                <a:gd name="T45" fmla="*/ 4637 h 7434"/>
                <a:gd name="T46" fmla="*/ 316 w 416"/>
                <a:gd name="T47" fmla="*/ 4491 h 7434"/>
                <a:gd name="T48" fmla="*/ 103 w 416"/>
                <a:gd name="T49" fmla="*/ 4406 h 7434"/>
                <a:gd name="T50" fmla="*/ 210 w 416"/>
                <a:gd name="T51" fmla="*/ 4384 h 7434"/>
                <a:gd name="T52" fmla="*/ 144 w 416"/>
                <a:gd name="T53" fmla="*/ 4328 h 7434"/>
                <a:gd name="T54" fmla="*/ 17 w 416"/>
                <a:gd name="T55" fmla="*/ 3945 h 7434"/>
                <a:gd name="T56" fmla="*/ 201 w 416"/>
                <a:gd name="T57" fmla="*/ 3876 h 7434"/>
                <a:gd name="T58" fmla="*/ 316 w 416"/>
                <a:gd name="T59" fmla="*/ 3620 h 7434"/>
                <a:gd name="T60" fmla="*/ 136 w 416"/>
                <a:gd name="T61" fmla="*/ 3720 h 7434"/>
                <a:gd name="T62" fmla="*/ 291 w 416"/>
                <a:gd name="T63" fmla="*/ 3373 h 7434"/>
                <a:gd name="T64" fmla="*/ 149 w 416"/>
                <a:gd name="T65" fmla="*/ 3347 h 7434"/>
                <a:gd name="T66" fmla="*/ 316 w 416"/>
                <a:gd name="T67" fmla="*/ 2999 h 7434"/>
                <a:gd name="T68" fmla="*/ 274 w 416"/>
                <a:gd name="T69" fmla="*/ 3015 h 7434"/>
                <a:gd name="T70" fmla="*/ 146 w 416"/>
                <a:gd name="T71" fmla="*/ 2845 h 7434"/>
                <a:gd name="T72" fmla="*/ 120 w 416"/>
                <a:gd name="T73" fmla="*/ 2737 h 7434"/>
                <a:gd name="T74" fmla="*/ 103 w 416"/>
                <a:gd name="T75" fmla="*/ 2643 h 7434"/>
                <a:gd name="T76" fmla="*/ 292 w 416"/>
                <a:gd name="T77" fmla="*/ 2577 h 7434"/>
                <a:gd name="T78" fmla="*/ 17 w 416"/>
                <a:gd name="T79" fmla="*/ 2308 h 7434"/>
                <a:gd name="T80" fmla="*/ 201 w 416"/>
                <a:gd name="T81" fmla="*/ 2239 h 7434"/>
                <a:gd name="T82" fmla="*/ 203 w 416"/>
                <a:gd name="T83" fmla="*/ 2039 h 7434"/>
                <a:gd name="T84" fmla="*/ 316 w 416"/>
                <a:gd name="T85" fmla="*/ 1839 h 7434"/>
                <a:gd name="T86" fmla="*/ 17 w 416"/>
                <a:gd name="T87" fmla="*/ 1558 h 7434"/>
                <a:gd name="T88" fmla="*/ 316 w 416"/>
                <a:gd name="T89" fmla="*/ 1485 h 7434"/>
                <a:gd name="T90" fmla="*/ 316 w 416"/>
                <a:gd name="T91" fmla="*/ 1342 h 7434"/>
                <a:gd name="T92" fmla="*/ 321 w 416"/>
                <a:gd name="T93" fmla="*/ 1204 h 7434"/>
                <a:gd name="T94" fmla="*/ 299 w 416"/>
                <a:gd name="T95" fmla="*/ 1096 h 7434"/>
                <a:gd name="T96" fmla="*/ 272 w 416"/>
                <a:gd name="T97" fmla="*/ 1148 h 7434"/>
                <a:gd name="T98" fmla="*/ 291 w 416"/>
                <a:gd name="T99" fmla="*/ 847 h 7434"/>
                <a:gd name="T100" fmla="*/ 270 w 416"/>
                <a:gd name="T101" fmla="*/ 820 h 7434"/>
                <a:gd name="T102" fmla="*/ 146 w 416"/>
                <a:gd name="T103" fmla="*/ 479 h 7434"/>
                <a:gd name="T104" fmla="*/ 316 w 416"/>
                <a:gd name="T105" fmla="*/ 663 h 7434"/>
                <a:gd name="T106" fmla="*/ 184 w 416"/>
                <a:gd name="T107" fmla="*/ 360 h 7434"/>
                <a:gd name="T108" fmla="*/ 63 w 416"/>
                <a:gd name="T109" fmla="*/ 280 h 7434"/>
                <a:gd name="T110" fmla="*/ 125 w 416"/>
                <a:gd name="T111" fmla="*/ 139 h 7434"/>
                <a:gd name="T112" fmla="*/ 316 w 416"/>
                <a:gd name="T113" fmla="*/ 123 h 7434"/>
                <a:gd name="T114" fmla="*/ 119 w 416"/>
                <a:gd name="T115" fmla="*/ 172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7434">
                  <a:moveTo>
                    <a:pt x="316" y="7130"/>
                  </a:moveTo>
                  <a:lnTo>
                    <a:pt x="316" y="7164"/>
                  </a:lnTo>
                  <a:lnTo>
                    <a:pt x="115" y="7164"/>
                  </a:lnTo>
                  <a:cubicBezTo>
                    <a:pt x="100" y="7164"/>
                    <a:pt x="80" y="7163"/>
                    <a:pt x="57" y="7161"/>
                  </a:cubicBezTo>
                  <a:lnTo>
                    <a:pt x="57" y="7162"/>
                  </a:lnTo>
                  <a:cubicBezTo>
                    <a:pt x="71" y="7166"/>
                    <a:pt x="80" y="7169"/>
                    <a:pt x="86" y="7171"/>
                  </a:cubicBezTo>
                  <a:lnTo>
                    <a:pt x="316" y="7273"/>
                  </a:lnTo>
                  <a:lnTo>
                    <a:pt x="316" y="7290"/>
                  </a:lnTo>
                  <a:lnTo>
                    <a:pt x="88" y="7392"/>
                  </a:lnTo>
                  <a:cubicBezTo>
                    <a:pt x="81" y="7395"/>
                    <a:pt x="71" y="7398"/>
                    <a:pt x="57" y="7401"/>
                  </a:cubicBezTo>
                  <a:lnTo>
                    <a:pt x="57" y="7402"/>
                  </a:lnTo>
                  <a:cubicBezTo>
                    <a:pt x="69" y="7401"/>
                    <a:pt x="89" y="7400"/>
                    <a:pt x="116" y="7400"/>
                  </a:cubicBezTo>
                  <a:lnTo>
                    <a:pt x="316" y="7400"/>
                  </a:lnTo>
                  <a:lnTo>
                    <a:pt x="316" y="7434"/>
                  </a:lnTo>
                  <a:lnTo>
                    <a:pt x="17" y="7434"/>
                  </a:lnTo>
                  <a:lnTo>
                    <a:pt x="17" y="7388"/>
                  </a:lnTo>
                  <a:lnTo>
                    <a:pt x="225" y="7296"/>
                  </a:lnTo>
                  <a:cubicBezTo>
                    <a:pt x="241" y="7289"/>
                    <a:pt x="253" y="7285"/>
                    <a:pt x="261" y="7282"/>
                  </a:cubicBezTo>
                  <a:lnTo>
                    <a:pt x="261" y="7281"/>
                  </a:lnTo>
                  <a:cubicBezTo>
                    <a:pt x="245" y="7275"/>
                    <a:pt x="233" y="7270"/>
                    <a:pt x="225" y="7267"/>
                  </a:cubicBezTo>
                  <a:lnTo>
                    <a:pt x="17" y="7173"/>
                  </a:lnTo>
                  <a:lnTo>
                    <a:pt x="17" y="7130"/>
                  </a:lnTo>
                  <a:lnTo>
                    <a:pt x="316" y="7130"/>
                  </a:lnTo>
                  <a:close/>
                  <a:moveTo>
                    <a:pt x="218" y="6884"/>
                  </a:moveTo>
                  <a:lnTo>
                    <a:pt x="218" y="7035"/>
                  </a:lnTo>
                  <a:cubicBezTo>
                    <a:pt x="242" y="7034"/>
                    <a:pt x="260" y="7028"/>
                    <a:pt x="273" y="7016"/>
                  </a:cubicBezTo>
                  <a:cubicBezTo>
                    <a:pt x="286" y="7003"/>
                    <a:pt x="292" y="6987"/>
                    <a:pt x="292" y="6965"/>
                  </a:cubicBezTo>
                  <a:cubicBezTo>
                    <a:pt x="292" y="6941"/>
                    <a:pt x="284" y="6919"/>
                    <a:pt x="268" y="6899"/>
                  </a:cubicBezTo>
                  <a:lnTo>
                    <a:pt x="300" y="6899"/>
                  </a:lnTo>
                  <a:cubicBezTo>
                    <a:pt x="314" y="6918"/>
                    <a:pt x="321" y="6942"/>
                    <a:pt x="321" y="6973"/>
                  </a:cubicBezTo>
                  <a:cubicBezTo>
                    <a:pt x="321" y="7003"/>
                    <a:pt x="311" y="7027"/>
                    <a:pt x="292" y="7044"/>
                  </a:cubicBezTo>
                  <a:cubicBezTo>
                    <a:pt x="272" y="7062"/>
                    <a:pt x="245" y="7070"/>
                    <a:pt x="210" y="7070"/>
                  </a:cubicBezTo>
                  <a:cubicBezTo>
                    <a:pt x="177" y="7070"/>
                    <a:pt x="150" y="7061"/>
                    <a:pt x="129" y="7042"/>
                  </a:cubicBezTo>
                  <a:cubicBezTo>
                    <a:pt x="108" y="7023"/>
                    <a:pt x="98" y="7000"/>
                    <a:pt x="98" y="6972"/>
                  </a:cubicBezTo>
                  <a:cubicBezTo>
                    <a:pt x="98" y="6944"/>
                    <a:pt x="107" y="6922"/>
                    <a:pt x="125" y="6907"/>
                  </a:cubicBezTo>
                  <a:cubicBezTo>
                    <a:pt x="143" y="6892"/>
                    <a:pt x="168" y="6884"/>
                    <a:pt x="200" y="6884"/>
                  </a:cubicBezTo>
                  <a:lnTo>
                    <a:pt x="218" y="6884"/>
                  </a:lnTo>
                  <a:close/>
                  <a:moveTo>
                    <a:pt x="189" y="6919"/>
                  </a:moveTo>
                  <a:cubicBezTo>
                    <a:pt x="169" y="6919"/>
                    <a:pt x="154" y="6924"/>
                    <a:pt x="143" y="6933"/>
                  </a:cubicBezTo>
                  <a:cubicBezTo>
                    <a:pt x="132" y="6943"/>
                    <a:pt x="126" y="6956"/>
                    <a:pt x="126" y="6972"/>
                  </a:cubicBezTo>
                  <a:cubicBezTo>
                    <a:pt x="126" y="6989"/>
                    <a:pt x="132" y="7002"/>
                    <a:pt x="144" y="7014"/>
                  </a:cubicBezTo>
                  <a:cubicBezTo>
                    <a:pt x="155" y="7025"/>
                    <a:pt x="170" y="7032"/>
                    <a:pt x="189" y="7034"/>
                  </a:cubicBezTo>
                  <a:lnTo>
                    <a:pt x="189" y="6919"/>
                  </a:lnTo>
                  <a:close/>
                  <a:moveTo>
                    <a:pt x="316" y="6680"/>
                  </a:moveTo>
                  <a:lnTo>
                    <a:pt x="316" y="6714"/>
                  </a:lnTo>
                  <a:lnTo>
                    <a:pt x="283" y="6714"/>
                  </a:lnTo>
                  <a:lnTo>
                    <a:pt x="283" y="6715"/>
                  </a:lnTo>
                  <a:cubicBezTo>
                    <a:pt x="308" y="6730"/>
                    <a:pt x="321" y="6751"/>
                    <a:pt x="321" y="6780"/>
                  </a:cubicBezTo>
                  <a:cubicBezTo>
                    <a:pt x="321" y="6802"/>
                    <a:pt x="315" y="6818"/>
                    <a:pt x="304" y="6830"/>
                  </a:cubicBezTo>
                  <a:cubicBezTo>
                    <a:pt x="293" y="6842"/>
                    <a:pt x="278" y="6848"/>
                    <a:pt x="259" y="6848"/>
                  </a:cubicBezTo>
                  <a:cubicBezTo>
                    <a:pt x="219" y="6848"/>
                    <a:pt x="196" y="6825"/>
                    <a:pt x="190" y="6778"/>
                  </a:cubicBezTo>
                  <a:lnTo>
                    <a:pt x="181" y="6714"/>
                  </a:lnTo>
                  <a:cubicBezTo>
                    <a:pt x="144" y="6714"/>
                    <a:pt x="126" y="6729"/>
                    <a:pt x="126" y="6758"/>
                  </a:cubicBezTo>
                  <a:cubicBezTo>
                    <a:pt x="126" y="6784"/>
                    <a:pt x="135" y="6807"/>
                    <a:pt x="153" y="6827"/>
                  </a:cubicBezTo>
                  <a:lnTo>
                    <a:pt x="118" y="6827"/>
                  </a:lnTo>
                  <a:cubicBezTo>
                    <a:pt x="104" y="6806"/>
                    <a:pt x="98" y="6782"/>
                    <a:pt x="98" y="6755"/>
                  </a:cubicBezTo>
                  <a:cubicBezTo>
                    <a:pt x="98" y="6705"/>
                    <a:pt x="124" y="6680"/>
                    <a:pt x="177" y="6680"/>
                  </a:cubicBezTo>
                  <a:lnTo>
                    <a:pt x="316" y="6680"/>
                  </a:lnTo>
                  <a:close/>
                  <a:moveTo>
                    <a:pt x="208" y="6714"/>
                  </a:moveTo>
                  <a:lnTo>
                    <a:pt x="215" y="6765"/>
                  </a:lnTo>
                  <a:cubicBezTo>
                    <a:pt x="217" y="6781"/>
                    <a:pt x="221" y="6793"/>
                    <a:pt x="227" y="6801"/>
                  </a:cubicBezTo>
                  <a:cubicBezTo>
                    <a:pt x="232" y="6809"/>
                    <a:pt x="242" y="6813"/>
                    <a:pt x="257" y="6813"/>
                  </a:cubicBezTo>
                  <a:cubicBezTo>
                    <a:pt x="267" y="6813"/>
                    <a:pt x="276" y="6810"/>
                    <a:pt x="282" y="6802"/>
                  </a:cubicBezTo>
                  <a:cubicBezTo>
                    <a:pt x="289" y="6795"/>
                    <a:pt x="292" y="6785"/>
                    <a:pt x="292" y="6772"/>
                  </a:cubicBezTo>
                  <a:cubicBezTo>
                    <a:pt x="292" y="6756"/>
                    <a:pt x="286" y="6742"/>
                    <a:pt x="274" y="6730"/>
                  </a:cubicBezTo>
                  <a:cubicBezTo>
                    <a:pt x="262" y="6719"/>
                    <a:pt x="247" y="6714"/>
                    <a:pt x="229" y="6714"/>
                  </a:cubicBezTo>
                  <a:lnTo>
                    <a:pt x="208" y="6714"/>
                  </a:lnTo>
                  <a:close/>
                  <a:moveTo>
                    <a:pt x="316" y="6438"/>
                  </a:moveTo>
                  <a:lnTo>
                    <a:pt x="316" y="6472"/>
                  </a:lnTo>
                  <a:lnTo>
                    <a:pt x="194" y="6472"/>
                  </a:lnTo>
                  <a:cubicBezTo>
                    <a:pt x="149" y="6472"/>
                    <a:pt x="126" y="6489"/>
                    <a:pt x="126" y="6522"/>
                  </a:cubicBezTo>
                  <a:cubicBezTo>
                    <a:pt x="126" y="6539"/>
                    <a:pt x="133" y="6553"/>
                    <a:pt x="146" y="6564"/>
                  </a:cubicBezTo>
                  <a:cubicBezTo>
                    <a:pt x="158" y="6576"/>
                    <a:pt x="175" y="6581"/>
                    <a:pt x="194" y="6581"/>
                  </a:cubicBezTo>
                  <a:lnTo>
                    <a:pt x="316" y="6581"/>
                  </a:lnTo>
                  <a:lnTo>
                    <a:pt x="316" y="6615"/>
                  </a:lnTo>
                  <a:lnTo>
                    <a:pt x="103" y="6615"/>
                  </a:lnTo>
                  <a:lnTo>
                    <a:pt x="103" y="6581"/>
                  </a:lnTo>
                  <a:lnTo>
                    <a:pt x="138" y="6581"/>
                  </a:lnTo>
                  <a:lnTo>
                    <a:pt x="138" y="6580"/>
                  </a:lnTo>
                  <a:cubicBezTo>
                    <a:pt x="111" y="6564"/>
                    <a:pt x="98" y="6541"/>
                    <a:pt x="98" y="6510"/>
                  </a:cubicBezTo>
                  <a:cubicBezTo>
                    <a:pt x="98" y="6487"/>
                    <a:pt x="105" y="6469"/>
                    <a:pt x="120" y="6457"/>
                  </a:cubicBezTo>
                  <a:cubicBezTo>
                    <a:pt x="135" y="6444"/>
                    <a:pt x="157" y="6438"/>
                    <a:pt x="185" y="6438"/>
                  </a:cubicBezTo>
                  <a:lnTo>
                    <a:pt x="316" y="6438"/>
                  </a:lnTo>
                  <a:close/>
                  <a:moveTo>
                    <a:pt x="303" y="6049"/>
                  </a:moveTo>
                  <a:cubicBezTo>
                    <a:pt x="315" y="6071"/>
                    <a:pt x="321" y="6099"/>
                    <a:pt x="321" y="6132"/>
                  </a:cubicBezTo>
                  <a:cubicBezTo>
                    <a:pt x="321" y="6174"/>
                    <a:pt x="307" y="6208"/>
                    <a:pt x="280" y="6234"/>
                  </a:cubicBezTo>
                  <a:cubicBezTo>
                    <a:pt x="252" y="6259"/>
                    <a:pt x="217" y="6272"/>
                    <a:pt x="172" y="6272"/>
                  </a:cubicBezTo>
                  <a:cubicBezTo>
                    <a:pt x="124" y="6272"/>
                    <a:pt x="86" y="6258"/>
                    <a:pt x="56" y="6229"/>
                  </a:cubicBezTo>
                  <a:cubicBezTo>
                    <a:pt x="27" y="6200"/>
                    <a:pt x="12" y="6164"/>
                    <a:pt x="12" y="6120"/>
                  </a:cubicBezTo>
                  <a:cubicBezTo>
                    <a:pt x="12" y="6091"/>
                    <a:pt x="16" y="6068"/>
                    <a:pt x="24" y="6049"/>
                  </a:cubicBezTo>
                  <a:lnTo>
                    <a:pt x="62" y="6049"/>
                  </a:lnTo>
                  <a:cubicBezTo>
                    <a:pt x="50" y="6071"/>
                    <a:pt x="44" y="6094"/>
                    <a:pt x="44" y="6120"/>
                  </a:cubicBezTo>
                  <a:cubicBezTo>
                    <a:pt x="44" y="6154"/>
                    <a:pt x="55" y="6182"/>
                    <a:pt x="78" y="6203"/>
                  </a:cubicBezTo>
                  <a:cubicBezTo>
                    <a:pt x="101" y="6225"/>
                    <a:pt x="132" y="6235"/>
                    <a:pt x="170" y="6235"/>
                  </a:cubicBezTo>
                  <a:cubicBezTo>
                    <a:pt x="206" y="6235"/>
                    <a:pt x="235" y="6225"/>
                    <a:pt x="257" y="6205"/>
                  </a:cubicBezTo>
                  <a:cubicBezTo>
                    <a:pt x="279" y="6186"/>
                    <a:pt x="289" y="6159"/>
                    <a:pt x="289" y="6127"/>
                  </a:cubicBezTo>
                  <a:cubicBezTo>
                    <a:pt x="289" y="6097"/>
                    <a:pt x="283" y="6071"/>
                    <a:pt x="269" y="6049"/>
                  </a:cubicBezTo>
                  <a:lnTo>
                    <a:pt x="303" y="6049"/>
                  </a:lnTo>
                  <a:close/>
                  <a:moveTo>
                    <a:pt x="316" y="5820"/>
                  </a:moveTo>
                  <a:lnTo>
                    <a:pt x="316" y="5855"/>
                  </a:lnTo>
                  <a:lnTo>
                    <a:pt x="282" y="5855"/>
                  </a:lnTo>
                  <a:lnTo>
                    <a:pt x="282" y="5855"/>
                  </a:lnTo>
                  <a:cubicBezTo>
                    <a:pt x="308" y="5870"/>
                    <a:pt x="321" y="5891"/>
                    <a:pt x="321" y="5921"/>
                  </a:cubicBezTo>
                  <a:cubicBezTo>
                    <a:pt x="321" y="5972"/>
                    <a:pt x="291" y="5997"/>
                    <a:pt x="230" y="5997"/>
                  </a:cubicBezTo>
                  <a:lnTo>
                    <a:pt x="103" y="5997"/>
                  </a:lnTo>
                  <a:lnTo>
                    <a:pt x="103" y="5964"/>
                  </a:lnTo>
                  <a:lnTo>
                    <a:pt x="225" y="5964"/>
                  </a:lnTo>
                  <a:cubicBezTo>
                    <a:pt x="270" y="5964"/>
                    <a:pt x="292" y="5946"/>
                    <a:pt x="292" y="5912"/>
                  </a:cubicBezTo>
                  <a:cubicBezTo>
                    <a:pt x="292" y="5895"/>
                    <a:pt x="286" y="5881"/>
                    <a:pt x="274" y="5871"/>
                  </a:cubicBezTo>
                  <a:cubicBezTo>
                    <a:pt x="261" y="5860"/>
                    <a:pt x="245" y="5855"/>
                    <a:pt x="225" y="5855"/>
                  </a:cubicBezTo>
                  <a:lnTo>
                    <a:pt x="103" y="5855"/>
                  </a:lnTo>
                  <a:lnTo>
                    <a:pt x="103" y="5820"/>
                  </a:lnTo>
                  <a:lnTo>
                    <a:pt x="316" y="5820"/>
                  </a:lnTo>
                  <a:close/>
                  <a:moveTo>
                    <a:pt x="316" y="5449"/>
                  </a:moveTo>
                  <a:lnTo>
                    <a:pt x="316" y="5483"/>
                  </a:lnTo>
                  <a:lnTo>
                    <a:pt x="193" y="5483"/>
                  </a:lnTo>
                  <a:cubicBezTo>
                    <a:pt x="170" y="5483"/>
                    <a:pt x="153" y="5486"/>
                    <a:pt x="142" y="5494"/>
                  </a:cubicBezTo>
                  <a:cubicBezTo>
                    <a:pt x="132" y="5501"/>
                    <a:pt x="126" y="5513"/>
                    <a:pt x="126" y="5530"/>
                  </a:cubicBezTo>
                  <a:cubicBezTo>
                    <a:pt x="126" y="5545"/>
                    <a:pt x="133" y="5557"/>
                    <a:pt x="146" y="5568"/>
                  </a:cubicBezTo>
                  <a:cubicBezTo>
                    <a:pt x="160" y="5578"/>
                    <a:pt x="176" y="5583"/>
                    <a:pt x="194" y="5583"/>
                  </a:cubicBezTo>
                  <a:lnTo>
                    <a:pt x="316" y="5583"/>
                  </a:lnTo>
                  <a:lnTo>
                    <a:pt x="316" y="5617"/>
                  </a:lnTo>
                  <a:lnTo>
                    <a:pt x="189" y="5617"/>
                  </a:lnTo>
                  <a:cubicBezTo>
                    <a:pt x="147" y="5617"/>
                    <a:pt x="126" y="5633"/>
                    <a:pt x="126" y="5666"/>
                  </a:cubicBezTo>
                  <a:cubicBezTo>
                    <a:pt x="126" y="5681"/>
                    <a:pt x="133" y="5693"/>
                    <a:pt x="145" y="5703"/>
                  </a:cubicBezTo>
                  <a:cubicBezTo>
                    <a:pt x="158" y="5712"/>
                    <a:pt x="174" y="5717"/>
                    <a:pt x="194" y="5717"/>
                  </a:cubicBezTo>
                  <a:lnTo>
                    <a:pt x="316" y="5717"/>
                  </a:lnTo>
                  <a:lnTo>
                    <a:pt x="316" y="5751"/>
                  </a:lnTo>
                  <a:lnTo>
                    <a:pt x="103" y="5751"/>
                  </a:lnTo>
                  <a:lnTo>
                    <a:pt x="103" y="5717"/>
                  </a:lnTo>
                  <a:lnTo>
                    <a:pt x="136" y="5717"/>
                  </a:lnTo>
                  <a:lnTo>
                    <a:pt x="136" y="5716"/>
                  </a:lnTo>
                  <a:cubicBezTo>
                    <a:pt x="110" y="5701"/>
                    <a:pt x="98" y="5679"/>
                    <a:pt x="98" y="5650"/>
                  </a:cubicBezTo>
                  <a:cubicBezTo>
                    <a:pt x="98" y="5636"/>
                    <a:pt x="102" y="5623"/>
                    <a:pt x="110" y="5612"/>
                  </a:cubicBezTo>
                  <a:cubicBezTo>
                    <a:pt x="118" y="5601"/>
                    <a:pt x="129" y="5594"/>
                    <a:pt x="142" y="5590"/>
                  </a:cubicBezTo>
                  <a:cubicBezTo>
                    <a:pt x="112" y="5574"/>
                    <a:pt x="98" y="5550"/>
                    <a:pt x="98" y="5519"/>
                  </a:cubicBezTo>
                  <a:cubicBezTo>
                    <a:pt x="98" y="5472"/>
                    <a:pt x="127" y="5449"/>
                    <a:pt x="184" y="5449"/>
                  </a:cubicBezTo>
                  <a:lnTo>
                    <a:pt x="316" y="5449"/>
                  </a:lnTo>
                  <a:close/>
                  <a:moveTo>
                    <a:pt x="316" y="5211"/>
                  </a:moveTo>
                  <a:lnTo>
                    <a:pt x="316" y="5246"/>
                  </a:lnTo>
                  <a:lnTo>
                    <a:pt x="282" y="5246"/>
                  </a:lnTo>
                  <a:lnTo>
                    <a:pt x="282" y="5246"/>
                  </a:lnTo>
                  <a:cubicBezTo>
                    <a:pt x="308" y="5261"/>
                    <a:pt x="321" y="5283"/>
                    <a:pt x="321" y="5312"/>
                  </a:cubicBezTo>
                  <a:cubicBezTo>
                    <a:pt x="321" y="5363"/>
                    <a:pt x="291" y="5389"/>
                    <a:pt x="230" y="5389"/>
                  </a:cubicBezTo>
                  <a:lnTo>
                    <a:pt x="103" y="5389"/>
                  </a:lnTo>
                  <a:lnTo>
                    <a:pt x="103" y="5355"/>
                  </a:lnTo>
                  <a:lnTo>
                    <a:pt x="225" y="5355"/>
                  </a:lnTo>
                  <a:cubicBezTo>
                    <a:pt x="270" y="5355"/>
                    <a:pt x="292" y="5337"/>
                    <a:pt x="292" y="5303"/>
                  </a:cubicBezTo>
                  <a:cubicBezTo>
                    <a:pt x="292" y="5286"/>
                    <a:pt x="286" y="5273"/>
                    <a:pt x="274" y="5262"/>
                  </a:cubicBezTo>
                  <a:cubicBezTo>
                    <a:pt x="261" y="5251"/>
                    <a:pt x="245" y="5246"/>
                    <a:pt x="225" y="5246"/>
                  </a:cubicBezTo>
                  <a:lnTo>
                    <a:pt x="103" y="5246"/>
                  </a:lnTo>
                  <a:lnTo>
                    <a:pt x="103" y="5211"/>
                  </a:lnTo>
                  <a:lnTo>
                    <a:pt x="316" y="5211"/>
                  </a:lnTo>
                  <a:close/>
                  <a:moveTo>
                    <a:pt x="316" y="5108"/>
                  </a:moveTo>
                  <a:lnTo>
                    <a:pt x="316" y="5142"/>
                  </a:lnTo>
                  <a:lnTo>
                    <a:pt x="0" y="5142"/>
                  </a:lnTo>
                  <a:lnTo>
                    <a:pt x="0" y="5108"/>
                  </a:lnTo>
                  <a:lnTo>
                    <a:pt x="316" y="5108"/>
                  </a:lnTo>
                  <a:close/>
                  <a:moveTo>
                    <a:pt x="316" y="4886"/>
                  </a:moveTo>
                  <a:lnTo>
                    <a:pt x="316" y="4921"/>
                  </a:lnTo>
                  <a:lnTo>
                    <a:pt x="283" y="4921"/>
                  </a:lnTo>
                  <a:lnTo>
                    <a:pt x="283" y="4921"/>
                  </a:lnTo>
                  <a:cubicBezTo>
                    <a:pt x="308" y="4936"/>
                    <a:pt x="321" y="4958"/>
                    <a:pt x="321" y="4987"/>
                  </a:cubicBezTo>
                  <a:cubicBezTo>
                    <a:pt x="321" y="5008"/>
                    <a:pt x="315" y="5025"/>
                    <a:pt x="304" y="5037"/>
                  </a:cubicBezTo>
                  <a:cubicBezTo>
                    <a:pt x="293" y="5049"/>
                    <a:pt x="278" y="5055"/>
                    <a:pt x="259" y="5055"/>
                  </a:cubicBezTo>
                  <a:cubicBezTo>
                    <a:pt x="219" y="5055"/>
                    <a:pt x="196" y="5031"/>
                    <a:pt x="190" y="4985"/>
                  </a:cubicBezTo>
                  <a:lnTo>
                    <a:pt x="181" y="4921"/>
                  </a:lnTo>
                  <a:cubicBezTo>
                    <a:pt x="144" y="4921"/>
                    <a:pt x="126" y="4935"/>
                    <a:pt x="126" y="4965"/>
                  </a:cubicBezTo>
                  <a:cubicBezTo>
                    <a:pt x="126" y="4990"/>
                    <a:pt x="135" y="5013"/>
                    <a:pt x="153" y="5034"/>
                  </a:cubicBezTo>
                  <a:lnTo>
                    <a:pt x="118" y="5034"/>
                  </a:lnTo>
                  <a:cubicBezTo>
                    <a:pt x="104" y="5013"/>
                    <a:pt x="98" y="4989"/>
                    <a:pt x="98" y="4962"/>
                  </a:cubicBezTo>
                  <a:cubicBezTo>
                    <a:pt x="98" y="4911"/>
                    <a:pt x="124" y="4886"/>
                    <a:pt x="177" y="4886"/>
                  </a:cubicBezTo>
                  <a:lnTo>
                    <a:pt x="316" y="4886"/>
                  </a:lnTo>
                  <a:close/>
                  <a:moveTo>
                    <a:pt x="208" y="4921"/>
                  </a:moveTo>
                  <a:lnTo>
                    <a:pt x="215" y="4972"/>
                  </a:lnTo>
                  <a:cubicBezTo>
                    <a:pt x="217" y="4988"/>
                    <a:pt x="221" y="5000"/>
                    <a:pt x="227" y="5008"/>
                  </a:cubicBezTo>
                  <a:cubicBezTo>
                    <a:pt x="232" y="5016"/>
                    <a:pt x="242" y="5020"/>
                    <a:pt x="257" y="5020"/>
                  </a:cubicBezTo>
                  <a:cubicBezTo>
                    <a:pt x="267" y="5020"/>
                    <a:pt x="276" y="5016"/>
                    <a:pt x="282" y="5009"/>
                  </a:cubicBezTo>
                  <a:cubicBezTo>
                    <a:pt x="289" y="5001"/>
                    <a:pt x="292" y="4991"/>
                    <a:pt x="292" y="4979"/>
                  </a:cubicBezTo>
                  <a:cubicBezTo>
                    <a:pt x="292" y="4962"/>
                    <a:pt x="286" y="4948"/>
                    <a:pt x="274" y="4937"/>
                  </a:cubicBezTo>
                  <a:cubicBezTo>
                    <a:pt x="262" y="4926"/>
                    <a:pt x="247" y="4921"/>
                    <a:pt x="229" y="4921"/>
                  </a:cubicBezTo>
                  <a:lnTo>
                    <a:pt x="208" y="4921"/>
                  </a:lnTo>
                  <a:close/>
                  <a:moveTo>
                    <a:pt x="314" y="4723"/>
                  </a:moveTo>
                  <a:cubicBezTo>
                    <a:pt x="318" y="4731"/>
                    <a:pt x="320" y="4742"/>
                    <a:pt x="320" y="4755"/>
                  </a:cubicBezTo>
                  <a:cubicBezTo>
                    <a:pt x="320" y="4792"/>
                    <a:pt x="300" y="4811"/>
                    <a:pt x="258" y="4811"/>
                  </a:cubicBezTo>
                  <a:lnTo>
                    <a:pt x="132" y="4811"/>
                  </a:lnTo>
                  <a:lnTo>
                    <a:pt x="132" y="4848"/>
                  </a:lnTo>
                  <a:lnTo>
                    <a:pt x="103" y="4848"/>
                  </a:lnTo>
                  <a:lnTo>
                    <a:pt x="103" y="4811"/>
                  </a:lnTo>
                  <a:lnTo>
                    <a:pt x="50" y="4811"/>
                  </a:lnTo>
                  <a:lnTo>
                    <a:pt x="39" y="4777"/>
                  </a:lnTo>
                  <a:lnTo>
                    <a:pt x="103" y="4777"/>
                  </a:lnTo>
                  <a:lnTo>
                    <a:pt x="103" y="4723"/>
                  </a:lnTo>
                  <a:lnTo>
                    <a:pt x="132" y="4723"/>
                  </a:lnTo>
                  <a:lnTo>
                    <a:pt x="132" y="4777"/>
                  </a:lnTo>
                  <a:lnTo>
                    <a:pt x="252" y="4777"/>
                  </a:lnTo>
                  <a:cubicBezTo>
                    <a:pt x="266" y="4777"/>
                    <a:pt x="276" y="4774"/>
                    <a:pt x="283" y="4770"/>
                  </a:cubicBezTo>
                  <a:cubicBezTo>
                    <a:pt x="289" y="4765"/>
                    <a:pt x="292" y="4757"/>
                    <a:pt x="292" y="4745"/>
                  </a:cubicBezTo>
                  <a:cubicBezTo>
                    <a:pt x="292" y="4737"/>
                    <a:pt x="289" y="4729"/>
                    <a:pt x="285" y="4723"/>
                  </a:cubicBezTo>
                  <a:lnTo>
                    <a:pt x="314" y="4723"/>
                  </a:lnTo>
                  <a:close/>
                  <a:moveTo>
                    <a:pt x="48" y="4660"/>
                  </a:moveTo>
                  <a:cubicBezTo>
                    <a:pt x="48" y="4666"/>
                    <a:pt x="46" y="4671"/>
                    <a:pt x="42" y="4676"/>
                  </a:cubicBezTo>
                  <a:cubicBezTo>
                    <a:pt x="38" y="4680"/>
                    <a:pt x="33" y="4682"/>
                    <a:pt x="26" y="4682"/>
                  </a:cubicBezTo>
                  <a:cubicBezTo>
                    <a:pt x="20" y="4682"/>
                    <a:pt x="15" y="4680"/>
                    <a:pt x="10" y="4676"/>
                  </a:cubicBezTo>
                  <a:cubicBezTo>
                    <a:pt x="6" y="4671"/>
                    <a:pt x="4" y="4666"/>
                    <a:pt x="4" y="4660"/>
                  </a:cubicBezTo>
                  <a:cubicBezTo>
                    <a:pt x="4" y="4654"/>
                    <a:pt x="6" y="4648"/>
                    <a:pt x="10" y="4644"/>
                  </a:cubicBezTo>
                  <a:cubicBezTo>
                    <a:pt x="15" y="4640"/>
                    <a:pt x="20" y="4637"/>
                    <a:pt x="26" y="4637"/>
                  </a:cubicBezTo>
                  <a:cubicBezTo>
                    <a:pt x="32" y="4637"/>
                    <a:pt x="38" y="4640"/>
                    <a:pt x="42" y="4644"/>
                  </a:cubicBezTo>
                  <a:cubicBezTo>
                    <a:pt x="46" y="4648"/>
                    <a:pt x="48" y="4654"/>
                    <a:pt x="48" y="4660"/>
                  </a:cubicBezTo>
                  <a:close/>
                  <a:moveTo>
                    <a:pt x="316" y="4643"/>
                  </a:moveTo>
                  <a:lnTo>
                    <a:pt x="316" y="4677"/>
                  </a:lnTo>
                  <a:lnTo>
                    <a:pt x="103" y="4677"/>
                  </a:lnTo>
                  <a:lnTo>
                    <a:pt x="103" y="4643"/>
                  </a:lnTo>
                  <a:lnTo>
                    <a:pt x="316" y="4643"/>
                  </a:lnTo>
                  <a:close/>
                  <a:moveTo>
                    <a:pt x="103" y="4406"/>
                  </a:moveTo>
                  <a:lnTo>
                    <a:pt x="316" y="4491"/>
                  </a:lnTo>
                  <a:lnTo>
                    <a:pt x="316" y="4525"/>
                  </a:lnTo>
                  <a:lnTo>
                    <a:pt x="103" y="4606"/>
                  </a:lnTo>
                  <a:lnTo>
                    <a:pt x="103" y="4568"/>
                  </a:lnTo>
                  <a:lnTo>
                    <a:pt x="258" y="4514"/>
                  </a:lnTo>
                  <a:cubicBezTo>
                    <a:pt x="269" y="4510"/>
                    <a:pt x="279" y="4508"/>
                    <a:pt x="287" y="4507"/>
                  </a:cubicBezTo>
                  <a:lnTo>
                    <a:pt x="287" y="4506"/>
                  </a:lnTo>
                  <a:cubicBezTo>
                    <a:pt x="277" y="4504"/>
                    <a:pt x="267" y="4502"/>
                    <a:pt x="258" y="4499"/>
                  </a:cubicBezTo>
                  <a:lnTo>
                    <a:pt x="103" y="4442"/>
                  </a:lnTo>
                  <a:lnTo>
                    <a:pt x="103" y="4406"/>
                  </a:lnTo>
                  <a:close/>
                  <a:moveTo>
                    <a:pt x="218" y="4198"/>
                  </a:moveTo>
                  <a:lnTo>
                    <a:pt x="218" y="4349"/>
                  </a:lnTo>
                  <a:cubicBezTo>
                    <a:pt x="242" y="4348"/>
                    <a:pt x="260" y="4342"/>
                    <a:pt x="273" y="4330"/>
                  </a:cubicBezTo>
                  <a:cubicBezTo>
                    <a:pt x="286" y="4318"/>
                    <a:pt x="292" y="4301"/>
                    <a:pt x="292" y="4279"/>
                  </a:cubicBezTo>
                  <a:cubicBezTo>
                    <a:pt x="292" y="4255"/>
                    <a:pt x="284" y="4233"/>
                    <a:pt x="268" y="4213"/>
                  </a:cubicBezTo>
                  <a:lnTo>
                    <a:pt x="300" y="4213"/>
                  </a:lnTo>
                  <a:cubicBezTo>
                    <a:pt x="314" y="4232"/>
                    <a:pt x="321" y="4257"/>
                    <a:pt x="321" y="4287"/>
                  </a:cubicBezTo>
                  <a:cubicBezTo>
                    <a:pt x="321" y="4318"/>
                    <a:pt x="311" y="4341"/>
                    <a:pt x="292" y="4359"/>
                  </a:cubicBezTo>
                  <a:cubicBezTo>
                    <a:pt x="272" y="4376"/>
                    <a:pt x="245" y="4384"/>
                    <a:pt x="210" y="4384"/>
                  </a:cubicBezTo>
                  <a:cubicBezTo>
                    <a:pt x="177" y="4384"/>
                    <a:pt x="150" y="4375"/>
                    <a:pt x="129" y="4356"/>
                  </a:cubicBezTo>
                  <a:cubicBezTo>
                    <a:pt x="108" y="4337"/>
                    <a:pt x="98" y="4314"/>
                    <a:pt x="98" y="4286"/>
                  </a:cubicBezTo>
                  <a:cubicBezTo>
                    <a:pt x="98" y="4258"/>
                    <a:pt x="107" y="4237"/>
                    <a:pt x="125" y="4221"/>
                  </a:cubicBezTo>
                  <a:cubicBezTo>
                    <a:pt x="143" y="4206"/>
                    <a:pt x="168" y="4198"/>
                    <a:pt x="200" y="4198"/>
                  </a:cubicBezTo>
                  <a:lnTo>
                    <a:pt x="218" y="4198"/>
                  </a:lnTo>
                  <a:close/>
                  <a:moveTo>
                    <a:pt x="189" y="4233"/>
                  </a:moveTo>
                  <a:cubicBezTo>
                    <a:pt x="169" y="4233"/>
                    <a:pt x="154" y="4238"/>
                    <a:pt x="143" y="4248"/>
                  </a:cubicBezTo>
                  <a:cubicBezTo>
                    <a:pt x="132" y="4257"/>
                    <a:pt x="126" y="4270"/>
                    <a:pt x="126" y="4287"/>
                  </a:cubicBezTo>
                  <a:cubicBezTo>
                    <a:pt x="126" y="4303"/>
                    <a:pt x="132" y="4316"/>
                    <a:pt x="144" y="4328"/>
                  </a:cubicBezTo>
                  <a:cubicBezTo>
                    <a:pt x="155" y="4339"/>
                    <a:pt x="170" y="4346"/>
                    <a:pt x="189" y="4349"/>
                  </a:cubicBezTo>
                  <a:lnTo>
                    <a:pt x="189" y="4233"/>
                  </a:lnTo>
                  <a:close/>
                  <a:moveTo>
                    <a:pt x="316" y="3794"/>
                  </a:moveTo>
                  <a:lnTo>
                    <a:pt x="316" y="3833"/>
                  </a:lnTo>
                  <a:lnTo>
                    <a:pt x="232" y="3864"/>
                  </a:lnTo>
                  <a:lnTo>
                    <a:pt x="232" y="3991"/>
                  </a:lnTo>
                  <a:lnTo>
                    <a:pt x="316" y="4021"/>
                  </a:lnTo>
                  <a:lnTo>
                    <a:pt x="316" y="4060"/>
                  </a:lnTo>
                  <a:lnTo>
                    <a:pt x="17" y="3945"/>
                  </a:lnTo>
                  <a:lnTo>
                    <a:pt x="17" y="3909"/>
                  </a:lnTo>
                  <a:lnTo>
                    <a:pt x="316" y="3794"/>
                  </a:lnTo>
                  <a:close/>
                  <a:moveTo>
                    <a:pt x="201" y="3876"/>
                  </a:moveTo>
                  <a:lnTo>
                    <a:pt x="73" y="3923"/>
                  </a:lnTo>
                  <a:cubicBezTo>
                    <a:pt x="69" y="3924"/>
                    <a:pt x="63" y="3926"/>
                    <a:pt x="53" y="3927"/>
                  </a:cubicBezTo>
                  <a:lnTo>
                    <a:pt x="53" y="3928"/>
                  </a:lnTo>
                  <a:cubicBezTo>
                    <a:pt x="62" y="3929"/>
                    <a:pt x="69" y="3931"/>
                    <a:pt x="73" y="3933"/>
                  </a:cubicBezTo>
                  <a:lnTo>
                    <a:pt x="201" y="3979"/>
                  </a:lnTo>
                  <a:lnTo>
                    <a:pt x="201" y="3876"/>
                  </a:lnTo>
                  <a:close/>
                  <a:moveTo>
                    <a:pt x="316" y="3452"/>
                  </a:moveTo>
                  <a:lnTo>
                    <a:pt x="316" y="3486"/>
                  </a:lnTo>
                  <a:lnTo>
                    <a:pt x="193" y="3486"/>
                  </a:lnTo>
                  <a:cubicBezTo>
                    <a:pt x="170" y="3486"/>
                    <a:pt x="153" y="3489"/>
                    <a:pt x="142" y="3497"/>
                  </a:cubicBezTo>
                  <a:cubicBezTo>
                    <a:pt x="132" y="3504"/>
                    <a:pt x="126" y="3516"/>
                    <a:pt x="126" y="3534"/>
                  </a:cubicBezTo>
                  <a:cubicBezTo>
                    <a:pt x="126" y="3548"/>
                    <a:pt x="133" y="3560"/>
                    <a:pt x="146" y="3571"/>
                  </a:cubicBezTo>
                  <a:cubicBezTo>
                    <a:pt x="160" y="3581"/>
                    <a:pt x="176" y="3586"/>
                    <a:pt x="194" y="3586"/>
                  </a:cubicBezTo>
                  <a:lnTo>
                    <a:pt x="316" y="3586"/>
                  </a:lnTo>
                  <a:lnTo>
                    <a:pt x="316" y="3620"/>
                  </a:lnTo>
                  <a:lnTo>
                    <a:pt x="189" y="3620"/>
                  </a:lnTo>
                  <a:cubicBezTo>
                    <a:pt x="147" y="3620"/>
                    <a:pt x="126" y="3636"/>
                    <a:pt x="126" y="3669"/>
                  </a:cubicBezTo>
                  <a:cubicBezTo>
                    <a:pt x="126" y="3684"/>
                    <a:pt x="133" y="3696"/>
                    <a:pt x="145" y="3706"/>
                  </a:cubicBezTo>
                  <a:cubicBezTo>
                    <a:pt x="158" y="3716"/>
                    <a:pt x="174" y="3720"/>
                    <a:pt x="194" y="3720"/>
                  </a:cubicBezTo>
                  <a:lnTo>
                    <a:pt x="316" y="3720"/>
                  </a:lnTo>
                  <a:lnTo>
                    <a:pt x="316" y="3755"/>
                  </a:lnTo>
                  <a:lnTo>
                    <a:pt x="103" y="3755"/>
                  </a:lnTo>
                  <a:lnTo>
                    <a:pt x="103" y="3720"/>
                  </a:lnTo>
                  <a:lnTo>
                    <a:pt x="136" y="3720"/>
                  </a:lnTo>
                  <a:lnTo>
                    <a:pt x="136" y="3720"/>
                  </a:lnTo>
                  <a:cubicBezTo>
                    <a:pt x="110" y="3704"/>
                    <a:pt x="98" y="3682"/>
                    <a:pt x="98" y="3653"/>
                  </a:cubicBezTo>
                  <a:cubicBezTo>
                    <a:pt x="98" y="3639"/>
                    <a:pt x="102" y="3626"/>
                    <a:pt x="110" y="3615"/>
                  </a:cubicBezTo>
                  <a:cubicBezTo>
                    <a:pt x="118" y="3604"/>
                    <a:pt x="129" y="3597"/>
                    <a:pt x="142" y="3593"/>
                  </a:cubicBezTo>
                  <a:cubicBezTo>
                    <a:pt x="112" y="3577"/>
                    <a:pt x="98" y="3553"/>
                    <a:pt x="98" y="3522"/>
                  </a:cubicBezTo>
                  <a:cubicBezTo>
                    <a:pt x="98" y="3475"/>
                    <a:pt x="127" y="3452"/>
                    <a:pt x="184" y="3452"/>
                  </a:cubicBezTo>
                  <a:lnTo>
                    <a:pt x="316" y="3452"/>
                  </a:lnTo>
                  <a:close/>
                  <a:moveTo>
                    <a:pt x="321" y="3298"/>
                  </a:moveTo>
                  <a:cubicBezTo>
                    <a:pt x="321" y="3329"/>
                    <a:pt x="311" y="3355"/>
                    <a:pt x="291" y="3373"/>
                  </a:cubicBezTo>
                  <a:cubicBezTo>
                    <a:pt x="271" y="3392"/>
                    <a:pt x="245" y="3402"/>
                    <a:pt x="212" y="3402"/>
                  </a:cubicBezTo>
                  <a:cubicBezTo>
                    <a:pt x="176" y="3402"/>
                    <a:pt x="148" y="3392"/>
                    <a:pt x="128" y="3372"/>
                  </a:cubicBezTo>
                  <a:cubicBezTo>
                    <a:pt x="108" y="3353"/>
                    <a:pt x="98" y="3326"/>
                    <a:pt x="98" y="3293"/>
                  </a:cubicBezTo>
                  <a:cubicBezTo>
                    <a:pt x="98" y="3261"/>
                    <a:pt x="107" y="3236"/>
                    <a:pt x="127" y="3218"/>
                  </a:cubicBezTo>
                  <a:cubicBezTo>
                    <a:pt x="147" y="3201"/>
                    <a:pt x="174" y="3192"/>
                    <a:pt x="208" y="3192"/>
                  </a:cubicBezTo>
                  <a:cubicBezTo>
                    <a:pt x="242" y="3192"/>
                    <a:pt x="270" y="3201"/>
                    <a:pt x="290" y="3220"/>
                  </a:cubicBezTo>
                  <a:cubicBezTo>
                    <a:pt x="311" y="3240"/>
                    <a:pt x="321" y="3266"/>
                    <a:pt x="321" y="3298"/>
                  </a:cubicBezTo>
                  <a:close/>
                  <a:moveTo>
                    <a:pt x="126" y="3295"/>
                  </a:moveTo>
                  <a:cubicBezTo>
                    <a:pt x="126" y="3317"/>
                    <a:pt x="134" y="3335"/>
                    <a:pt x="149" y="3347"/>
                  </a:cubicBezTo>
                  <a:cubicBezTo>
                    <a:pt x="164" y="3360"/>
                    <a:pt x="184" y="3367"/>
                    <a:pt x="210" y="3367"/>
                  </a:cubicBezTo>
                  <a:cubicBezTo>
                    <a:pt x="236" y="3367"/>
                    <a:pt x="256" y="3360"/>
                    <a:pt x="270" y="3347"/>
                  </a:cubicBezTo>
                  <a:cubicBezTo>
                    <a:pt x="285" y="3334"/>
                    <a:pt x="292" y="3317"/>
                    <a:pt x="292" y="3295"/>
                  </a:cubicBezTo>
                  <a:cubicBezTo>
                    <a:pt x="292" y="3273"/>
                    <a:pt x="285" y="3256"/>
                    <a:pt x="271" y="3244"/>
                  </a:cubicBezTo>
                  <a:cubicBezTo>
                    <a:pt x="256" y="3233"/>
                    <a:pt x="236" y="3227"/>
                    <a:pt x="210" y="3227"/>
                  </a:cubicBezTo>
                  <a:cubicBezTo>
                    <a:pt x="183" y="3227"/>
                    <a:pt x="162" y="3233"/>
                    <a:pt x="148" y="3244"/>
                  </a:cubicBezTo>
                  <a:cubicBezTo>
                    <a:pt x="134" y="3256"/>
                    <a:pt x="126" y="3273"/>
                    <a:pt x="126" y="3295"/>
                  </a:cubicBezTo>
                  <a:close/>
                  <a:moveTo>
                    <a:pt x="316" y="2965"/>
                  </a:moveTo>
                  <a:lnTo>
                    <a:pt x="316" y="2999"/>
                  </a:lnTo>
                  <a:lnTo>
                    <a:pt x="282" y="2999"/>
                  </a:lnTo>
                  <a:lnTo>
                    <a:pt x="282" y="3000"/>
                  </a:lnTo>
                  <a:cubicBezTo>
                    <a:pt x="308" y="3014"/>
                    <a:pt x="321" y="3036"/>
                    <a:pt x="321" y="3065"/>
                  </a:cubicBezTo>
                  <a:cubicBezTo>
                    <a:pt x="321" y="3116"/>
                    <a:pt x="291" y="3142"/>
                    <a:pt x="230" y="3142"/>
                  </a:cubicBezTo>
                  <a:lnTo>
                    <a:pt x="103" y="3142"/>
                  </a:lnTo>
                  <a:lnTo>
                    <a:pt x="103" y="3108"/>
                  </a:lnTo>
                  <a:lnTo>
                    <a:pt x="225" y="3108"/>
                  </a:lnTo>
                  <a:cubicBezTo>
                    <a:pt x="270" y="3108"/>
                    <a:pt x="292" y="3090"/>
                    <a:pt x="292" y="3056"/>
                  </a:cubicBezTo>
                  <a:cubicBezTo>
                    <a:pt x="292" y="3039"/>
                    <a:pt x="286" y="3026"/>
                    <a:pt x="274" y="3015"/>
                  </a:cubicBezTo>
                  <a:cubicBezTo>
                    <a:pt x="261" y="3004"/>
                    <a:pt x="245" y="2999"/>
                    <a:pt x="225" y="2999"/>
                  </a:cubicBezTo>
                  <a:lnTo>
                    <a:pt x="103" y="2999"/>
                  </a:lnTo>
                  <a:lnTo>
                    <a:pt x="103" y="2965"/>
                  </a:lnTo>
                  <a:lnTo>
                    <a:pt x="316" y="2965"/>
                  </a:lnTo>
                  <a:close/>
                  <a:moveTo>
                    <a:pt x="316" y="2719"/>
                  </a:moveTo>
                  <a:lnTo>
                    <a:pt x="316" y="2753"/>
                  </a:lnTo>
                  <a:lnTo>
                    <a:pt x="194" y="2753"/>
                  </a:lnTo>
                  <a:cubicBezTo>
                    <a:pt x="149" y="2753"/>
                    <a:pt x="126" y="2769"/>
                    <a:pt x="126" y="2802"/>
                  </a:cubicBezTo>
                  <a:cubicBezTo>
                    <a:pt x="126" y="2819"/>
                    <a:pt x="133" y="2833"/>
                    <a:pt x="146" y="2845"/>
                  </a:cubicBezTo>
                  <a:cubicBezTo>
                    <a:pt x="158" y="2856"/>
                    <a:pt x="175" y="2861"/>
                    <a:pt x="194" y="2861"/>
                  </a:cubicBezTo>
                  <a:lnTo>
                    <a:pt x="316" y="2861"/>
                  </a:lnTo>
                  <a:lnTo>
                    <a:pt x="316" y="2896"/>
                  </a:lnTo>
                  <a:lnTo>
                    <a:pt x="103" y="2896"/>
                  </a:lnTo>
                  <a:lnTo>
                    <a:pt x="103" y="2861"/>
                  </a:lnTo>
                  <a:lnTo>
                    <a:pt x="138" y="2861"/>
                  </a:lnTo>
                  <a:lnTo>
                    <a:pt x="138" y="2861"/>
                  </a:lnTo>
                  <a:cubicBezTo>
                    <a:pt x="111" y="2844"/>
                    <a:pt x="98" y="2821"/>
                    <a:pt x="98" y="2791"/>
                  </a:cubicBezTo>
                  <a:cubicBezTo>
                    <a:pt x="98" y="2767"/>
                    <a:pt x="105" y="2749"/>
                    <a:pt x="120" y="2737"/>
                  </a:cubicBezTo>
                  <a:cubicBezTo>
                    <a:pt x="135" y="2725"/>
                    <a:pt x="157" y="2719"/>
                    <a:pt x="185" y="2719"/>
                  </a:cubicBezTo>
                  <a:lnTo>
                    <a:pt x="316" y="2719"/>
                  </a:lnTo>
                  <a:close/>
                  <a:moveTo>
                    <a:pt x="314" y="2555"/>
                  </a:moveTo>
                  <a:cubicBezTo>
                    <a:pt x="318" y="2563"/>
                    <a:pt x="320" y="2574"/>
                    <a:pt x="320" y="2587"/>
                  </a:cubicBezTo>
                  <a:cubicBezTo>
                    <a:pt x="320" y="2624"/>
                    <a:pt x="300" y="2643"/>
                    <a:pt x="258" y="2643"/>
                  </a:cubicBezTo>
                  <a:lnTo>
                    <a:pt x="132" y="2643"/>
                  </a:lnTo>
                  <a:lnTo>
                    <a:pt x="132" y="2680"/>
                  </a:lnTo>
                  <a:lnTo>
                    <a:pt x="103" y="2680"/>
                  </a:lnTo>
                  <a:lnTo>
                    <a:pt x="103" y="2643"/>
                  </a:lnTo>
                  <a:lnTo>
                    <a:pt x="50" y="2643"/>
                  </a:lnTo>
                  <a:lnTo>
                    <a:pt x="39" y="2609"/>
                  </a:lnTo>
                  <a:lnTo>
                    <a:pt x="103" y="2609"/>
                  </a:lnTo>
                  <a:lnTo>
                    <a:pt x="103" y="2555"/>
                  </a:lnTo>
                  <a:lnTo>
                    <a:pt x="132" y="2555"/>
                  </a:lnTo>
                  <a:lnTo>
                    <a:pt x="132" y="2609"/>
                  </a:lnTo>
                  <a:lnTo>
                    <a:pt x="252" y="2609"/>
                  </a:lnTo>
                  <a:cubicBezTo>
                    <a:pt x="266" y="2609"/>
                    <a:pt x="276" y="2607"/>
                    <a:pt x="283" y="2602"/>
                  </a:cubicBezTo>
                  <a:cubicBezTo>
                    <a:pt x="289" y="2597"/>
                    <a:pt x="292" y="2589"/>
                    <a:pt x="292" y="2577"/>
                  </a:cubicBezTo>
                  <a:cubicBezTo>
                    <a:pt x="292" y="2569"/>
                    <a:pt x="289" y="2561"/>
                    <a:pt x="285" y="2555"/>
                  </a:cubicBezTo>
                  <a:lnTo>
                    <a:pt x="314" y="2555"/>
                  </a:lnTo>
                  <a:close/>
                  <a:moveTo>
                    <a:pt x="316" y="2157"/>
                  </a:moveTo>
                  <a:lnTo>
                    <a:pt x="316" y="2196"/>
                  </a:lnTo>
                  <a:lnTo>
                    <a:pt x="232" y="2227"/>
                  </a:lnTo>
                  <a:lnTo>
                    <a:pt x="232" y="2354"/>
                  </a:lnTo>
                  <a:lnTo>
                    <a:pt x="316" y="2384"/>
                  </a:lnTo>
                  <a:lnTo>
                    <a:pt x="316" y="2423"/>
                  </a:lnTo>
                  <a:lnTo>
                    <a:pt x="17" y="2308"/>
                  </a:lnTo>
                  <a:lnTo>
                    <a:pt x="17" y="2272"/>
                  </a:lnTo>
                  <a:lnTo>
                    <a:pt x="316" y="2157"/>
                  </a:lnTo>
                  <a:close/>
                  <a:moveTo>
                    <a:pt x="201" y="2239"/>
                  </a:moveTo>
                  <a:lnTo>
                    <a:pt x="73" y="2286"/>
                  </a:lnTo>
                  <a:cubicBezTo>
                    <a:pt x="69" y="2287"/>
                    <a:pt x="63" y="2289"/>
                    <a:pt x="53" y="2290"/>
                  </a:cubicBezTo>
                  <a:lnTo>
                    <a:pt x="53" y="2291"/>
                  </a:lnTo>
                  <a:cubicBezTo>
                    <a:pt x="62" y="2292"/>
                    <a:pt x="69" y="2294"/>
                    <a:pt x="73" y="2296"/>
                  </a:cubicBezTo>
                  <a:lnTo>
                    <a:pt x="201" y="2342"/>
                  </a:lnTo>
                  <a:lnTo>
                    <a:pt x="201" y="2239"/>
                  </a:lnTo>
                  <a:close/>
                  <a:moveTo>
                    <a:pt x="203" y="2078"/>
                  </a:moveTo>
                  <a:lnTo>
                    <a:pt x="316" y="2078"/>
                  </a:lnTo>
                  <a:lnTo>
                    <a:pt x="316" y="2113"/>
                  </a:lnTo>
                  <a:lnTo>
                    <a:pt x="17" y="2113"/>
                  </a:lnTo>
                  <a:lnTo>
                    <a:pt x="17" y="2031"/>
                  </a:lnTo>
                  <a:cubicBezTo>
                    <a:pt x="17" y="1999"/>
                    <a:pt x="25" y="1974"/>
                    <a:pt x="40" y="1957"/>
                  </a:cubicBezTo>
                  <a:cubicBezTo>
                    <a:pt x="56" y="1939"/>
                    <a:pt x="78" y="1930"/>
                    <a:pt x="106" y="1930"/>
                  </a:cubicBezTo>
                  <a:cubicBezTo>
                    <a:pt x="135" y="1930"/>
                    <a:pt x="158" y="1940"/>
                    <a:pt x="176" y="1959"/>
                  </a:cubicBezTo>
                  <a:cubicBezTo>
                    <a:pt x="194" y="1979"/>
                    <a:pt x="203" y="2005"/>
                    <a:pt x="203" y="2039"/>
                  </a:cubicBezTo>
                  <a:lnTo>
                    <a:pt x="203" y="2078"/>
                  </a:lnTo>
                  <a:close/>
                  <a:moveTo>
                    <a:pt x="49" y="2078"/>
                  </a:moveTo>
                  <a:lnTo>
                    <a:pt x="171" y="2078"/>
                  </a:lnTo>
                  <a:lnTo>
                    <a:pt x="171" y="2041"/>
                  </a:lnTo>
                  <a:cubicBezTo>
                    <a:pt x="171" y="2017"/>
                    <a:pt x="166" y="1999"/>
                    <a:pt x="155" y="1986"/>
                  </a:cubicBezTo>
                  <a:cubicBezTo>
                    <a:pt x="144" y="1973"/>
                    <a:pt x="128" y="1967"/>
                    <a:pt x="108" y="1967"/>
                  </a:cubicBezTo>
                  <a:cubicBezTo>
                    <a:pt x="69" y="1967"/>
                    <a:pt x="49" y="1990"/>
                    <a:pt x="49" y="2037"/>
                  </a:cubicBezTo>
                  <a:lnTo>
                    <a:pt x="49" y="2078"/>
                  </a:lnTo>
                  <a:close/>
                  <a:moveTo>
                    <a:pt x="316" y="1839"/>
                  </a:moveTo>
                  <a:lnTo>
                    <a:pt x="316" y="1874"/>
                  </a:lnTo>
                  <a:lnTo>
                    <a:pt x="17" y="1874"/>
                  </a:lnTo>
                  <a:lnTo>
                    <a:pt x="17" y="1839"/>
                  </a:lnTo>
                  <a:lnTo>
                    <a:pt x="316" y="1839"/>
                  </a:lnTo>
                  <a:close/>
                  <a:moveTo>
                    <a:pt x="384" y="1559"/>
                  </a:moveTo>
                  <a:lnTo>
                    <a:pt x="384" y="1589"/>
                  </a:lnTo>
                  <a:cubicBezTo>
                    <a:pt x="335" y="1632"/>
                    <a:pt x="274" y="1654"/>
                    <a:pt x="202" y="1654"/>
                  </a:cubicBezTo>
                  <a:cubicBezTo>
                    <a:pt x="130" y="1654"/>
                    <a:pt x="68" y="1632"/>
                    <a:pt x="17" y="1589"/>
                  </a:cubicBezTo>
                  <a:lnTo>
                    <a:pt x="17" y="1558"/>
                  </a:lnTo>
                  <a:cubicBezTo>
                    <a:pt x="70" y="1602"/>
                    <a:pt x="131" y="1624"/>
                    <a:pt x="202" y="1624"/>
                  </a:cubicBezTo>
                  <a:cubicBezTo>
                    <a:pt x="271" y="1624"/>
                    <a:pt x="332" y="1602"/>
                    <a:pt x="384" y="1559"/>
                  </a:cubicBezTo>
                  <a:close/>
                  <a:moveTo>
                    <a:pt x="316" y="1342"/>
                  </a:moveTo>
                  <a:lnTo>
                    <a:pt x="316" y="1376"/>
                  </a:lnTo>
                  <a:lnTo>
                    <a:pt x="194" y="1376"/>
                  </a:lnTo>
                  <a:cubicBezTo>
                    <a:pt x="149" y="1376"/>
                    <a:pt x="126" y="1393"/>
                    <a:pt x="126" y="1426"/>
                  </a:cubicBezTo>
                  <a:cubicBezTo>
                    <a:pt x="126" y="1443"/>
                    <a:pt x="133" y="1457"/>
                    <a:pt x="146" y="1468"/>
                  </a:cubicBezTo>
                  <a:cubicBezTo>
                    <a:pt x="158" y="1480"/>
                    <a:pt x="175" y="1485"/>
                    <a:pt x="194" y="1485"/>
                  </a:cubicBezTo>
                  <a:lnTo>
                    <a:pt x="316" y="1485"/>
                  </a:lnTo>
                  <a:lnTo>
                    <a:pt x="316" y="1519"/>
                  </a:lnTo>
                  <a:lnTo>
                    <a:pt x="103" y="1519"/>
                  </a:lnTo>
                  <a:lnTo>
                    <a:pt x="103" y="1485"/>
                  </a:lnTo>
                  <a:lnTo>
                    <a:pt x="138" y="1485"/>
                  </a:lnTo>
                  <a:lnTo>
                    <a:pt x="138" y="1484"/>
                  </a:lnTo>
                  <a:cubicBezTo>
                    <a:pt x="111" y="1468"/>
                    <a:pt x="98" y="1445"/>
                    <a:pt x="98" y="1414"/>
                  </a:cubicBezTo>
                  <a:cubicBezTo>
                    <a:pt x="98" y="1391"/>
                    <a:pt x="105" y="1373"/>
                    <a:pt x="120" y="1361"/>
                  </a:cubicBezTo>
                  <a:cubicBezTo>
                    <a:pt x="135" y="1348"/>
                    <a:pt x="157" y="1342"/>
                    <a:pt x="185" y="1342"/>
                  </a:cubicBezTo>
                  <a:lnTo>
                    <a:pt x="316" y="1342"/>
                  </a:lnTo>
                  <a:close/>
                  <a:moveTo>
                    <a:pt x="299" y="1096"/>
                  </a:moveTo>
                  <a:cubicBezTo>
                    <a:pt x="377" y="1096"/>
                    <a:pt x="416" y="1133"/>
                    <a:pt x="416" y="1208"/>
                  </a:cubicBezTo>
                  <a:cubicBezTo>
                    <a:pt x="416" y="1235"/>
                    <a:pt x="411" y="1258"/>
                    <a:pt x="401" y="1277"/>
                  </a:cubicBezTo>
                  <a:lnTo>
                    <a:pt x="367" y="1277"/>
                  </a:lnTo>
                  <a:cubicBezTo>
                    <a:pt x="380" y="1253"/>
                    <a:pt x="387" y="1231"/>
                    <a:pt x="387" y="1209"/>
                  </a:cubicBezTo>
                  <a:cubicBezTo>
                    <a:pt x="387" y="1156"/>
                    <a:pt x="359" y="1130"/>
                    <a:pt x="303" y="1130"/>
                  </a:cubicBezTo>
                  <a:lnTo>
                    <a:pt x="280" y="1130"/>
                  </a:lnTo>
                  <a:lnTo>
                    <a:pt x="280" y="1131"/>
                  </a:lnTo>
                  <a:cubicBezTo>
                    <a:pt x="307" y="1147"/>
                    <a:pt x="321" y="1172"/>
                    <a:pt x="321" y="1204"/>
                  </a:cubicBezTo>
                  <a:cubicBezTo>
                    <a:pt x="321" y="1231"/>
                    <a:pt x="311" y="1252"/>
                    <a:pt x="292" y="1268"/>
                  </a:cubicBezTo>
                  <a:cubicBezTo>
                    <a:pt x="273" y="1284"/>
                    <a:pt x="248" y="1292"/>
                    <a:pt x="216" y="1292"/>
                  </a:cubicBezTo>
                  <a:cubicBezTo>
                    <a:pt x="180" y="1292"/>
                    <a:pt x="151" y="1284"/>
                    <a:pt x="130" y="1266"/>
                  </a:cubicBezTo>
                  <a:cubicBezTo>
                    <a:pt x="108" y="1249"/>
                    <a:pt x="98" y="1225"/>
                    <a:pt x="98" y="1195"/>
                  </a:cubicBezTo>
                  <a:cubicBezTo>
                    <a:pt x="98" y="1166"/>
                    <a:pt x="109" y="1145"/>
                    <a:pt x="132" y="1131"/>
                  </a:cubicBezTo>
                  <a:lnTo>
                    <a:pt x="132" y="1130"/>
                  </a:lnTo>
                  <a:lnTo>
                    <a:pt x="103" y="1130"/>
                  </a:lnTo>
                  <a:lnTo>
                    <a:pt x="103" y="1096"/>
                  </a:lnTo>
                  <a:lnTo>
                    <a:pt x="299" y="1096"/>
                  </a:lnTo>
                  <a:close/>
                  <a:moveTo>
                    <a:pt x="219" y="1130"/>
                  </a:moveTo>
                  <a:lnTo>
                    <a:pt x="188" y="1130"/>
                  </a:lnTo>
                  <a:cubicBezTo>
                    <a:pt x="171" y="1130"/>
                    <a:pt x="157" y="1136"/>
                    <a:pt x="144" y="1147"/>
                  </a:cubicBezTo>
                  <a:cubicBezTo>
                    <a:pt x="132" y="1159"/>
                    <a:pt x="126" y="1173"/>
                    <a:pt x="126" y="1190"/>
                  </a:cubicBezTo>
                  <a:cubicBezTo>
                    <a:pt x="126" y="1211"/>
                    <a:pt x="134" y="1228"/>
                    <a:pt x="149" y="1240"/>
                  </a:cubicBezTo>
                  <a:cubicBezTo>
                    <a:pt x="165" y="1252"/>
                    <a:pt x="186" y="1257"/>
                    <a:pt x="214" y="1257"/>
                  </a:cubicBezTo>
                  <a:cubicBezTo>
                    <a:pt x="238" y="1257"/>
                    <a:pt x="257" y="1252"/>
                    <a:pt x="271" y="1240"/>
                  </a:cubicBezTo>
                  <a:cubicBezTo>
                    <a:pt x="285" y="1229"/>
                    <a:pt x="292" y="1214"/>
                    <a:pt x="292" y="1195"/>
                  </a:cubicBezTo>
                  <a:cubicBezTo>
                    <a:pt x="292" y="1176"/>
                    <a:pt x="285" y="1160"/>
                    <a:pt x="272" y="1148"/>
                  </a:cubicBezTo>
                  <a:cubicBezTo>
                    <a:pt x="258" y="1136"/>
                    <a:pt x="241" y="1130"/>
                    <a:pt x="219" y="1130"/>
                  </a:cubicBezTo>
                  <a:close/>
                  <a:moveTo>
                    <a:pt x="17" y="892"/>
                  </a:moveTo>
                  <a:lnTo>
                    <a:pt x="365" y="1035"/>
                  </a:lnTo>
                  <a:lnTo>
                    <a:pt x="365" y="1067"/>
                  </a:lnTo>
                  <a:lnTo>
                    <a:pt x="17" y="924"/>
                  </a:lnTo>
                  <a:lnTo>
                    <a:pt x="17" y="892"/>
                  </a:lnTo>
                  <a:close/>
                  <a:moveTo>
                    <a:pt x="306" y="715"/>
                  </a:moveTo>
                  <a:cubicBezTo>
                    <a:pt x="316" y="731"/>
                    <a:pt x="321" y="751"/>
                    <a:pt x="321" y="773"/>
                  </a:cubicBezTo>
                  <a:cubicBezTo>
                    <a:pt x="321" y="804"/>
                    <a:pt x="311" y="828"/>
                    <a:pt x="291" y="847"/>
                  </a:cubicBezTo>
                  <a:cubicBezTo>
                    <a:pt x="271" y="866"/>
                    <a:pt x="246" y="875"/>
                    <a:pt x="214" y="875"/>
                  </a:cubicBezTo>
                  <a:cubicBezTo>
                    <a:pt x="179" y="875"/>
                    <a:pt x="151" y="865"/>
                    <a:pt x="130" y="845"/>
                  </a:cubicBezTo>
                  <a:cubicBezTo>
                    <a:pt x="108" y="825"/>
                    <a:pt x="98" y="798"/>
                    <a:pt x="98" y="764"/>
                  </a:cubicBezTo>
                  <a:cubicBezTo>
                    <a:pt x="98" y="745"/>
                    <a:pt x="101" y="729"/>
                    <a:pt x="108" y="715"/>
                  </a:cubicBezTo>
                  <a:lnTo>
                    <a:pt x="143" y="715"/>
                  </a:lnTo>
                  <a:cubicBezTo>
                    <a:pt x="132" y="730"/>
                    <a:pt x="126" y="747"/>
                    <a:pt x="126" y="765"/>
                  </a:cubicBezTo>
                  <a:cubicBezTo>
                    <a:pt x="126" y="787"/>
                    <a:pt x="134" y="805"/>
                    <a:pt x="150" y="819"/>
                  </a:cubicBezTo>
                  <a:cubicBezTo>
                    <a:pt x="165" y="833"/>
                    <a:pt x="186" y="840"/>
                    <a:pt x="211" y="840"/>
                  </a:cubicBezTo>
                  <a:cubicBezTo>
                    <a:pt x="236" y="840"/>
                    <a:pt x="256" y="833"/>
                    <a:pt x="270" y="820"/>
                  </a:cubicBezTo>
                  <a:cubicBezTo>
                    <a:pt x="285" y="807"/>
                    <a:pt x="292" y="790"/>
                    <a:pt x="292" y="767"/>
                  </a:cubicBezTo>
                  <a:cubicBezTo>
                    <a:pt x="292" y="749"/>
                    <a:pt x="286" y="731"/>
                    <a:pt x="274" y="715"/>
                  </a:cubicBezTo>
                  <a:lnTo>
                    <a:pt x="306" y="715"/>
                  </a:lnTo>
                  <a:close/>
                  <a:moveTo>
                    <a:pt x="316" y="360"/>
                  </a:moveTo>
                  <a:lnTo>
                    <a:pt x="316" y="395"/>
                  </a:lnTo>
                  <a:lnTo>
                    <a:pt x="193" y="395"/>
                  </a:lnTo>
                  <a:cubicBezTo>
                    <a:pt x="170" y="395"/>
                    <a:pt x="153" y="398"/>
                    <a:pt x="142" y="405"/>
                  </a:cubicBezTo>
                  <a:cubicBezTo>
                    <a:pt x="132" y="413"/>
                    <a:pt x="126" y="425"/>
                    <a:pt x="126" y="442"/>
                  </a:cubicBezTo>
                  <a:cubicBezTo>
                    <a:pt x="126" y="457"/>
                    <a:pt x="133" y="469"/>
                    <a:pt x="146" y="479"/>
                  </a:cubicBezTo>
                  <a:cubicBezTo>
                    <a:pt x="160" y="490"/>
                    <a:pt x="176" y="495"/>
                    <a:pt x="194" y="495"/>
                  </a:cubicBezTo>
                  <a:lnTo>
                    <a:pt x="316" y="495"/>
                  </a:lnTo>
                  <a:lnTo>
                    <a:pt x="316" y="529"/>
                  </a:lnTo>
                  <a:lnTo>
                    <a:pt x="189" y="529"/>
                  </a:lnTo>
                  <a:cubicBezTo>
                    <a:pt x="147" y="529"/>
                    <a:pt x="126" y="545"/>
                    <a:pt x="126" y="577"/>
                  </a:cubicBezTo>
                  <a:cubicBezTo>
                    <a:pt x="126" y="592"/>
                    <a:pt x="133" y="605"/>
                    <a:pt x="145" y="615"/>
                  </a:cubicBezTo>
                  <a:cubicBezTo>
                    <a:pt x="158" y="624"/>
                    <a:pt x="174" y="629"/>
                    <a:pt x="194" y="629"/>
                  </a:cubicBezTo>
                  <a:lnTo>
                    <a:pt x="316" y="629"/>
                  </a:lnTo>
                  <a:lnTo>
                    <a:pt x="316" y="663"/>
                  </a:lnTo>
                  <a:lnTo>
                    <a:pt x="103" y="663"/>
                  </a:lnTo>
                  <a:lnTo>
                    <a:pt x="103" y="629"/>
                  </a:lnTo>
                  <a:lnTo>
                    <a:pt x="136" y="629"/>
                  </a:lnTo>
                  <a:lnTo>
                    <a:pt x="136" y="628"/>
                  </a:lnTo>
                  <a:cubicBezTo>
                    <a:pt x="110" y="613"/>
                    <a:pt x="98" y="591"/>
                    <a:pt x="98" y="562"/>
                  </a:cubicBezTo>
                  <a:cubicBezTo>
                    <a:pt x="98" y="547"/>
                    <a:pt x="102" y="535"/>
                    <a:pt x="110" y="524"/>
                  </a:cubicBezTo>
                  <a:cubicBezTo>
                    <a:pt x="118" y="513"/>
                    <a:pt x="129" y="506"/>
                    <a:pt x="142" y="502"/>
                  </a:cubicBezTo>
                  <a:cubicBezTo>
                    <a:pt x="112" y="486"/>
                    <a:pt x="98" y="462"/>
                    <a:pt x="98" y="431"/>
                  </a:cubicBezTo>
                  <a:cubicBezTo>
                    <a:pt x="98" y="384"/>
                    <a:pt x="127" y="360"/>
                    <a:pt x="184" y="360"/>
                  </a:cubicBezTo>
                  <a:lnTo>
                    <a:pt x="316" y="360"/>
                  </a:lnTo>
                  <a:close/>
                  <a:moveTo>
                    <a:pt x="95" y="170"/>
                  </a:moveTo>
                  <a:cubicBezTo>
                    <a:pt x="86" y="170"/>
                    <a:pt x="78" y="171"/>
                    <a:pt x="72" y="174"/>
                  </a:cubicBezTo>
                  <a:cubicBezTo>
                    <a:pt x="65" y="177"/>
                    <a:pt x="59" y="181"/>
                    <a:pt x="55" y="185"/>
                  </a:cubicBezTo>
                  <a:cubicBezTo>
                    <a:pt x="50" y="190"/>
                    <a:pt x="47" y="196"/>
                    <a:pt x="44" y="203"/>
                  </a:cubicBezTo>
                  <a:cubicBezTo>
                    <a:pt x="42" y="210"/>
                    <a:pt x="41" y="217"/>
                    <a:pt x="41" y="225"/>
                  </a:cubicBezTo>
                  <a:cubicBezTo>
                    <a:pt x="41" y="231"/>
                    <a:pt x="42" y="238"/>
                    <a:pt x="44" y="244"/>
                  </a:cubicBezTo>
                  <a:cubicBezTo>
                    <a:pt x="46" y="251"/>
                    <a:pt x="48" y="257"/>
                    <a:pt x="51" y="263"/>
                  </a:cubicBezTo>
                  <a:cubicBezTo>
                    <a:pt x="54" y="269"/>
                    <a:pt x="58" y="275"/>
                    <a:pt x="63" y="280"/>
                  </a:cubicBezTo>
                  <a:cubicBezTo>
                    <a:pt x="67" y="286"/>
                    <a:pt x="72" y="291"/>
                    <a:pt x="78" y="296"/>
                  </a:cubicBezTo>
                  <a:lnTo>
                    <a:pt x="41" y="296"/>
                  </a:lnTo>
                  <a:cubicBezTo>
                    <a:pt x="32" y="286"/>
                    <a:pt x="24" y="276"/>
                    <a:pt x="20" y="264"/>
                  </a:cubicBezTo>
                  <a:cubicBezTo>
                    <a:pt x="15" y="252"/>
                    <a:pt x="12" y="237"/>
                    <a:pt x="12" y="220"/>
                  </a:cubicBezTo>
                  <a:cubicBezTo>
                    <a:pt x="12" y="208"/>
                    <a:pt x="14" y="197"/>
                    <a:pt x="17" y="186"/>
                  </a:cubicBezTo>
                  <a:cubicBezTo>
                    <a:pt x="21" y="176"/>
                    <a:pt x="26" y="167"/>
                    <a:pt x="33" y="159"/>
                  </a:cubicBezTo>
                  <a:cubicBezTo>
                    <a:pt x="40" y="152"/>
                    <a:pt x="48" y="146"/>
                    <a:pt x="58" y="141"/>
                  </a:cubicBezTo>
                  <a:cubicBezTo>
                    <a:pt x="68" y="137"/>
                    <a:pt x="80" y="135"/>
                    <a:pt x="93" y="135"/>
                  </a:cubicBezTo>
                  <a:cubicBezTo>
                    <a:pt x="104" y="135"/>
                    <a:pt x="115" y="136"/>
                    <a:pt x="125" y="139"/>
                  </a:cubicBezTo>
                  <a:cubicBezTo>
                    <a:pt x="134" y="142"/>
                    <a:pt x="143" y="146"/>
                    <a:pt x="152" y="151"/>
                  </a:cubicBezTo>
                  <a:cubicBezTo>
                    <a:pt x="160" y="157"/>
                    <a:pt x="168" y="164"/>
                    <a:pt x="176" y="172"/>
                  </a:cubicBezTo>
                  <a:cubicBezTo>
                    <a:pt x="184" y="180"/>
                    <a:pt x="192" y="190"/>
                    <a:pt x="200" y="201"/>
                  </a:cubicBezTo>
                  <a:cubicBezTo>
                    <a:pt x="210" y="215"/>
                    <a:pt x="218" y="227"/>
                    <a:pt x="225" y="236"/>
                  </a:cubicBezTo>
                  <a:cubicBezTo>
                    <a:pt x="233" y="245"/>
                    <a:pt x="239" y="252"/>
                    <a:pt x="245" y="258"/>
                  </a:cubicBezTo>
                  <a:cubicBezTo>
                    <a:pt x="252" y="263"/>
                    <a:pt x="258" y="267"/>
                    <a:pt x="264" y="269"/>
                  </a:cubicBezTo>
                  <a:cubicBezTo>
                    <a:pt x="270" y="271"/>
                    <a:pt x="277" y="272"/>
                    <a:pt x="285" y="272"/>
                  </a:cubicBezTo>
                  <a:lnTo>
                    <a:pt x="285" y="123"/>
                  </a:lnTo>
                  <a:lnTo>
                    <a:pt x="316" y="123"/>
                  </a:lnTo>
                  <a:lnTo>
                    <a:pt x="316" y="308"/>
                  </a:lnTo>
                  <a:lnTo>
                    <a:pt x="301" y="308"/>
                  </a:lnTo>
                  <a:cubicBezTo>
                    <a:pt x="288" y="308"/>
                    <a:pt x="277" y="306"/>
                    <a:pt x="267" y="304"/>
                  </a:cubicBezTo>
                  <a:cubicBezTo>
                    <a:pt x="258" y="301"/>
                    <a:pt x="248" y="296"/>
                    <a:pt x="240" y="290"/>
                  </a:cubicBezTo>
                  <a:cubicBezTo>
                    <a:pt x="231" y="283"/>
                    <a:pt x="222" y="275"/>
                    <a:pt x="213" y="265"/>
                  </a:cubicBezTo>
                  <a:cubicBezTo>
                    <a:pt x="205" y="254"/>
                    <a:pt x="195" y="242"/>
                    <a:pt x="184" y="227"/>
                  </a:cubicBezTo>
                  <a:cubicBezTo>
                    <a:pt x="176" y="216"/>
                    <a:pt x="169" y="207"/>
                    <a:pt x="162" y="199"/>
                  </a:cubicBezTo>
                  <a:cubicBezTo>
                    <a:pt x="154" y="192"/>
                    <a:pt x="147" y="186"/>
                    <a:pt x="140" y="182"/>
                  </a:cubicBezTo>
                  <a:cubicBezTo>
                    <a:pt x="133" y="177"/>
                    <a:pt x="126" y="174"/>
                    <a:pt x="119" y="172"/>
                  </a:cubicBezTo>
                  <a:cubicBezTo>
                    <a:pt x="111" y="170"/>
                    <a:pt x="104" y="170"/>
                    <a:pt x="95" y="170"/>
                  </a:cubicBezTo>
                  <a:close/>
                  <a:moveTo>
                    <a:pt x="384" y="65"/>
                  </a:moveTo>
                  <a:lnTo>
                    <a:pt x="384" y="95"/>
                  </a:lnTo>
                  <a:cubicBezTo>
                    <a:pt x="332" y="52"/>
                    <a:pt x="271" y="30"/>
                    <a:pt x="202" y="30"/>
                  </a:cubicBezTo>
                  <a:cubicBezTo>
                    <a:pt x="131" y="30"/>
                    <a:pt x="70" y="52"/>
                    <a:pt x="17" y="96"/>
                  </a:cubicBezTo>
                  <a:lnTo>
                    <a:pt x="17" y="65"/>
                  </a:lnTo>
                  <a:cubicBezTo>
                    <a:pt x="68" y="22"/>
                    <a:pt x="130" y="0"/>
                    <a:pt x="202" y="0"/>
                  </a:cubicBezTo>
                  <a:cubicBezTo>
                    <a:pt x="274" y="0"/>
                    <a:pt x="335" y="22"/>
                    <a:pt x="384" y="6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600" b="1" dirty="0"/>
            </a:p>
          </p:txBody>
        </p:sp>
      </p:grpSp>
      <p:grpSp>
        <p:nvGrpSpPr>
          <p:cNvPr id="3" name="Group 2">
            <a:extLst>
              <a:ext uri="{FF2B5EF4-FFF2-40B4-BE49-F238E27FC236}">
                <a16:creationId xmlns="" xmlns:a16="http://schemas.microsoft.com/office/drawing/2014/main" id="{531E483C-84A6-4D81-9F6B-CEADCFB909BA}"/>
              </a:ext>
            </a:extLst>
          </p:cNvPr>
          <p:cNvGrpSpPr/>
          <p:nvPr/>
        </p:nvGrpSpPr>
        <p:grpSpPr>
          <a:xfrm>
            <a:off x="1001712" y="3870251"/>
            <a:ext cx="4394359" cy="2564753"/>
            <a:chOff x="876300" y="3130411"/>
            <a:chExt cx="4519772" cy="3322897"/>
          </a:xfrm>
        </p:grpSpPr>
        <p:sp>
          <p:nvSpPr>
            <p:cNvPr id="99" name="Rectangle 40"/>
            <p:cNvSpPr>
              <a:spLocks noChangeArrowheads="1"/>
            </p:cNvSpPr>
            <p:nvPr/>
          </p:nvSpPr>
          <p:spPr bwMode="auto">
            <a:xfrm>
              <a:off x="2775178" y="4098688"/>
              <a:ext cx="455311" cy="1639726"/>
            </a:xfrm>
            <a:prstGeom prst="rect">
              <a:avLst/>
            </a:prstGeom>
            <a:solidFill>
              <a:srgbClr val="4FB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Rectangle 27"/>
            <p:cNvSpPr>
              <a:spLocks noChangeArrowheads="1"/>
            </p:cNvSpPr>
            <p:nvPr/>
          </p:nvSpPr>
          <p:spPr bwMode="auto">
            <a:xfrm>
              <a:off x="1559963" y="5375204"/>
              <a:ext cx="3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2500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1" name="Rectangle 27"/>
            <p:cNvSpPr>
              <a:spLocks noChangeArrowheads="1"/>
            </p:cNvSpPr>
            <p:nvPr/>
          </p:nvSpPr>
          <p:spPr bwMode="auto">
            <a:xfrm>
              <a:off x="1552515" y="4756541"/>
              <a:ext cx="3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75</a:t>
              </a:r>
              <a:r>
                <a:rPr kumimoji="0" lang="en-US" altLang="en-US" sz="1200" b="0" i="0" u="none" strike="noStrike" cap="none" normalizeH="0" baseline="0" dirty="0">
                  <a:ln>
                    <a:noFill/>
                  </a:ln>
                  <a:solidFill>
                    <a:srgbClr val="000000"/>
                  </a:solidFill>
                  <a:effectLst/>
                  <a:latin typeface="Segoe UI" panose="020B0502040204020203" pitchFamily="34" charset="0"/>
                </a:rPr>
                <a:t>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2" name="Rectangle 31"/>
            <p:cNvSpPr>
              <a:spLocks noChangeArrowheads="1"/>
            </p:cNvSpPr>
            <p:nvPr/>
          </p:nvSpPr>
          <p:spPr bwMode="auto">
            <a:xfrm>
              <a:off x="1489383" y="3546100"/>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17500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3" name="Rectangle 31"/>
            <p:cNvSpPr>
              <a:spLocks noChangeArrowheads="1"/>
            </p:cNvSpPr>
            <p:nvPr/>
          </p:nvSpPr>
          <p:spPr bwMode="auto">
            <a:xfrm>
              <a:off x="1493137" y="3282062"/>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20</a:t>
              </a:r>
              <a:r>
                <a:rPr kumimoji="0" lang="en-US" altLang="en-US" sz="1200" b="0" i="0" u="none" strike="noStrike" cap="none" normalizeH="0" baseline="0" dirty="0">
                  <a:ln>
                    <a:noFill/>
                  </a:ln>
                  <a:solidFill>
                    <a:srgbClr val="000000"/>
                  </a:solidFill>
                  <a:effectLst/>
                  <a:latin typeface="Segoe UI" panose="020B0502040204020203" pitchFamily="34" charset="0"/>
                </a:rPr>
                <a:t>000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4" name="Freeform 47"/>
            <p:cNvSpPr>
              <a:spLocks noEditPoints="1"/>
            </p:cNvSpPr>
            <p:nvPr/>
          </p:nvSpPr>
          <p:spPr bwMode="auto">
            <a:xfrm>
              <a:off x="2862115" y="3656765"/>
              <a:ext cx="309551" cy="898209"/>
            </a:xfrm>
            <a:custGeom>
              <a:avLst/>
              <a:gdLst>
                <a:gd name="T0" fmla="*/ 0 w 188"/>
                <a:gd name="T1" fmla="*/ 295 h 295"/>
                <a:gd name="T2" fmla="*/ 188 w 188"/>
                <a:gd name="T3" fmla="*/ 295 h 295"/>
                <a:gd name="T4" fmla="*/ 94 w 188"/>
                <a:gd name="T5" fmla="*/ 295 h 295"/>
                <a:gd name="T6" fmla="*/ 94 w 188"/>
                <a:gd name="T7" fmla="*/ 0 h 295"/>
                <a:gd name="T8" fmla="*/ 0 w 188"/>
                <a:gd name="T9" fmla="*/ 0 h 295"/>
                <a:gd name="T10" fmla="*/ 188 w 188"/>
                <a:gd name="T11" fmla="*/ 0 h 295"/>
              </a:gdLst>
              <a:ahLst/>
              <a:cxnLst>
                <a:cxn ang="0">
                  <a:pos x="T0" y="T1"/>
                </a:cxn>
                <a:cxn ang="0">
                  <a:pos x="T2" y="T3"/>
                </a:cxn>
                <a:cxn ang="0">
                  <a:pos x="T4" y="T5"/>
                </a:cxn>
                <a:cxn ang="0">
                  <a:pos x="T6" y="T7"/>
                </a:cxn>
                <a:cxn ang="0">
                  <a:pos x="T8" y="T9"/>
                </a:cxn>
                <a:cxn ang="0">
                  <a:pos x="T10" y="T11"/>
                </a:cxn>
              </a:cxnLst>
              <a:rect l="0" t="0" r="r" b="b"/>
              <a:pathLst>
                <a:path w="188" h="295">
                  <a:moveTo>
                    <a:pt x="0" y="295"/>
                  </a:moveTo>
                  <a:lnTo>
                    <a:pt x="188" y="295"/>
                  </a:lnTo>
                  <a:moveTo>
                    <a:pt x="94" y="295"/>
                  </a:moveTo>
                  <a:lnTo>
                    <a:pt x="94" y="0"/>
                  </a:lnTo>
                  <a:moveTo>
                    <a:pt x="0" y="0"/>
                  </a:moveTo>
                  <a:lnTo>
                    <a:pt x="188" y="0"/>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5" name="Rectangle 27"/>
            <p:cNvSpPr>
              <a:spLocks noChangeArrowheads="1"/>
            </p:cNvSpPr>
            <p:nvPr/>
          </p:nvSpPr>
          <p:spPr bwMode="auto">
            <a:xfrm>
              <a:off x="1572766" y="5073665"/>
              <a:ext cx="3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5000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6" name="Rectangle 29"/>
            <p:cNvSpPr>
              <a:spLocks noChangeArrowheads="1"/>
            </p:cNvSpPr>
            <p:nvPr/>
          </p:nvSpPr>
          <p:spPr bwMode="auto">
            <a:xfrm>
              <a:off x="1501725" y="4458017"/>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10</a:t>
              </a:r>
              <a:r>
                <a:rPr kumimoji="0" lang="en-US" altLang="en-US" sz="1200" b="0" i="0" u="none" strike="noStrike" cap="none" normalizeH="0" baseline="0" dirty="0">
                  <a:ln>
                    <a:noFill/>
                  </a:ln>
                  <a:solidFill>
                    <a:srgbClr val="000000"/>
                  </a:solidFill>
                  <a:effectLst/>
                  <a:latin typeface="Segoe UI" panose="020B0502040204020203" pitchFamily="34" charset="0"/>
                </a:rPr>
                <a:t>000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7" name="Rectangle 31"/>
            <p:cNvSpPr>
              <a:spLocks noChangeArrowheads="1"/>
            </p:cNvSpPr>
            <p:nvPr/>
          </p:nvSpPr>
          <p:spPr bwMode="auto">
            <a:xfrm>
              <a:off x="1509796" y="3852880"/>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egoe UI" panose="020B0502040204020203" pitchFamily="34" charset="0"/>
                </a:rPr>
                <a:t>15000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8" name="Rectangle 33"/>
            <p:cNvSpPr>
              <a:spLocks noChangeArrowheads="1"/>
            </p:cNvSpPr>
            <p:nvPr/>
          </p:nvSpPr>
          <p:spPr bwMode="auto">
            <a:xfrm>
              <a:off x="1501725" y="4151696"/>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Segoe UI" panose="020B0502040204020203" pitchFamily="34" charset="0"/>
                </a:rPr>
                <a:t>125</a:t>
              </a:r>
              <a:r>
                <a:rPr kumimoji="0" lang="en-US" altLang="en-US" sz="1200" b="0" i="0" u="none" strike="noStrike" cap="none" normalizeH="0" baseline="0" dirty="0">
                  <a:ln>
                    <a:noFill/>
                  </a:ln>
                  <a:solidFill>
                    <a:srgbClr val="000000"/>
                  </a:solidFill>
                  <a:effectLst/>
                  <a:latin typeface="Segoe UI" panose="020B0502040204020203" pitchFamily="34" charset="0"/>
                </a:rPr>
                <a:t>00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9" name="Rectangle 41"/>
            <p:cNvSpPr>
              <a:spLocks noChangeArrowheads="1"/>
            </p:cNvSpPr>
            <p:nvPr/>
          </p:nvSpPr>
          <p:spPr bwMode="auto">
            <a:xfrm>
              <a:off x="4117450" y="5637807"/>
              <a:ext cx="455311" cy="108114"/>
            </a:xfrm>
            <a:prstGeom prst="rect">
              <a:avLst/>
            </a:prstGeom>
            <a:solidFill>
              <a:srgbClr val="A7DF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48"/>
            <p:cNvSpPr>
              <a:spLocks noEditPoints="1"/>
            </p:cNvSpPr>
            <p:nvPr/>
          </p:nvSpPr>
          <p:spPr bwMode="auto">
            <a:xfrm>
              <a:off x="4185262" y="5615284"/>
              <a:ext cx="303542" cy="43546"/>
            </a:xfrm>
            <a:custGeom>
              <a:avLst/>
              <a:gdLst>
                <a:gd name="T0" fmla="*/ 0 w 188"/>
                <a:gd name="T1" fmla="*/ 20 h 20"/>
                <a:gd name="T2" fmla="*/ 188 w 188"/>
                <a:gd name="T3" fmla="*/ 20 h 20"/>
                <a:gd name="T4" fmla="*/ 94 w 188"/>
                <a:gd name="T5" fmla="*/ 20 h 20"/>
                <a:gd name="T6" fmla="*/ 94 w 188"/>
                <a:gd name="T7" fmla="*/ 0 h 20"/>
                <a:gd name="T8" fmla="*/ 0 w 188"/>
                <a:gd name="T9" fmla="*/ 0 h 20"/>
                <a:gd name="T10" fmla="*/ 188 w 188"/>
                <a:gd name="T11" fmla="*/ 0 h 20"/>
              </a:gdLst>
              <a:ahLst/>
              <a:cxnLst>
                <a:cxn ang="0">
                  <a:pos x="T0" y="T1"/>
                </a:cxn>
                <a:cxn ang="0">
                  <a:pos x="T2" y="T3"/>
                </a:cxn>
                <a:cxn ang="0">
                  <a:pos x="T4" y="T5"/>
                </a:cxn>
                <a:cxn ang="0">
                  <a:pos x="T6" y="T7"/>
                </a:cxn>
                <a:cxn ang="0">
                  <a:pos x="T8" y="T9"/>
                </a:cxn>
                <a:cxn ang="0">
                  <a:pos x="T10" y="T11"/>
                </a:cxn>
              </a:cxnLst>
              <a:rect l="0" t="0" r="r" b="b"/>
              <a:pathLst>
                <a:path w="188" h="20">
                  <a:moveTo>
                    <a:pt x="0" y="20"/>
                  </a:moveTo>
                  <a:lnTo>
                    <a:pt x="188" y="20"/>
                  </a:lnTo>
                  <a:moveTo>
                    <a:pt x="94" y="20"/>
                  </a:moveTo>
                  <a:lnTo>
                    <a:pt x="94" y="0"/>
                  </a:lnTo>
                  <a:moveTo>
                    <a:pt x="0" y="0"/>
                  </a:moveTo>
                  <a:lnTo>
                    <a:pt x="188" y="0"/>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 name="Rectangle 49"/>
            <p:cNvSpPr>
              <a:spLocks noChangeArrowheads="1"/>
            </p:cNvSpPr>
            <p:nvPr/>
          </p:nvSpPr>
          <p:spPr bwMode="auto">
            <a:xfrm>
              <a:off x="2053703" y="3257105"/>
              <a:ext cx="3211401" cy="2474528"/>
            </a:xfrm>
            <a:prstGeom prst="rect">
              <a:avLst/>
            </a:prstGeom>
            <a:noFill/>
            <a:ln w="6350" cap="flat">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 name="TextBox 111"/>
            <p:cNvSpPr txBox="1"/>
            <p:nvPr/>
          </p:nvSpPr>
          <p:spPr>
            <a:xfrm>
              <a:off x="2681426" y="5745921"/>
              <a:ext cx="718774" cy="319004"/>
            </a:xfrm>
            <a:prstGeom prst="rect">
              <a:avLst/>
            </a:prstGeom>
            <a:noFill/>
          </p:spPr>
          <p:txBody>
            <a:bodyPr wrap="square" rtlCol="0">
              <a:spAutoFit/>
            </a:bodyPr>
            <a:lstStyle/>
            <a:p>
              <a:r>
                <a:rPr lang="en-GB" sz="1000" b="1" dirty="0"/>
                <a:t>CBD 100</a:t>
              </a:r>
            </a:p>
          </p:txBody>
        </p:sp>
        <p:sp>
          <p:nvSpPr>
            <p:cNvPr id="113" name="TextBox 112"/>
            <p:cNvSpPr txBox="1"/>
            <p:nvPr/>
          </p:nvSpPr>
          <p:spPr>
            <a:xfrm>
              <a:off x="3844932" y="5735548"/>
              <a:ext cx="1053281" cy="717760"/>
            </a:xfrm>
            <a:prstGeom prst="rect">
              <a:avLst/>
            </a:prstGeom>
            <a:noFill/>
          </p:spPr>
          <p:txBody>
            <a:bodyPr wrap="square" rtlCol="0">
              <a:spAutoFit/>
            </a:bodyPr>
            <a:lstStyle/>
            <a:p>
              <a:pPr algn="ctr"/>
              <a:r>
                <a:rPr lang="en-GB" sz="1000" b="1" dirty="0"/>
                <a:t>POPULAR COMPETITIVE</a:t>
              </a:r>
            </a:p>
            <a:p>
              <a:pPr algn="ctr"/>
              <a:r>
                <a:rPr lang="en-GB" sz="1000" b="1" dirty="0"/>
                <a:t>PRODUCT</a:t>
              </a:r>
            </a:p>
          </p:txBody>
        </p:sp>
        <p:sp>
          <p:nvSpPr>
            <p:cNvPr id="114" name="Freeform 15"/>
            <p:cNvSpPr>
              <a:spLocks noEditPoints="1"/>
            </p:cNvSpPr>
            <p:nvPr/>
          </p:nvSpPr>
          <p:spPr bwMode="auto">
            <a:xfrm>
              <a:off x="1061776" y="3225451"/>
              <a:ext cx="200878" cy="2391898"/>
            </a:xfrm>
            <a:custGeom>
              <a:avLst/>
              <a:gdLst>
                <a:gd name="T0" fmla="*/ 316 w 416"/>
                <a:gd name="T1" fmla="*/ 6182 h 6326"/>
                <a:gd name="T2" fmla="*/ 17 w 416"/>
                <a:gd name="T3" fmla="*/ 6280 h 6326"/>
                <a:gd name="T4" fmla="*/ 218 w 416"/>
                <a:gd name="T5" fmla="*/ 5776 h 6326"/>
                <a:gd name="T6" fmla="*/ 210 w 416"/>
                <a:gd name="T7" fmla="*/ 5962 h 6326"/>
                <a:gd name="T8" fmla="*/ 126 w 416"/>
                <a:gd name="T9" fmla="*/ 5864 h 6326"/>
                <a:gd name="T10" fmla="*/ 321 w 416"/>
                <a:gd name="T11" fmla="*/ 5672 h 6326"/>
                <a:gd name="T12" fmla="*/ 98 w 416"/>
                <a:gd name="T13" fmla="*/ 5647 h 6326"/>
                <a:gd name="T14" fmla="*/ 292 w 416"/>
                <a:gd name="T15" fmla="*/ 5664 h 6326"/>
                <a:gd name="T16" fmla="*/ 146 w 416"/>
                <a:gd name="T17" fmla="*/ 5456 h 6326"/>
                <a:gd name="T18" fmla="*/ 98 w 416"/>
                <a:gd name="T19" fmla="*/ 5402 h 6326"/>
                <a:gd name="T20" fmla="*/ 316 w 416"/>
                <a:gd name="T21" fmla="*/ 5140 h 6326"/>
                <a:gd name="T22" fmla="*/ 53 w 416"/>
                <a:gd name="T23" fmla="*/ 5047 h 6326"/>
                <a:gd name="T24" fmla="*/ 126 w 416"/>
                <a:gd name="T25" fmla="*/ 4653 h 6326"/>
                <a:gd name="T26" fmla="*/ 194 w 416"/>
                <a:gd name="T27" fmla="*/ 4840 h 6326"/>
                <a:gd name="T28" fmla="*/ 110 w 416"/>
                <a:gd name="T29" fmla="*/ 4734 h 6326"/>
                <a:gd name="T30" fmla="*/ 128 w 416"/>
                <a:gd name="T31" fmla="*/ 4491 h 6326"/>
                <a:gd name="T32" fmla="*/ 210 w 416"/>
                <a:gd name="T33" fmla="*/ 4486 h 6326"/>
                <a:gd name="T34" fmla="*/ 316 w 416"/>
                <a:gd name="T35" fmla="*/ 4118 h 6326"/>
                <a:gd name="T36" fmla="*/ 292 w 416"/>
                <a:gd name="T37" fmla="*/ 4175 h 6326"/>
                <a:gd name="T38" fmla="*/ 194 w 416"/>
                <a:gd name="T39" fmla="*/ 3872 h 6326"/>
                <a:gd name="T40" fmla="*/ 138 w 416"/>
                <a:gd name="T41" fmla="*/ 3981 h 6326"/>
                <a:gd name="T42" fmla="*/ 258 w 416"/>
                <a:gd name="T43" fmla="*/ 3762 h 6326"/>
                <a:gd name="T44" fmla="*/ 103 w 416"/>
                <a:gd name="T45" fmla="*/ 3674 h 6326"/>
                <a:gd name="T46" fmla="*/ 316 w 416"/>
                <a:gd name="T47" fmla="*/ 3276 h 6326"/>
                <a:gd name="T48" fmla="*/ 316 w 416"/>
                <a:gd name="T49" fmla="*/ 3276 h 6326"/>
                <a:gd name="T50" fmla="*/ 203 w 416"/>
                <a:gd name="T51" fmla="*/ 3197 h 6326"/>
                <a:gd name="T52" fmla="*/ 203 w 416"/>
                <a:gd name="T53" fmla="*/ 3158 h 6326"/>
                <a:gd name="T54" fmla="*/ 49 w 416"/>
                <a:gd name="T55" fmla="*/ 3197 h 6326"/>
                <a:gd name="T56" fmla="*/ 232 w 416"/>
                <a:gd name="T57" fmla="*/ 2640 h 6326"/>
                <a:gd name="T58" fmla="*/ 17 w 416"/>
                <a:gd name="T59" fmla="*/ 2763 h 6326"/>
                <a:gd name="T60" fmla="*/ 166 w 416"/>
                <a:gd name="T61" fmla="*/ 2621 h 6326"/>
                <a:gd name="T62" fmla="*/ 49 w 416"/>
                <a:gd name="T63" fmla="*/ 2728 h 6326"/>
                <a:gd name="T64" fmla="*/ 49 w 416"/>
                <a:gd name="T65" fmla="*/ 2680 h 6326"/>
                <a:gd name="T66" fmla="*/ 321 w 416"/>
                <a:gd name="T67" fmla="*/ 2442 h 6326"/>
                <a:gd name="T68" fmla="*/ 189 w 416"/>
                <a:gd name="T69" fmla="*/ 2388 h 6326"/>
                <a:gd name="T70" fmla="*/ 291 w 416"/>
                <a:gd name="T71" fmla="*/ 2288 h 6326"/>
                <a:gd name="T72" fmla="*/ 211 w 416"/>
                <a:gd name="T73" fmla="*/ 2281 h 6326"/>
                <a:gd name="T74" fmla="*/ 128 w 416"/>
                <a:gd name="T75" fmla="*/ 2090 h 6326"/>
                <a:gd name="T76" fmla="*/ 210 w 416"/>
                <a:gd name="T77" fmla="*/ 2084 h 6326"/>
                <a:gd name="T78" fmla="*/ 316 w 416"/>
                <a:gd name="T79" fmla="*/ 1772 h 6326"/>
                <a:gd name="T80" fmla="*/ 103 w 416"/>
                <a:gd name="T81" fmla="*/ 1723 h 6326"/>
                <a:gd name="T82" fmla="*/ 321 w 416"/>
                <a:gd name="T83" fmla="*/ 1568 h 6326"/>
                <a:gd name="T84" fmla="*/ 189 w 416"/>
                <a:gd name="T85" fmla="*/ 1513 h 6326"/>
                <a:gd name="T86" fmla="*/ 151 w 416"/>
                <a:gd name="T87" fmla="*/ 1378 h 6326"/>
                <a:gd name="T88" fmla="*/ 111 w 416"/>
                <a:gd name="T89" fmla="*/ 1370 h 6326"/>
                <a:gd name="T90" fmla="*/ 268 w 416"/>
                <a:gd name="T91" fmla="*/ 1122 h 6326"/>
                <a:gd name="T92" fmla="*/ 200 w 416"/>
                <a:gd name="T93" fmla="*/ 1107 h 6326"/>
                <a:gd name="T94" fmla="*/ 316 w 416"/>
                <a:gd name="T95" fmla="*/ 873 h 6326"/>
                <a:gd name="T96" fmla="*/ 98 w 416"/>
                <a:gd name="T97" fmla="*/ 972 h 6326"/>
                <a:gd name="T98" fmla="*/ 144 w 416"/>
                <a:gd name="T99" fmla="*/ 925 h 6326"/>
                <a:gd name="T100" fmla="*/ 384 w 416"/>
                <a:gd name="T101" fmla="*/ 598 h 6326"/>
                <a:gd name="T102" fmla="*/ 316 w 416"/>
                <a:gd name="T103" fmla="*/ 416 h 6326"/>
                <a:gd name="T104" fmla="*/ 103 w 416"/>
                <a:gd name="T105" fmla="*/ 524 h 6326"/>
                <a:gd name="T106" fmla="*/ 416 w 416"/>
                <a:gd name="T107" fmla="*/ 247 h 6326"/>
                <a:gd name="T108" fmla="*/ 292 w 416"/>
                <a:gd name="T109" fmla="*/ 307 h 6326"/>
                <a:gd name="T110" fmla="*/ 299 w 416"/>
                <a:gd name="T111" fmla="*/ 135 h 6326"/>
                <a:gd name="T112" fmla="*/ 292 w 416"/>
                <a:gd name="T113" fmla="*/ 234 h 6326"/>
                <a:gd name="T114" fmla="*/ 202 w 416"/>
                <a:gd name="T115" fmla="*/ 0 h 6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6326">
                  <a:moveTo>
                    <a:pt x="316" y="6021"/>
                  </a:moveTo>
                  <a:lnTo>
                    <a:pt x="316" y="6056"/>
                  </a:lnTo>
                  <a:lnTo>
                    <a:pt x="115" y="6056"/>
                  </a:lnTo>
                  <a:cubicBezTo>
                    <a:pt x="100" y="6056"/>
                    <a:pt x="80" y="6055"/>
                    <a:pt x="57" y="6053"/>
                  </a:cubicBezTo>
                  <a:lnTo>
                    <a:pt x="57" y="6054"/>
                  </a:lnTo>
                  <a:cubicBezTo>
                    <a:pt x="71" y="6057"/>
                    <a:pt x="80" y="6060"/>
                    <a:pt x="86" y="6063"/>
                  </a:cubicBezTo>
                  <a:lnTo>
                    <a:pt x="316" y="6165"/>
                  </a:lnTo>
                  <a:lnTo>
                    <a:pt x="316" y="6182"/>
                  </a:lnTo>
                  <a:lnTo>
                    <a:pt x="88" y="6284"/>
                  </a:lnTo>
                  <a:cubicBezTo>
                    <a:pt x="81" y="6287"/>
                    <a:pt x="71" y="6290"/>
                    <a:pt x="57" y="6293"/>
                  </a:cubicBezTo>
                  <a:lnTo>
                    <a:pt x="57" y="6294"/>
                  </a:lnTo>
                  <a:cubicBezTo>
                    <a:pt x="69" y="6293"/>
                    <a:pt x="89" y="6292"/>
                    <a:pt x="116" y="6292"/>
                  </a:cubicBezTo>
                  <a:lnTo>
                    <a:pt x="316" y="6292"/>
                  </a:lnTo>
                  <a:lnTo>
                    <a:pt x="316" y="6326"/>
                  </a:lnTo>
                  <a:lnTo>
                    <a:pt x="17" y="6326"/>
                  </a:lnTo>
                  <a:lnTo>
                    <a:pt x="17" y="6280"/>
                  </a:lnTo>
                  <a:lnTo>
                    <a:pt x="225" y="6188"/>
                  </a:lnTo>
                  <a:cubicBezTo>
                    <a:pt x="241" y="6181"/>
                    <a:pt x="253" y="6176"/>
                    <a:pt x="261" y="6174"/>
                  </a:cubicBezTo>
                  <a:lnTo>
                    <a:pt x="261" y="6173"/>
                  </a:lnTo>
                  <a:cubicBezTo>
                    <a:pt x="245" y="6167"/>
                    <a:pt x="233" y="6162"/>
                    <a:pt x="225" y="6159"/>
                  </a:cubicBezTo>
                  <a:lnTo>
                    <a:pt x="17" y="6065"/>
                  </a:lnTo>
                  <a:lnTo>
                    <a:pt x="17" y="6021"/>
                  </a:lnTo>
                  <a:lnTo>
                    <a:pt x="316" y="6021"/>
                  </a:lnTo>
                  <a:close/>
                  <a:moveTo>
                    <a:pt x="218" y="5776"/>
                  </a:moveTo>
                  <a:lnTo>
                    <a:pt x="218" y="5927"/>
                  </a:lnTo>
                  <a:cubicBezTo>
                    <a:pt x="242" y="5926"/>
                    <a:pt x="260" y="5920"/>
                    <a:pt x="273" y="5907"/>
                  </a:cubicBezTo>
                  <a:cubicBezTo>
                    <a:pt x="286" y="5895"/>
                    <a:pt x="292" y="5878"/>
                    <a:pt x="292" y="5857"/>
                  </a:cubicBezTo>
                  <a:cubicBezTo>
                    <a:pt x="292" y="5833"/>
                    <a:pt x="284" y="5811"/>
                    <a:pt x="268" y="5791"/>
                  </a:cubicBezTo>
                  <a:lnTo>
                    <a:pt x="300" y="5791"/>
                  </a:lnTo>
                  <a:cubicBezTo>
                    <a:pt x="314" y="5810"/>
                    <a:pt x="321" y="5834"/>
                    <a:pt x="321" y="5865"/>
                  </a:cubicBezTo>
                  <a:cubicBezTo>
                    <a:pt x="321" y="5895"/>
                    <a:pt x="311" y="5919"/>
                    <a:pt x="292" y="5936"/>
                  </a:cubicBezTo>
                  <a:cubicBezTo>
                    <a:pt x="272" y="5953"/>
                    <a:pt x="245" y="5962"/>
                    <a:pt x="210" y="5962"/>
                  </a:cubicBezTo>
                  <a:cubicBezTo>
                    <a:pt x="177" y="5962"/>
                    <a:pt x="150" y="5953"/>
                    <a:pt x="129" y="5934"/>
                  </a:cubicBezTo>
                  <a:cubicBezTo>
                    <a:pt x="108" y="5915"/>
                    <a:pt x="98" y="5892"/>
                    <a:pt x="98" y="5864"/>
                  </a:cubicBezTo>
                  <a:cubicBezTo>
                    <a:pt x="98" y="5836"/>
                    <a:pt x="107" y="5814"/>
                    <a:pt x="125" y="5799"/>
                  </a:cubicBezTo>
                  <a:cubicBezTo>
                    <a:pt x="143" y="5784"/>
                    <a:pt x="168" y="5776"/>
                    <a:pt x="200" y="5776"/>
                  </a:cubicBezTo>
                  <a:lnTo>
                    <a:pt x="218" y="5776"/>
                  </a:lnTo>
                  <a:close/>
                  <a:moveTo>
                    <a:pt x="189" y="5811"/>
                  </a:moveTo>
                  <a:cubicBezTo>
                    <a:pt x="169" y="5811"/>
                    <a:pt x="154" y="5816"/>
                    <a:pt x="143" y="5825"/>
                  </a:cubicBezTo>
                  <a:cubicBezTo>
                    <a:pt x="132" y="5835"/>
                    <a:pt x="126" y="5848"/>
                    <a:pt x="126" y="5864"/>
                  </a:cubicBezTo>
                  <a:cubicBezTo>
                    <a:pt x="126" y="5880"/>
                    <a:pt x="132" y="5894"/>
                    <a:pt x="144" y="5905"/>
                  </a:cubicBezTo>
                  <a:cubicBezTo>
                    <a:pt x="155" y="5917"/>
                    <a:pt x="170" y="5924"/>
                    <a:pt x="189" y="5926"/>
                  </a:cubicBezTo>
                  <a:lnTo>
                    <a:pt x="189" y="5811"/>
                  </a:lnTo>
                  <a:close/>
                  <a:moveTo>
                    <a:pt x="316" y="5572"/>
                  </a:moveTo>
                  <a:lnTo>
                    <a:pt x="316" y="5606"/>
                  </a:lnTo>
                  <a:lnTo>
                    <a:pt x="283" y="5606"/>
                  </a:lnTo>
                  <a:lnTo>
                    <a:pt x="283" y="5607"/>
                  </a:lnTo>
                  <a:cubicBezTo>
                    <a:pt x="308" y="5621"/>
                    <a:pt x="321" y="5643"/>
                    <a:pt x="321" y="5672"/>
                  </a:cubicBezTo>
                  <a:cubicBezTo>
                    <a:pt x="321" y="5693"/>
                    <a:pt x="315" y="5710"/>
                    <a:pt x="304" y="5722"/>
                  </a:cubicBezTo>
                  <a:cubicBezTo>
                    <a:pt x="293" y="5734"/>
                    <a:pt x="278" y="5740"/>
                    <a:pt x="259" y="5740"/>
                  </a:cubicBezTo>
                  <a:cubicBezTo>
                    <a:pt x="219" y="5740"/>
                    <a:pt x="196" y="5717"/>
                    <a:pt x="190" y="5670"/>
                  </a:cubicBezTo>
                  <a:lnTo>
                    <a:pt x="181" y="5606"/>
                  </a:lnTo>
                  <a:cubicBezTo>
                    <a:pt x="144" y="5606"/>
                    <a:pt x="126" y="5620"/>
                    <a:pt x="126" y="5650"/>
                  </a:cubicBezTo>
                  <a:cubicBezTo>
                    <a:pt x="126" y="5675"/>
                    <a:pt x="135" y="5699"/>
                    <a:pt x="153" y="5719"/>
                  </a:cubicBezTo>
                  <a:lnTo>
                    <a:pt x="118" y="5719"/>
                  </a:lnTo>
                  <a:cubicBezTo>
                    <a:pt x="104" y="5698"/>
                    <a:pt x="98" y="5674"/>
                    <a:pt x="98" y="5647"/>
                  </a:cubicBezTo>
                  <a:cubicBezTo>
                    <a:pt x="98" y="5597"/>
                    <a:pt x="124" y="5572"/>
                    <a:pt x="177" y="5572"/>
                  </a:cubicBezTo>
                  <a:lnTo>
                    <a:pt x="316" y="5572"/>
                  </a:lnTo>
                  <a:close/>
                  <a:moveTo>
                    <a:pt x="208" y="5606"/>
                  </a:moveTo>
                  <a:lnTo>
                    <a:pt x="215" y="5657"/>
                  </a:lnTo>
                  <a:cubicBezTo>
                    <a:pt x="217" y="5673"/>
                    <a:pt x="221" y="5685"/>
                    <a:pt x="227" y="5693"/>
                  </a:cubicBezTo>
                  <a:cubicBezTo>
                    <a:pt x="232" y="5701"/>
                    <a:pt x="242" y="5705"/>
                    <a:pt x="257" y="5705"/>
                  </a:cubicBezTo>
                  <a:cubicBezTo>
                    <a:pt x="267" y="5705"/>
                    <a:pt x="276" y="5701"/>
                    <a:pt x="282" y="5694"/>
                  </a:cubicBezTo>
                  <a:cubicBezTo>
                    <a:pt x="289" y="5687"/>
                    <a:pt x="292" y="5677"/>
                    <a:pt x="292" y="5664"/>
                  </a:cubicBezTo>
                  <a:cubicBezTo>
                    <a:pt x="292" y="5647"/>
                    <a:pt x="286" y="5633"/>
                    <a:pt x="274" y="5622"/>
                  </a:cubicBezTo>
                  <a:cubicBezTo>
                    <a:pt x="262" y="5611"/>
                    <a:pt x="247" y="5606"/>
                    <a:pt x="229" y="5606"/>
                  </a:cubicBezTo>
                  <a:lnTo>
                    <a:pt x="208" y="5606"/>
                  </a:lnTo>
                  <a:close/>
                  <a:moveTo>
                    <a:pt x="316" y="5330"/>
                  </a:moveTo>
                  <a:lnTo>
                    <a:pt x="316" y="5364"/>
                  </a:lnTo>
                  <a:lnTo>
                    <a:pt x="194" y="5364"/>
                  </a:lnTo>
                  <a:cubicBezTo>
                    <a:pt x="149" y="5364"/>
                    <a:pt x="126" y="5381"/>
                    <a:pt x="126" y="5414"/>
                  </a:cubicBezTo>
                  <a:cubicBezTo>
                    <a:pt x="126" y="5431"/>
                    <a:pt x="133" y="5445"/>
                    <a:pt x="146" y="5456"/>
                  </a:cubicBezTo>
                  <a:cubicBezTo>
                    <a:pt x="158" y="5467"/>
                    <a:pt x="175" y="5473"/>
                    <a:pt x="194" y="5473"/>
                  </a:cubicBezTo>
                  <a:lnTo>
                    <a:pt x="316" y="5473"/>
                  </a:lnTo>
                  <a:lnTo>
                    <a:pt x="316" y="5507"/>
                  </a:lnTo>
                  <a:lnTo>
                    <a:pt x="103" y="5507"/>
                  </a:lnTo>
                  <a:lnTo>
                    <a:pt x="103" y="5473"/>
                  </a:lnTo>
                  <a:lnTo>
                    <a:pt x="138" y="5473"/>
                  </a:lnTo>
                  <a:lnTo>
                    <a:pt x="138" y="5472"/>
                  </a:lnTo>
                  <a:cubicBezTo>
                    <a:pt x="111" y="5456"/>
                    <a:pt x="98" y="5433"/>
                    <a:pt x="98" y="5402"/>
                  </a:cubicBezTo>
                  <a:cubicBezTo>
                    <a:pt x="98" y="5379"/>
                    <a:pt x="105" y="5361"/>
                    <a:pt x="120" y="5349"/>
                  </a:cubicBezTo>
                  <a:cubicBezTo>
                    <a:pt x="135" y="5336"/>
                    <a:pt x="157" y="5330"/>
                    <a:pt x="185" y="5330"/>
                  </a:cubicBezTo>
                  <a:lnTo>
                    <a:pt x="316" y="5330"/>
                  </a:lnTo>
                  <a:close/>
                  <a:moveTo>
                    <a:pt x="316" y="4913"/>
                  </a:moveTo>
                  <a:lnTo>
                    <a:pt x="316" y="4952"/>
                  </a:lnTo>
                  <a:lnTo>
                    <a:pt x="232" y="4983"/>
                  </a:lnTo>
                  <a:lnTo>
                    <a:pt x="232" y="5110"/>
                  </a:lnTo>
                  <a:lnTo>
                    <a:pt x="316" y="5140"/>
                  </a:lnTo>
                  <a:lnTo>
                    <a:pt x="316" y="5179"/>
                  </a:lnTo>
                  <a:lnTo>
                    <a:pt x="17" y="5064"/>
                  </a:lnTo>
                  <a:lnTo>
                    <a:pt x="17" y="5028"/>
                  </a:lnTo>
                  <a:lnTo>
                    <a:pt x="316" y="4913"/>
                  </a:lnTo>
                  <a:close/>
                  <a:moveTo>
                    <a:pt x="201" y="4995"/>
                  </a:moveTo>
                  <a:lnTo>
                    <a:pt x="73" y="5042"/>
                  </a:lnTo>
                  <a:cubicBezTo>
                    <a:pt x="69" y="5043"/>
                    <a:pt x="63" y="5045"/>
                    <a:pt x="53" y="5046"/>
                  </a:cubicBezTo>
                  <a:lnTo>
                    <a:pt x="53" y="5047"/>
                  </a:lnTo>
                  <a:cubicBezTo>
                    <a:pt x="62" y="5049"/>
                    <a:pt x="69" y="5050"/>
                    <a:pt x="73" y="5052"/>
                  </a:cubicBezTo>
                  <a:lnTo>
                    <a:pt x="201" y="5098"/>
                  </a:lnTo>
                  <a:lnTo>
                    <a:pt x="201" y="4995"/>
                  </a:lnTo>
                  <a:close/>
                  <a:moveTo>
                    <a:pt x="316" y="4571"/>
                  </a:moveTo>
                  <a:lnTo>
                    <a:pt x="316" y="4605"/>
                  </a:lnTo>
                  <a:lnTo>
                    <a:pt x="193" y="4605"/>
                  </a:lnTo>
                  <a:cubicBezTo>
                    <a:pt x="170" y="4605"/>
                    <a:pt x="153" y="4609"/>
                    <a:pt x="142" y="4616"/>
                  </a:cubicBezTo>
                  <a:cubicBezTo>
                    <a:pt x="132" y="4623"/>
                    <a:pt x="126" y="4635"/>
                    <a:pt x="126" y="4653"/>
                  </a:cubicBezTo>
                  <a:cubicBezTo>
                    <a:pt x="126" y="4667"/>
                    <a:pt x="133" y="4680"/>
                    <a:pt x="146" y="4690"/>
                  </a:cubicBezTo>
                  <a:cubicBezTo>
                    <a:pt x="160" y="4700"/>
                    <a:pt x="176" y="4705"/>
                    <a:pt x="194" y="4705"/>
                  </a:cubicBezTo>
                  <a:lnTo>
                    <a:pt x="316" y="4705"/>
                  </a:lnTo>
                  <a:lnTo>
                    <a:pt x="316" y="4739"/>
                  </a:lnTo>
                  <a:lnTo>
                    <a:pt x="189" y="4739"/>
                  </a:lnTo>
                  <a:cubicBezTo>
                    <a:pt x="147" y="4739"/>
                    <a:pt x="126" y="4755"/>
                    <a:pt x="126" y="4788"/>
                  </a:cubicBezTo>
                  <a:cubicBezTo>
                    <a:pt x="126" y="4803"/>
                    <a:pt x="133" y="4815"/>
                    <a:pt x="145" y="4825"/>
                  </a:cubicBezTo>
                  <a:cubicBezTo>
                    <a:pt x="158" y="4835"/>
                    <a:pt x="174" y="4840"/>
                    <a:pt x="194" y="4840"/>
                  </a:cubicBezTo>
                  <a:lnTo>
                    <a:pt x="316" y="4840"/>
                  </a:lnTo>
                  <a:lnTo>
                    <a:pt x="316" y="4874"/>
                  </a:lnTo>
                  <a:lnTo>
                    <a:pt x="103" y="4874"/>
                  </a:lnTo>
                  <a:lnTo>
                    <a:pt x="103" y="4840"/>
                  </a:lnTo>
                  <a:lnTo>
                    <a:pt x="136" y="4840"/>
                  </a:lnTo>
                  <a:lnTo>
                    <a:pt x="136" y="4839"/>
                  </a:lnTo>
                  <a:cubicBezTo>
                    <a:pt x="110" y="4824"/>
                    <a:pt x="98" y="4801"/>
                    <a:pt x="98" y="4772"/>
                  </a:cubicBezTo>
                  <a:cubicBezTo>
                    <a:pt x="98" y="4758"/>
                    <a:pt x="102" y="4745"/>
                    <a:pt x="110" y="4734"/>
                  </a:cubicBezTo>
                  <a:cubicBezTo>
                    <a:pt x="118" y="4723"/>
                    <a:pt x="129" y="4716"/>
                    <a:pt x="142" y="4712"/>
                  </a:cubicBezTo>
                  <a:cubicBezTo>
                    <a:pt x="112" y="4696"/>
                    <a:pt x="98" y="4673"/>
                    <a:pt x="98" y="4641"/>
                  </a:cubicBezTo>
                  <a:cubicBezTo>
                    <a:pt x="98" y="4594"/>
                    <a:pt x="127" y="4571"/>
                    <a:pt x="184" y="4571"/>
                  </a:cubicBezTo>
                  <a:lnTo>
                    <a:pt x="316" y="4571"/>
                  </a:lnTo>
                  <a:close/>
                  <a:moveTo>
                    <a:pt x="321" y="4417"/>
                  </a:moveTo>
                  <a:cubicBezTo>
                    <a:pt x="321" y="4449"/>
                    <a:pt x="311" y="4474"/>
                    <a:pt x="291" y="4493"/>
                  </a:cubicBezTo>
                  <a:cubicBezTo>
                    <a:pt x="271" y="4511"/>
                    <a:pt x="245" y="4521"/>
                    <a:pt x="212" y="4521"/>
                  </a:cubicBezTo>
                  <a:cubicBezTo>
                    <a:pt x="176" y="4521"/>
                    <a:pt x="148" y="4511"/>
                    <a:pt x="128" y="4491"/>
                  </a:cubicBezTo>
                  <a:cubicBezTo>
                    <a:pt x="108" y="4472"/>
                    <a:pt x="98" y="4445"/>
                    <a:pt x="98" y="4412"/>
                  </a:cubicBezTo>
                  <a:cubicBezTo>
                    <a:pt x="98" y="4380"/>
                    <a:pt x="107" y="4355"/>
                    <a:pt x="127" y="4338"/>
                  </a:cubicBezTo>
                  <a:cubicBezTo>
                    <a:pt x="147" y="4320"/>
                    <a:pt x="174" y="4311"/>
                    <a:pt x="208" y="4311"/>
                  </a:cubicBezTo>
                  <a:cubicBezTo>
                    <a:pt x="242" y="4311"/>
                    <a:pt x="270" y="4320"/>
                    <a:pt x="290" y="4340"/>
                  </a:cubicBezTo>
                  <a:cubicBezTo>
                    <a:pt x="311" y="4359"/>
                    <a:pt x="321" y="4385"/>
                    <a:pt x="321" y="4417"/>
                  </a:cubicBezTo>
                  <a:close/>
                  <a:moveTo>
                    <a:pt x="126" y="4415"/>
                  </a:moveTo>
                  <a:cubicBezTo>
                    <a:pt x="126" y="4436"/>
                    <a:pt x="134" y="4454"/>
                    <a:pt x="149" y="4467"/>
                  </a:cubicBezTo>
                  <a:cubicBezTo>
                    <a:pt x="164" y="4479"/>
                    <a:pt x="184" y="4486"/>
                    <a:pt x="210" y="4486"/>
                  </a:cubicBezTo>
                  <a:cubicBezTo>
                    <a:pt x="236" y="4486"/>
                    <a:pt x="256" y="4479"/>
                    <a:pt x="270" y="4466"/>
                  </a:cubicBezTo>
                  <a:cubicBezTo>
                    <a:pt x="285" y="4453"/>
                    <a:pt x="292" y="4436"/>
                    <a:pt x="292" y="4415"/>
                  </a:cubicBezTo>
                  <a:cubicBezTo>
                    <a:pt x="292" y="4392"/>
                    <a:pt x="285" y="4375"/>
                    <a:pt x="271" y="4364"/>
                  </a:cubicBezTo>
                  <a:cubicBezTo>
                    <a:pt x="256" y="4352"/>
                    <a:pt x="236" y="4346"/>
                    <a:pt x="210" y="4346"/>
                  </a:cubicBezTo>
                  <a:cubicBezTo>
                    <a:pt x="183" y="4346"/>
                    <a:pt x="162" y="4352"/>
                    <a:pt x="148" y="4364"/>
                  </a:cubicBezTo>
                  <a:cubicBezTo>
                    <a:pt x="134" y="4375"/>
                    <a:pt x="126" y="4392"/>
                    <a:pt x="126" y="4415"/>
                  </a:cubicBezTo>
                  <a:close/>
                  <a:moveTo>
                    <a:pt x="316" y="4084"/>
                  </a:moveTo>
                  <a:lnTo>
                    <a:pt x="316" y="4118"/>
                  </a:lnTo>
                  <a:lnTo>
                    <a:pt x="282" y="4118"/>
                  </a:lnTo>
                  <a:lnTo>
                    <a:pt x="282" y="4119"/>
                  </a:lnTo>
                  <a:cubicBezTo>
                    <a:pt x="308" y="4133"/>
                    <a:pt x="321" y="4155"/>
                    <a:pt x="321" y="4185"/>
                  </a:cubicBezTo>
                  <a:cubicBezTo>
                    <a:pt x="321" y="4235"/>
                    <a:pt x="291" y="4261"/>
                    <a:pt x="230" y="4261"/>
                  </a:cubicBezTo>
                  <a:lnTo>
                    <a:pt x="103" y="4261"/>
                  </a:lnTo>
                  <a:lnTo>
                    <a:pt x="103" y="4227"/>
                  </a:lnTo>
                  <a:lnTo>
                    <a:pt x="225" y="4227"/>
                  </a:lnTo>
                  <a:cubicBezTo>
                    <a:pt x="270" y="4227"/>
                    <a:pt x="292" y="4210"/>
                    <a:pt x="292" y="4175"/>
                  </a:cubicBezTo>
                  <a:cubicBezTo>
                    <a:pt x="292" y="4158"/>
                    <a:pt x="286" y="4145"/>
                    <a:pt x="274" y="4134"/>
                  </a:cubicBezTo>
                  <a:cubicBezTo>
                    <a:pt x="261" y="4123"/>
                    <a:pt x="245" y="4118"/>
                    <a:pt x="225" y="4118"/>
                  </a:cubicBezTo>
                  <a:lnTo>
                    <a:pt x="103" y="4118"/>
                  </a:lnTo>
                  <a:lnTo>
                    <a:pt x="103" y="4084"/>
                  </a:lnTo>
                  <a:lnTo>
                    <a:pt x="316" y="4084"/>
                  </a:lnTo>
                  <a:close/>
                  <a:moveTo>
                    <a:pt x="316" y="3838"/>
                  </a:moveTo>
                  <a:lnTo>
                    <a:pt x="316" y="3872"/>
                  </a:lnTo>
                  <a:lnTo>
                    <a:pt x="194" y="3872"/>
                  </a:lnTo>
                  <a:cubicBezTo>
                    <a:pt x="149" y="3872"/>
                    <a:pt x="126" y="3888"/>
                    <a:pt x="126" y="3921"/>
                  </a:cubicBezTo>
                  <a:cubicBezTo>
                    <a:pt x="126" y="3938"/>
                    <a:pt x="133" y="3953"/>
                    <a:pt x="146" y="3964"/>
                  </a:cubicBezTo>
                  <a:cubicBezTo>
                    <a:pt x="158" y="3975"/>
                    <a:pt x="175" y="3981"/>
                    <a:pt x="194" y="3981"/>
                  </a:cubicBezTo>
                  <a:lnTo>
                    <a:pt x="316" y="3981"/>
                  </a:lnTo>
                  <a:lnTo>
                    <a:pt x="316" y="4015"/>
                  </a:lnTo>
                  <a:lnTo>
                    <a:pt x="103" y="4015"/>
                  </a:lnTo>
                  <a:lnTo>
                    <a:pt x="103" y="3981"/>
                  </a:lnTo>
                  <a:lnTo>
                    <a:pt x="138" y="3981"/>
                  </a:lnTo>
                  <a:lnTo>
                    <a:pt x="138" y="3980"/>
                  </a:lnTo>
                  <a:cubicBezTo>
                    <a:pt x="111" y="3964"/>
                    <a:pt x="98" y="3940"/>
                    <a:pt x="98" y="3910"/>
                  </a:cubicBezTo>
                  <a:cubicBezTo>
                    <a:pt x="98" y="3886"/>
                    <a:pt x="105" y="3869"/>
                    <a:pt x="120" y="3856"/>
                  </a:cubicBezTo>
                  <a:cubicBezTo>
                    <a:pt x="135" y="3844"/>
                    <a:pt x="157" y="3838"/>
                    <a:pt x="185" y="3838"/>
                  </a:cubicBezTo>
                  <a:lnTo>
                    <a:pt x="316" y="3838"/>
                  </a:lnTo>
                  <a:close/>
                  <a:moveTo>
                    <a:pt x="314" y="3674"/>
                  </a:moveTo>
                  <a:cubicBezTo>
                    <a:pt x="318" y="3682"/>
                    <a:pt x="320" y="3693"/>
                    <a:pt x="320" y="3706"/>
                  </a:cubicBezTo>
                  <a:cubicBezTo>
                    <a:pt x="320" y="3744"/>
                    <a:pt x="300" y="3762"/>
                    <a:pt x="258" y="3762"/>
                  </a:cubicBezTo>
                  <a:lnTo>
                    <a:pt x="132" y="3762"/>
                  </a:lnTo>
                  <a:lnTo>
                    <a:pt x="132" y="3799"/>
                  </a:lnTo>
                  <a:lnTo>
                    <a:pt x="103" y="3799"/>
                  </a:lnTo>
                  <a:lnTo>
                    <a:pt x="103" y="3762"/>
                  </a:lnTo>
                  <a:lnTo>
                    <a:pt x="50" y="3762"/>
                  </a:lnTo>
                  <a:lnTo>
                    <a:pt x="39" y="3728"/>
                  </a:lnTo>
                  <a:lnTo>
                    <a:pt x="103" y="3728"/>
                  </a:lnTo>
                  <a:lnTo>
                    <a:pt x="103" y="3674"/>
                  </a:lnTo>
                  <a:lnTo>
                    <a:pt x="132" y="3674"/>
                  </a:lnTo>
                  <a:lnTo>
                    <a:pt x="132" y="3728"/>
                  </a:lnTo>
                  <a:lnTo>
                    <a:pt x="252" y="3728"/>
                  </a:lnTo>
                  <a:cubicBezTo>
                    <a:pt x="266" y="3728"/>
                    <a:pt x="276" y="3726"/>
                    <a:pt x="283" y="3721"/>
                  </a:cubicBezTo>
                  <a:cubicBezTo>
                    <a:pt x="289" y="3716"/>
                    <a:pt x="292" y="3708"/>
                    <a:pt x="292" y="3697"/>
                  </a:cubicBezTo>
                  <a:cubicBezTo>
                    <a:pt x="292" y="3688"/>
                    <a:pt x="289" y="3681"/>
                    <a:pt x="285" y="3674"/>
                  </a:cubicBezTo>
                  <a:lnTo>
                    <a:pt x="314" y="3674"/>
                  </a:lnTo>
                  <a:close/>
                  <a:moveTo>
                    <a:pt x="316" y="3276"/>
                  </a:moveTo>
                  <a:lnTo>
                    <a:pt x="316" y="3315"/>
                  </a:lnTo>
                  <a:lnTo>
                    <a:pt x="232" y="3346"/>
                  </a:lnTo>
                  <a:lnTo>
                    <a:pt x="232" y="3473"/>
                  </a:lnTo>
                  <a:lnTo>
                    <a:pt x="316" y="3503"/>
                  </a:lnTo>
                  <a:lnTo>
                    <a:pt x="316" y="3542"/>
                  </a:lnTo>
                  <a:lnTo>
                    <a:pt x="17" y="3427"/>
                  </a:lnTo>
                  <a:lnTo>
                    <a:pt x="17" y="3391"/>
                  </a:lnTo>
                  <a:lnTo>
                    <a:pt x="316" y="3276"/>
                  </a:lnTo>
                  <a:close/>
                  <a:moveTo>
                    <a:pt x="201" y="3358"/>
                  </a:moveTo>
                  <a:lnTo>
                    <a:pt x="73" y="3405"/>
                  </a:lnTo>
                  <a:cubicBezTo>
                    <a:pt x="69" y="3406"/>
                    <a:pt x="63" y="3408"/>
                    <a:pt x="53" y="3409"/>
                  </a:cubicBezTo>
                  <a:lnTo>
                    <a:pt x="53" y="3410"/>
                  </a:lnTo>
                  <a:cubicBezTo>
                    <a:pt x="62" y="3412"/>
                    <a:pt x="69" y="3413"/>
                    <a:pt x="73" y="3415"/>
                  </a:cubicBezTo>
                  <a:lnTo>
                    <a:pt x="201" y="3461"/>
                  </a:lnTo>
                  <a:lnTo>
                    <a:pt x="201" y="3358"/>
                  </a:lnTo>
                  <a:close/>
                  <a:moveTo>
                    <a:pt x="203" y="3197"/>
                  </a:moveTo>
                  <a:lnTo>
                    <a:pt x="316" y="3197"/>
                  </a:lnTo>
                  <a:lnTo>
                    <a:pt x="316" y="3232"/>
                  </a:lnTo>
                  <a:lnTo>
                    <a:pt x="17" y="3232"/>
                  </a:lnTo>
                  <a:lnTo>
                    <a:pt x="17" y="3150"/>
                  </a:lnTo>
                  <a:cubicBezTo>
                    <a:pt x="17" y="3118"/>
                    <a:pt x="25" y="3093"/>
                    <a:pt x="40" y="3076"/>
                  </a:cubicBezTo>
                  <a:cubicBezTo>
                    <a:pt x="56" y="3058"/>
                    <a:pt x="78" y="3049"/>
                    <a:pt x="106" y="3049"/>
                  </a:cubicBezTo>
                  <a:cubicBezTo>
                    <a:pt x="135" y="3049"/>
                    <a:pt x="158" y="3059"/>
                    <a:pt x="176" y="3079"/>
                  </a:cubicBezTo>
                  <a:cubicBezTo>
                    <a:pt x="194" y="3098"/>
                    <a:pt x="203" y="3124"/>
                    <a:pt x="203" y="3158"/>
                  </a:cubicBezTo>
                  <a:lnTo>
                    <a:pt x="203" y="3197"/>
                  </a:lnTo>
                  <a:close/>
                  <a:moveTo>
                    <a:pt x="49" y="3197"/>
                  </a:moveTo>
                  <a:lnTo>
                    <a:pt x="171" y="3197"/>
                  </a:lnTo>
                  <a:lnTo>
                    <a:pt x="171" y="3160"/>
                  </a:lnTo>
                  <a:cubicBezTo>
                    <a:pt x="171" y="3136"/>
                    <a:pt x="166" y="3118"/>
                    <a:pt x="155" y="3105"/>
                  </a:cubicBezTo>
                  <a:cubicBezTo>
                    <a:pt x="144" y="3092"/>
                    <a:pt x="128" y="3086"/>
                    <a:pt x="108" y="3086"/>
                  </a:cubicBezTo>
                  <a:cubicBezTo>
                    <a:pt x="69" y="3086"/>
                    <a:pt x="49" y="3109"/>
                    <a:pt x="49" y="3156"/>
                  </a:cubicBezTo>
                  <a:lnTo>
                    <a:pt x="49" y="3197"/>
                  </a:lnTo>
                  <a:close/>
                  <a:moveTo>
                    <a:pt x="316" y="2958"/>
                  </a:moveTo>
                  <a:lnTo>
                    <a:pt x="316" y="2993"/>
                  </a:lnTo>
                  <a:lnTo>
                    <a:pt x="17" y="2993"/>
                  </a:lnTo>
                  <a:lnTo>
                    <a:pt x="17" y="2958"/>
                  </a:lnTo>
                  <a:lnTo>
                    <a:pt x="316" y="2958"/>
                  </a:lnTo>
                  <a:close/>
                  <a:moveTo>
                    <a:pt x="316" y="2548"/>
                  </a:moveTo>
                  <a:lnTo>
                    <a:pt x="316" y="2590"/>
                  </a:lnTo>
                  <a:lnTo>
                    <a:pt x="232" y="2640"/>
                  </a:lnTo>
                  <a:cubicBezTo>
                    <a:pt x="224" y="2645"/>
                    <a:pt x="218" y="2649"/>
                    <a:pt x="212" y="2653"/>
                  </a:cubicBezTo>
                  <a:cubicBezTo>
                    <a:pt x="207" y="2658"/>
                    <a:pt x="202" y="2662"/>
                    <a:pt x="199" y="2667"/>
                  </a:cubicBezTo>
                  <a:cubicBezTo>
                    <a:pt x="195" y="2671"/>
                    <a:pt x="193" y="2676"/>
                    <a:pt x="191" y="2681"/>
                  </a:cubicBezTo>
                  <a:cubicBezTo>
                    <a:pt x="190" y="2686"/>
                    <a:pt x="189" y="2692"/>
                    <a:pt x="189" y="2699"/>
                  </a:cubicBezTo>
                  <a:lnTo>
                    <a:pt x="189" y="2728"/>
                  </a:lnTo>
                  <a:lnTo>
                    <a:pt x="316" y="2728"/>
                  </a:lnTo>
                  <a:lnTo>
                    <a:pt x="316" y="2763"/>
                  </a:lnTo>
                  <a:lnTo>
                    <a:pt x="17" y="2763"/>
                  </a:lnTo>
                  <a:lnTo>
                    <a:pt x="17" y="2673"/>
                  </a:lnTo>
                  <a:cubicBezTo>
                    <a:pt x="17" y="2660"/>
                    <a:pt x="19" y="2648"/>
                    <a:pt x="22" y="2637"/>
                  </a:cubicBezTo>
                  <a:cubicBezTo>
                    <a:pt x="25" y="2626"/>
                    <a:pt x="30" y="2617"/>
                    <a:pt x="37" y="2609"/>
                  </a:cubicBezTo>
                  <a:cubicBezTo>
                    <a:pt x="44" y="2600"/>
                    <a:pt x="52" y="2594"/>
                    <a:pt x="62" y="2590"/>
                  </a:cubicBezTo>
                  <a:cubicBezTo>
                    <a:pt x="72" y="2585"/>
                    <a:pt x="83" y="2583"/>
                    <a:pt x="97" y="2583"/>
                  </a:cubicBezTo>
                  <a:cubicBezTo>
                    <a:pt x="107" y="2583"/>
                    <a:pt x="117" y="2584"/>
                    <a:pt x="125" y="2587"/>
                  </a:cubicBezTo>
                  <a:cubicBezTo>
                    <a:pt x="134" y="2590"/>
                    <a:pt x="142" y="2595"/>
                    <a:pt x="149" y="2601"/>
                  </a:cubicBezTo>
                  <a:cubicBezTo>
                    <a:pt x="155" y="2606"/>
                    <a:pt x="161" y="2613"/>
                    <a:pt x="166" y="2621"/>
                  </a:cubicBezTo>
                  <a:cubicBezTo>
                    <a:pt x="171" y="2630"/>
                    <a:pt x="174" y="2639"/>
                    <a:pt x="177" y="2649"/>
                  </a:cubicBezTo>
                  <a:lnTo>
                    <a:pt x="178" y="2649"/>
                  </a:lnTo>
                  <a:cubicBezTo>
                    <a:pt x="180" y="2644"/>
                    <a:pt x="183" y="2640"/>
                    <a:pt x="186" y="2636"/>
                  </a:cubicBezTo>
                  <a:cubicBezTo>
                    <a:pt x="188" y="2632"/>
                    <a:pt x="192" y="2629"/>
                    <a:pt x="196" y="2625"/>
                  </a:cubicBezTo>
                  <a:cubicBezTo>
                    <a:pt x="200" y="2622"/>
                    <a:pt x="204" y="2619"/>
                    <a:pt x="209" y="2615"/>
                  </a:cubicBezTo>
                  <a:cubicBezTo>
                    <a:pt x="214" y="2612"/>
                    <a:pt x="220" y="2609"/>
                    <a:pt x="226" y="2605"/>
                  </a:cubicBezTo>
                  <a:lnTo>
                    <a:pt x="316" y="2548"/>
                  </a:lnTo>
                  <a:close/>
                  <a:moveTo>
                    <a:pt x="49" y="2728"/>
                  </a:moveTo>
                  <a:lnTo>
                    <a:pt x="157" y="2728"/>
                  </a:lnTo>
                  <a:lnTo>
                    <a:pt x="157" y="2680"/>
                  </a:lnTo>
                  <a:cubicBezTo>
                    <a:pt x="157" y="2671"/>
                    <a:pt x="156" y="2663"/>
                    <a:pt x="153" y="2656"/>
                  </a:cubicBezTo>
                  <a:cubicBezTo>
                    <a:pt x="151" y="2648"/>
                    <a:pt x="147" y="2642"/>
                    <a:pt x="142" y="2637"/>
                  </a:cubicBezTo>
                  <a:cubicBezTo>
                    <a:pt x="137" y="2631"/>
                    <a:pt x="131" y="2627"/>
                    <a:pt x="124" y="2624"/>
                  </a:cubicBezTo>
                  <a:cubicBezTo>
                    <a:pt x="117" y="2621"/>
                    <a:pt x="109" y="2619"/>
                    <a:pt x="100" y="2619"/>
                  </a:cubicBezTo>
                  <a:cubicBezTo>
                    <a:pt x="84" y="2619"/>
                    <a:pt x="71" y="2624"/>
                    <a:pt x="62" y="2635"/>
                  </a:cubicBezTo>
                  <a:cubicBezTo>
                    <a:pt x="53" y="2645"/>
                    <a:pt x="49" y="2660"/>
                    <a:pt x="49" y="2680"/>
                  </a:cubicBezTo>
                  <a:lnTo>
                    <a:pt x="49" y="2728"/>
                  </a:lnTo>
                  <a:close/>
                  <a:moveTo>
                    <a:pt x="218" y="2353"/>
                  </a:moveTo>
                  <a:lnTo>
                    <a:pt x="218" y="2504"/>
                  </a:lnTo>
                  <a:cubicBezTo>
                    <a:pt x="242" y="2503"/>
                    <a:pt x="260" y="2497"/>
                    <a:pt x="273" y="2485"/>
                  </a:cubicBezTo>
                  <a:cubicBezTo>
                    <a:pt x="286" y="2472"/>
                    <a:pt x="292" y="2455"/>
                    <a:pt x="292" y="2434"/>
                  </a:cubicBezTo>
                  <a:cubicBezTo>
                    <a:pt x="292" y="2410"/>
                    <a:pt x="284" y="2388"/>
                    <a:pt x="268" y="2368"/>
                  </a:cubicBezTo>
                  <a:lnTo>
                    <a:pt x="300" y="2368"/>
                  </a:lnTo>
                  <a:cubicBezTo>
                    <a:pt x="314" y="2387"/>
                    <a:pt x="321" y="2411"/>
                    <a:pt x="321" y="2442"/>
                  </a:cubicBezTo>
                  <a:cubicBezTo>
                    <a:pt x="321" y="2472"/>
                    <a:pt x="311" y="2496"/>
                    <a:pt x="292" y="2513"/>
                  </a:cubicBezTo>
                  <a:cubicBezTo>
                    <a:pt x="272" y="2530"/>
                    <a:pt x="245" y="2539"/>
                    <a:pt x="210" y="2539"/>
                  </a:cubicBezTo>
                  <a:cubicBezTo>
                    <a:pt x="177" y="2539"/>
                    <a:pt x="150" y="2530"/>
                    <a:pt x="129" y="2511"/>
                  </a:cubicBezTo>
                  <a:cubicBezTo>
                    <a:pt x="108" y="2492"/>
                    <a:pt x="98" y="2469"/>
                    <a:pt x="98" y="2441"/>
                  </a:cubicBezTo>
                  <a:cubicBezTo>
                    <a:pt x="98" y="2413"/>
                    <a:pt x="107" y="2391"/>
                    <a:pt x="125" y="2376"/>
                  </a:cubicBezTo>
                  <a:cubicBezTo>
                    <a:pt x="143" y="2361"/>
                    <a:pt x="168" y="2353"/>
                    <a:pt x="200" y="2353"/>
                  </a:cubicBezTo>
                  <a:lnTo>
                    <a:pt x="218" y="2353"/>
                  </a:lnTo>
                  <a:close/>
                  <a:moveTo>
                    <a:pt x="189" y="2388"/>
                  </a:moveTo>
                  <a:cubicBezTo>
                    <a:pt x="169" y="2388"/>
                    <a:pt x="154" y="2393"/>
                    <a:pt x="143" y="2402"/>
                  </a:cubicBezTo>
                  <a:cubicBezTo>
                    <a:pt x="132" y="2412"/>
                    <a:pt x="126" y="2425"/>
                    <a:pt x="126" y="2441"/>
                  </a:cubicBezTo>
                  <a:cubicBezTo>
                    <a:pt x="126" y="2457"/>
                    <a:pt x="132" y="2471"/>
                    <a:pt x="144" y="2482"/>
                  </a:cubicBezTo>
                  <a:cubicBezTo>
                    <a:pt x="155" y="2494"/>
                    <a:pt x="170" y="2501"/>
                    <a:pt x="189" y="2503"/>
                  </a:cubicBezTo>
                  <a:lnTo>
                    <a:pt x="189" y="2388"/>
                  </a:lnTo>
                  <a:close/>
                  <a:moveTo>
                    <a:pt x="306" y="2156"/>
                  </a:moveTo>
                  <a:cubicBezTo>
                    <a:pt x="316" y="2172"/>
                    <a:pt x="321" y="2192"/>
                    <a:pt x="321" y="2214"/>
                  </a:cubicBezTo>
                  <a:cubicBezTo>
                    <a:pt x="321" y="2245"/>
                    <a:pt x="311" y="2269"/>
                    <a:pt x="291" y="2288"/>
                  </a:cubicBezTo>
                  <a:cubicBezTo>
                    <a:pt x="271" y="2307"/>
                    <a:pt x="246" y="2316"/>
                    <a:pt x="214" y="2316"/>
                  </a:cubicBezTo>
                  <a:cubicBezTo>
                    <a:pt x="179" y="2316"/>
                    <a:pt x="151" y="2306"/>
                    <a:pt x="130" y="2286"/>
                  </a:cubicBezTo>
                  <a:cubicBezTo>
                    <a:pt x="108" y="2266"/>
                    <a:pt x="98" y="2239"/>
                    <a:pt x="98" y="2205"/>
                  </a:cubicBezTo>
                  <a:cubicBezTo>
                    <a:pt x="98" y="2186"/>
                    <a:pt x="101" y="2170"/>
                    <a:pt x="108" y="2156"/>
                  </a:cubicBezTo>
                  <a:lnTo>
                    <a:pt x="143" y="2156"/>
                  </a:lnTo>
                  <a:cubicBezTo>
                    <a:pt x="132" y="2171"/>
                    <a:pt x="126" y="2188"/>
                    <a:pt x="126" y="2206"/>
                  </a:cubicBezTo>
                  <a:cubicBezTo>
                    <a:pt x="126" y="2228"/>
                    <a:pt x="134" y="2246"/>
                    <a:pt x="150" y="2260"/>
                  </a:cubicBezTo>
                  <a:cubicBezTo>
                    <a:pt x="165" y="2274"/>
                    <a:pt x="186" y="2281"/>
                    <a:pt x="211" y="2281"/>
                  </a:cubicBezTo>
                  <a:cubicBezTo>
                    <a:pt x="236" y="2281"/>
                    <a:pt x="256" y="2274"/>
                    <a:pt x="270" y="2261"/>
                  </a:cubicBezTo>
                  <a:cubicBezTo>
                    <a:pt x="285" y="2248"/>
                    <a:pt x="292" y="2231"/>
                    <a:pt x="292" y="2208"/>
                  </a:cubicBezTo>
                  <a:cubicBezTo>
                    <a:pt x="292" y="2190"/>
                    <a:pt x="286" y="2172"/>
                    <a:pt x="274" y="2156"/>
                  </a:cubicBezTo>
                  <a:lnTo>
                    <a:pt x="306" y="2156"/>
                  </a:lnTo>
                  <a:close/>
                  <a:moveTo>
                    <a:pt x="321" y="2015"/>
                  </a:moveTo>
                  <a:cubicBezTo>
                    <a:pt x="321" y="2047"/>
                    <a:pt x="311" y="2072"/>
                    <a:pt x="291" y="2091"/>
                  </a:cubicBezTo>
                  <a:cubicBezTo>
                    <a:pt x="271" y="2109"/>
                    <a:pt x="245" y="2119"/>
                    <a:pt x="212" y="2119"/>
                  </a:cubicBezTo>
                  <a:cubicBezTo>
                    <a:pt x="176" y="2119"/>
                    <a:pt x="148" y="2109"/>
                    <a:pt x="128" y="2090"/>
                  </a:cubicBezTo>
                  <a:cubicBezTo>
                    <a:pt x="108" y="2070"/>
                    <a:pt x="98" y="2043"/>
                    <a:pt x="98" y="2010"/>
                  </a:cubicBezTo>
                  <a:cubicBezTo>
                    <a:pt x="98" y="1978"/>
                    <a:pt x="107" y="1954"/>
                    <a:pt x="127" y="1936"/>
                  </a:cubicBezTo>
                  <a:cubicBezTo>
                    <a:pt x="147" y="1918"/>
                    <a:pt x="174" y="1909"/>
                    <a:pt x="208" y="1909"/>
                  </a:cubicBezTo>
                  <a:cubicBezTo>
                    <a:pt x="242" y="1909"/>
                    <a:pt x="270" y="1919"/>
                    <a:pt x="290" y="1938"/>
                  </a:cubicBezTo>
                  <a:cubicBezTo>
                    <a:pt x="311" y="1957"/>
                    <a:pt x="321" y="1983"/>
                    <a:pt x="321" y="2015"/>
                  </a:cubicBezTo>
                  <a:close/>
                  <a:moveTo>
                    <a:pt x="126" y="2013"/>
                  </a:moveTo>
                  <a:cubicBezTo>
                    <a:pt x="126" y="2035"/>
                    <a:pt x="134" y="2052"/>
                    <a:pt x="149" y="2065"/>
                  </a:cubicBezTo>
                  <a:cubicBezTo>
                    <a:pt x="164" y="2077"/>
                    <a:pt x="184" y="2084"/>
                    <a:pt x="210" y="2084"/>
                  </a:cubicBezTo>
                  <a:cubicBezTo>
                    <a:pt x="236" y="2084"/>
                    <a:pt x="256" y="2077"/>
                    <a:pt x="270" y="2065"/>
                  </a:cubicBezTo>
                  <a:cubicBezTo>
                    <a:pt x="285" y="2052"/>
                    <a:pt x="292" y="2034"/>
                    <a:pt x="292" y="2013"/>
                  </a:cubicBezTo>
                  <a:cubicBezTo>
                    <a:pt x="292" y="1991"/>
                    <a:pt x="285" y="1974"/>
                    <a:pt x="271" y="1962"/>
                  </a:cubicBezTo>
                  <a:cubicBezTo>
                    <a:pt x="256" y="1950"/>
                    <a:pt x="236" y="1944"/>
                    <a:pt x="210" y="1944"/>
                  </a:cubicBezTo>
                  <a:cubicBezTo>
                    <a:pt x="183" y="1944"/>
                    <a:pt x="162" y="1950"/>
                    <a:pt x="148" y="1962"/>
                  </a:cubicBezTo>
                  <a:cubicBezTo>
                    <a:pt x="134" y="1974"/>
                    <a:pt x="126" y="1991"/>
                    <a:pt x="126" y="2013"/>
                  </a:cubicBezTo>
                  <a:close/>
                  <a:moveTo>
                    <a:pt x="103" y="1687"/>
                  </a:moveTo>
                  <a:lnTo>
                    <a:pt x="316" y="1772"/>
                  </a:lnTo>
                  <a:lnTo>
                    <a:pt x="316" y="1805"/>
                  </a:lnTo>
                  <a:lnTo>
                    <a:pt x="103" y="1886"/>
                  </a:lnTo>
                  <a:lnTo>
                    <a:pt x="103" y="1848"/>
                  </a:lnTo>
                  <a:lnTo>
                    <a:pt x="258" y="1794"/>
                  </a:lnTo>
                  <a:cubicBezTo>
                    <a:pt x="269" y="1790"/>
                    <a:pt x="279" y="1788"/>
                    <a:pt x="287" y="1787"/>
                  </a:cubicBezTo>
                  <a:lnTo>
                    <a:pt x="287" y="1786"/>
                  </a:lnTo>
                  <a:cubicBezTo>
                    <a:pt x="277" y="1785"/>
                    <a:pt x="267" y="1782"/>
                    <a:pt x="258" y="1779"/>
                  </a:cubicBezTo>
                  <a:lnTo>
                    <a:pt x="103" y="1723"/>
                  </a:lnTo>
                  <a:lnTo>
                    <a:pt x="103" y="1687"/>
                  </a:lnTo>
                  <a:close/>
                  <a:moveTo>
                    <a:pt x="218" y="1478"/>
                  </a:moveTo>
                  <a:lnTo>
                    <a:pt x="218" y="1629"/>
                  </a:lnTo>
                  <a:cubicBezTo>
                    <a:pt x="242" y="1629"/>
                    <a:pt x="260" y="1622"/>
                    <a:pt x="273" y="1610"/>
                  </a:cubicBezTo>
                  <a:cubicBezTo>
                    <a:pt x="286" y="1598"/>
                    <a:pt x="292" y="1581"/>
                    <a:pt x="292" y="1560"/>
                  </a:cubicBezTo>
                  <a:cubicBezTo>
                    <a:pt x="292" y="1535"/>
                    <a:pt x="284" y="1513"/>
                    <a:pt x="268" y="1493"/>
                  </a:cubicBezTo>
                  <a:lnTo>
                    <a:pt x="300" y="1493"/>
                  </a:lnTo>
                  <a:cubicBezTo>
                    <a:pt x="314" y="1512"/>
                    <a:pt x="321" y="1537"/>
                    <a:pt x="321" y="1568"/>
                  </a:cubicBezTo>
                  <a:cubicBezTo>
                    <a:pt x="321" y="1598"/>
                    <a:pt x="311" y="1621"/>
                    <a:pt x="292" y="1639"/>
                  </a:cubicBezTo>
                  <a:cubicBezTo>
                    <a:pt x="272" y="1656"/>
                    <a:pt x="245" y="1665"/>
                    <a:pt x="210" y="1665"/>
                  </a:cubicBezTo>
                  <a:cubicBezTo>
                    <a:pt x="177" y="1665"/>
                    <a:pt x="150" y="1655"/>
                    <a:pt x="129" y="1636"/>
                  </a:cubicBezTo>
                  <a:cubicBezTo>
                    <a:pt x="108" y="1617"/>
                    <a:pt x="98" y="1594"/>
                    <a:pt x="98" y="1566"/>
                  </a:cubicBezTo>
                  <a:cubicBezTo>
                    <a:pt x="98" y="1538"/>
                    <a:pt x="107" y="1517"/>
                    <a:pt x="125" y="1501"/>
                  </a:cubicBezTo>
                  <a:cubicBezTo>
                    <a:pt x="143" y="1486"/>
                    <a:pt x="168" y="1478"/>
                    <a:pt x="200" y="1478"/>
                  </a:cubicBezTo>
                  <a:lnTo>
                    <a:pt x="218" y="1478"/>
                  </a:lnTo>
                  <a:close/>
                  <a:moveTo>
                    <a:pt x="189" y="1513"/>
                  </a:moveTo>
                  <a:cubicBezTo>
                    <a:pt x="169" y="1514"/>
                    <a:pt x="154" y="1518"/>
                    <a:pt x="143" y="1528"/>
                  </a:cubicBezTo>
                  <a:cubicBezTo>
                    <a:pt x="132" y="1537"/>
                    <a:pt x="126" y="1550"/>
                    <a:pt x="126" y="1567"/>
                  </a:cubicBezTo>
                  <a:cubicBezTo>
                    <a:pt x="126" y="1583"/>
                    <a:pt x="132" y="1597"/>
                    <a:pt x="144" y="1608"/>
                  </a:cubicBezTo>
                  <a:cubicBezTo>
                    <a:pt x="155" y="1619"/>
                    <a:pt x="170" y="1626"/>
                    <a:pt x="189" y="1629"/>
                  </a:cubicBezTo>
                  <a:lnTo>
                    <a:pt x="189" y="1513"/>
                  </a:lnTo>
                  <a:close/>
                  <a:moveTo>
                    <a:pt x="137" y="1316"/>
                  </a:moveTo>
                  <a:cubicBezTo>
                    <a:pt x="133" y="1322"/>
                    <a:pt x="130" y="1330"/>
                    <a:pt x="130" y="1341"/>
                  </a:cubicBezTo>
                  <a:cubicBezTo>
                    <a:pt x="130" y="1356"/>
                    <a:pt x="137" y="1368"/>
                    <a:pt x="151" y="1378"/>
                  </a:cubicBezTo>
                  <a:cubicBezTo>
                    <a:pt x="165" y="1388"/>
                    <a:pt x="183" y="1393"/>
                    <a:pt x="207" y="1393"/>
                  </a:cubicBezTo>
                  <a:lnTo>
                    <a:pt x="316" y="1393"/>
                  </a:lnTo>
                  <a:lnTo>
                    <a:pt x="316" y="1427"/>
                  </a:lnTo>
                  <a:lnTo>
                    <a:pt x="103" y="1427"/>
                  </a:lnTo>
                  <a:lnTo>
                    <a:pt x="103" y="1393"/>
                  </a:lnTo>
                  <a:lnTo>
                    <a:pt x="147" y="1393"/>
                  </a:lnTo>
                  <a:lnTo>
                    <a:pt x="147" y="1392"/>
                  </a:lnTo>
                  <a:cubicBezTo>
                    <a:pt x="132" y="1387"/>
                    <a:pt x="120" y="1380"/>
                    <a:pt x="111" y="1370"/>
                  </a:cubicBezTo>
                  <a:cubicBezTo>
                    <a:pt x="103" y="1360"/>
                    <a:pt x="99" y="1348"/>
                    <a:pt x="99" y="1336"/>
                  </a:cubicBezTo>
                  <a:cubicBezTo>
                    <a:pt x="99" y="1327"/>
                    <a:pt x="100" y="1320"/>
                    <a:pt x="102" y="1316"/>
                  </a:cubicBezTo>
                  <a:lnTo>
                    <a:pt x="137" y="1316"/>
                  </a:lnTo>
                  <a:close/>
                  <a:moveTo>
                    <a:pt x="218" y="1107"/>
                  </a:moveTo>
                  <a:lnTo>
                    <a:pt x="218" y="1258"/>
                  </a:lnTo>
                  <a:cubicBezTo>
                    <a:pt x="242" y="1257"/>
                    <a:pt x="260" y="1251"/>
                    <a:pt x="273" y="1238"/>
                  </a:cubicBezTo>
                  <a:cubicBezTo>
                    <a:pt x="286" y="1226"/>
                    <a:pt x="292" y="1209"/>
                    <a:pt x="292" y="1188"/>
                  </a:cubicBezTo>
                  <a:cubicBezTo>
                    <a:pt x="292" y="1164"/>
                    <a:pt x="284" y="1142"/>
                    <a:pt x="268" y="1122"/>
                  </a:cubicBezTo>
                  <a:lnTo>
                    <a:pt x="300" y="1122"/>
                  </a:lnTo>
                  <a:cubicBezTo>
                    <a:pt x="314" y="1141"/>
                    <a:pt x="321" y="1165"/>
                    <a:pt x="321" y="1196"/>
                  </a:cubicBezTo>
                  <a:cubicBezTo>
                    <a:pt x="321" y="1226"/>
                    <a:pt x="311" y="1250"/>
                    <a:pt x="292" y="1267"/>
                  </a:cubicBezTo>
                  <a:cubicBezTo>
                    <a:pt x="272" y="1284"/>
                    <a:pt x="245" y="1293"/>
                    <a:pt x="210" y="1293"/>
                  </a:cubicBezTo>
                  <a:cubicBezTo>
                    <a:pt x="177" y="1293"/>
                    <a:pt x="150" y="1284"/>
                    <a:pt x="129" y="1265"/>
                  </a:cubicBezTo>
                  <a:cubicBezTo>
                    <a:pt x="108" y="1246"/>
                    <a:pt x="98" y="1223"/>
                    <a:pt x="98" y="1195"/>
                  </a:cubicBezTo>
                  <a:cubicBezTo>
                    <a:pt x="98" y="1167"/>
                    <a:pt x="107" y="1145"/>
                    <a:pt x="125" y="1130"/>
                  </a:cubicBezTo>
                  <a:cubicBezTo>
                    <a:pt x="143" y="1115"/>
                    <a:pt x="168" y="1107"/>
                    <a:pt x="200" y="1107"/>
                  </a:cubicBezTo>
                  <a:lnTo>
                    <a:pt x="218" y="1107"/>
                  </a:lnTo>
                  <a:close/>
                  <a:moveTo>
                    <a:pt x="189" y="1142"/>
                  </a:moveTo>
                  <a:cubicBezTo>
                    <a:pt x="169" y="1142"/>
                    <a:pt x="154" y="1147"/>
                    <a:pt x="143" y="1156"/>
                  </a:cubicBezTo>
                  <a:cubicBezTo>
                    <a:pt x="132" y="1166"/>
                    <a:pt x="126" y="1179"/>
                    <a:pt x="126" y="1195"/>
                  </a:cubicBezTo>
                  <a:cubicBezTo>
                    <a:pt x="126" y="1211"/>
                    <a:pt x="132" y="1225"/>
                    <a:pt x="144" y="1236"/>
                  </a:cubicBezTo>
                  <a:cubicBezTo>
                    <a:pt x="155" y="1248"/>
                    <a:pt x="170" y="1255"/>
                    <a:pt x="189" y="1257"/>
                  </a:cubicBezTo>
                  <a:lnTo>
                    <a:pt x="189" y="1142"/>
                  </a:lnTo>
                  <a:close/>
                  <a:moveTo>
                    <a:pt x="316" y="873"/>
                  </a:moveTo>
                  <a:lnTo>
                    <a:pt x="316" y="907"/>
                  </a:lnTo>
                  <a:lnTo>
                    <a:pt x="280" y="907"/>
                  </a:lnTo>
                  <a:lnTo>
                    <a:pt x="280" y="908"/>
                  </a:lnTo>
                  <a:cubicBezTo>
                    <a:pt x="307" y="924"/>
                    <a:pt x="321" y="949"/>
                    <a:pt x="321" y="982"/>
                  </a:cubicBezTo>
                  <a:cubicBezTo>
                    <a:pt x="321" y="1008"/>
                    <a:pt x="311" y="1030"/>
                    <a:pt x="292" y="1046"/>
                  </a:cubicBezTo>
                  <a:cubicBezTo>
                    <a:pt x="273" y="1062"/>
                    <a:pt x="247" y="1070"/>
                    <a:pt x="214" y="1070"/>
                  </a:cubicBezTo>
                  <a:cubicBezTo>
                    <a:pt x="179" y="1070"/>
                    <a:pt x="151" y="1061"/>
                    <a:pt x="129" y="1043"/>
                  </a:cubicBezTo>
                  <a:cubicBezTo>
                    <a:pt x="108" y="1025"/>
                    <a:pt x="98" y="1002"/>
                    <a:pt x="98" y="972"/>
                  </a:cubicBezTo>
                  <a:cubicBezTo>
                    <a:pt x="98" y="943"/>
                    <a:pt x="109" y="922"/>
                    <a:pt x="132" y="908"/>
                  </a:cubicBezTo>
                  <a:lnTo>
                    <a:pt x="132" y="907"/>
                  </a:lnTo>
                  <a:lnTo>
                    <a:pt x="0" y="907"/>
                  </a:lnTo>
                  <a:lnTo>
                    <a:pt x="0" y="873"/>
                  </a:lnTo>
                  <a:lnTo>
                    <a:pt x="316" y="873"/>
                  </a:lnTo>
                  <a:close/>
                  <a:moveTo>
                    <a:pt x="219" y="907"/>
                  </a:moveTo>
                  <a:lnTo>
                    <a:pt x="188" y="907"/>
                  </a:lnTo>
                  <a:cubicBezTo>
                    <a:pt x="171" y="907"/>
                    <a:pt x="156" y="913"/>
                    <a:pt x="144" y="925"/>
                  </a:cubicBezTo>
                  <a:cubicBezTo>
                    <a:pt x="132" y="936"/>
                    <a:pt x="126" y="950"/>
                    <a:pt x="126" y="968"/>
                  </a:cubicBezTo>
                  <a:cubicBezTo>
                    <a:pt x="126" y="989"/>
                    <a:pt x="134" y="1005"/>
                    <a:pt x="149" y="1017"/>
                  </a:cubicBezTo>
                  <a:cubicBezTo>
                    <a:pt x="164" y="1029"/>
                    <a:pt x="186" y="1035"/>
                    <a:pt x="213" y="1035"/>
                  </a:cubicBezTo>
                  <a:cubicBezTo>
                    <a:pt x="237" y="1035"/>
                    <a:pt x="257" y="1029"/>
                    <a:pt x="271" y="1018"/>
                  </a:cubicBezTo>
                  <a:cubicBezTo>
                    <a:pt x="285" y="1006"/>
                    <a:pt x="292" y="991"/>
                    <a:pt x="292" y="972"/>
                  </a:cubicBezTo>
                  <a:cubicBezTo>
                    <a:pt x="292" y="953"/>
                    <a:pt x="285" y="937"/>
                    <a:pt x="272" y="925"/>
                  </a:cubicBezTo>
                  <a:cubicBezTo>
                    <a:pt x="258" y="913"/>
                    <a:pt x="240" y="907"/>
                    <a:pt x="219" y="907"/>
                  </a:cubicBezTo>
                  <a:close/>
                  <a:moveTo>
                    <a:pt x="384" y="598"/>
                  </a:moveTo>
                  <a:lnTo>
                    <a:pt x="384" y="628"/>
                  </a:lnTo>
                  <a:cubicBezTo>
                    <a:pt x="335" y="671"/>
                    <a:pt x="274" y="693"/>
                    <a:pt x="202" y="693"/>
                  </a:cubicBezTo>
                  <a:cubicBezTo>
                    <a:pt x="130" y="693"/>
                    <a:pt x="68" y="671"/>
                    <a:pt x="17" y="628"/>
                  </a:cubicBezTo>
                  <a:lnTo>
                    <a:pt x="17" y="597"/>
                  </a:lnTo>
                  <a:cubicBezTo>
                    <a:pt x="70" y="641"/>
                    <a:pt x="131" y="663"/>
                    <a:pt x="202" y="663"/>
                  </a:cubicBezTo>
                  <a:cubicBezTo>
                    <a:pt x="271" y="663"/>
                    <a:pt x="332" y="641"/>
                    <a:pt x="384" y="598"/>
                  </a:cubicBezTo>
                  <a:close/>
                  <a:moveTo>
                    <a:pt x="316" y="381"/>
                  </a:moveTo>
                  <a:lnTo>
                    <a:pt x="316" y="416"/>
                  </a:lnTo>
                  <a:lnTo>
                    <a:pt x="194" y="416"/>
                  </a:lnTo>
                  <a:cubicBezTo>
                    <a:pt x="149" y="416"/>
                    <a:pt x="126" y="432"/>
                    <a:pt x="126" y="465"/>
                  </a:cubicBezTo>
                  <a:cubicBezTo>
                    <a:pt x="126" y="482"/>
                    <a:pt x="133" y="496"/>
                    <a:pt x="146" y="508"/>
                  </a:cubicBezTo>
                  <a:cubicBezTo>
                    <a:pt x="158" y="519"/>
                    <a:pt x="175" y="524"/>
                    <a:pt x="194" y="524"/>
                  </a:cubicBezTo>
                  <a:lnTo>
                    <a:pt x="316" y="524"/>
                  </a:lnTo>
                  <a:lnTo>
                    <a:pt x="316" y="558"/>
                  </a:lnTo>
                  <a:lnTo>
                    <a:pt x="103" y="558"/>
                  </a:lnTo>
                  <a:lnTo>
                    <a:pt x="103" y="524"/>
                  </a:lnTo>
                  <a:lnTo>
                    <a:pt x="138" y="524"/>
                  </a:lnTo>
                  <a:lnTo>
                    <a:pt x="138" y="523"/>
                  </a:lnTo>
                  <a:cubicBezTo>
                    <a:pt x="111" y="507"/>
                    <a:pt x="98" y="484"/>
                    <a:pt x="98" y="453"/>
                  </a:cubicBezTo>
                  <a:cubicBezTo>
                    <a:pt x="98" y="430"/>
                    <a:pt x="105" y="412"/>
                    <a:pt x="120" y="400"/>
                  </a:cubicBezTo>
                  <a:cubicBezTo>
                    <a:pt x="135" y="388"/>
                    <a:pt x="157" y="381"/>
                    <a:pt x="185" y="381"/>
                  </a:cubicBezTo>
                  <a:lnTo>
                    <a:pt x="316" y="381"/>
                  </a:lnTo>
                  <a:close/>
                  <a:moveTo>
                    <a:pt x="299" y="135"/>
                  </a:moveTo>
                  <a:cubicBezTo>
                    <a:pt x="377" y="135"/>
                    <a:pt x="416" y="172"/>
                    <a:pt x="416" y="247"/>
                  </a:cubicBezTo>
                  <a:cubicBezTo>
                    <a:pt x="416" y="274"/>
                    <a:pt x="411" y="297"/>
                    <a:pt x="401" y="317"/>
                  </a:cubicBezTo>
                  <a:lnTo>
                    <a:pt x="367" y="317"/>
                  </a:lnTo>
                  <a:cubicBezTo>
                    <a:pt x="380" y="293"/>
                    <a:pt x="387" y="270"/>
                    <a:pt x="387" y="248"/>
                  </a:cubicBezTo>
                  <a:cubicBezTo>
                    <a:pt x="387" y="195"/>
                    <a:pt x="359" y="169"/>
                    <a:pt x="303" y="169"/>
                  </a:cubicBezTo>
                  <a:lnTo>
                    <a:pt x="280" y="169"/>
                  </a:lnTo>
                  <a:lnTo>
                    <a:pt x="280" y="170"/>
                  </a:lnTo>
                  <a:cubicBezTo>
                    <a:pt x="307" y="186"/>
                    <a:pt x="321" y="211"/>
                    <a:pt x="321" y="243"/>
                  </a:cubicBezTo>
                  <a:cubicBezTo>
                    <a:pt x="321" y="270"/>
                    <a:pt x="311" y="291"/>
                    <a:pt x="292" y="307"/>
                  </a:cubicBezTo>
                  <a:cubicBezTo>
                    <a:pt x="273" y="324"/>
                    <a:pt x="248" y="332"/>
                    <a:pt x="216" y="332"/>
                  </a:cubicBezTo>
                  <a:cubicBezTo>
                    <a:pt x="180" y="332"/>
                    <a:pt x="151" y="323"/>
                    <a:pt x="130" y="305"/>
                  </a:cubicBezTo>
                  <a:cubicBezTo>
                    <a:pt x="108" y="288"/>
                    <a:pt x="98" y="264"/>
                    <a:pt x="98" y="234"/>
                  </a:cubicBezTo>
                  <a:cubicBezTo>
                    <a:pt x="98" y="205"/>
                    <a:pt x="109" y="184"/>
                    <a:pt x="132" y="170"/>
                  </a:cubicBezTo>
                  <a:lnTo>
                    <a:pt x="132" y="169"/>
                  </a:lnTo>
                  <a:lnTo>
                    <a:pt x="103" y="169"/>
                  </a:lnTo>
                  <a:lnTo>
                    <a:pt x="103" y="135"/>
                  </a:lnTo>
                  <a:lnTo>
                    <a:pt x="299" y="135"/>
                  </a:lnTo>
                  <a:close/>
                  <a:moveTo>
                    <a:pt x="219" y="169"/>
                  </a:moveTo>
                  <a:lnTo>
                    <a:pt x="188" y="169"/>
                  </a:lnTo>
                  <a:cubicBezTo>
                    <a:pt x="171" y="169"/>
                    <a:pt x="157" y="175"/>
                    <a:pt x="144" y="186"/>
                  </a:cubicBezTo>
                  <a:cubicBezTo>
                    <a:pt x="132" y="198"/>
                    <a:pt x="126" y="212"/>
                    <a:pt x="126" y="229"/>
                  </a:cubicBezTo>
                  <a:cubicBezTo>
                    <a:pt x="126" y="250"/>
                    <a:pt x="134" y="267"/>
                    <a:pt x="149" y="279"/>
                  </a:cubicBezTo>
                  <a:cubicBezTo>
                    <a:pt x="165" y="291"/>
                    <a:pt x="186" y="297"/>
                    <a:pt x="214" y="297"/>
                  </a:cubicBezTo>
                  <a:cubicBezTo>
                    <a:pt x="238" y="297"/>
                    <a:pt x="257" y="291"/>
                    <a:pt x="271" y="279"/>
                  </a:cubicBezTo>
                  <a:cubicBezTo>
                    <a:pt x="285" y="268"/>
                    <a:pt x="292" y="253"/>
                    <a:pt x="292" y="234"/>
                  </a:cubicBezTo>
                  <a:cubicBezTo>
                    <a:pt x="292" y="215"/>
                    <a:pt x="285" y="199"/>
                    <a:pt x="272" y="187"/>
                  </a:cubicBezTo>
                  <a:cubicBezTo>
                    <a:pt x="258" y="175"/>
                    <a:pt x="241" y="169"/>
                    <a:pt x="219" y="169"/>
                  </a:cubicBezTo>
                  <a:close/>
                  <a:moveTo>
                    <a:pt x="384" y="65"/>
                  </a:moveTo>
                  <a:lnTo>
                    <a:pt x="384" y="95"/>
                  </a:lnTo>
                  <a:cubicBezTo>
                    <a:pt x="332" y="52"/>
                    <a:pt x="271" y="30"/>
                    <a:pt x="202" y="30"/>
                  </a:cubicBezTo>
                  <a:cubicBezTo>
                    <a:pt x="131" y="30"/>
                    <a:pt x="70" y="52"/>
                    <a:pt x="17" y="96"/>
                  </a:cubicBezTo>
                  <a:lnTo>
                    <a:pt x="17" y="65"/>
                  </a:lnTo>
                  <a:cubicBezTo>
                    <a:pt x="68" y="22"/>
                    <a:pt x="130" y="0"/>
                    <a:pt x="202" y="0"/>
                  </a:cubicBezTo>
                  <a:cubicBezTo>
                    <a:pt x="274" y="0"/>
                    <a:pt x="335" y="22"/>
                    <a:pt x="384" y="6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50" dirty="0"/>
            </a:p>
          </p:txBody>
        </p:sp>
        <p:sp>
          <p:nvSpPr>
            <p:cNvPr id="4" name="Rectangle 3"/>
            <p:cNvSpPr/>
            <p:nvPr/>
          </p:nvSpPr>
          <p:spPr>
            <a:xfrm>
              <a:off x="876300" y="3130411"/>
              <a:ext cx="4519772" cy="32426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5" name="Title 1"/>
          <p:cNvSpPr txBox="1">
            <a:spLocks/>
          </p:cNvSpPr>
          <p:nvPr/>
        </p:nvSpPr>
        <p:spPr>
          <a:xfrm>
            <a:off x="1336486" y="3895069"/>
            <a:ext cx="4630920" cy="44561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GB" sz="1100" b="1" dirty="0">
                <a:latin typeface="+mn-lt"/>
              </a:rPr>
              <a:t>Permeation of CBD100 versus</a:t>
            </a:r>
            <a:br>
              <a:rPr lang="en-GB" sz="1100" b="1" dirty="0">
                <a:latin typeface="+mn-lt"/>
              </a:rPr>
            </a:br>
            <a:r>
              <a:rPr lang="en-GB" sz="1100" b="1" dirty="0">
                <a:latin typeface="+mn-lt"/>
              </a:rPr>
              <a:t>popular Competitive Product</a:t>
            </a:r>
          </a:p>
        </p:txBody>
      </p:sp>
      <p:sp>
        <p:nvSpPr>
          <p:cNvPr id="116" name="Text Placeholder 58">
            <a:extLst>
              <a:ext uri="{FF2B5EF4-FFF2-40B4-BE49-F238E27FC236}">
                <a16:creationId xmlns="" xmlns:a16="http://schemas.microsoft.com/office/drawing/2014/main" id="{4388A347-CCD6-4A8C-92E5-A7B5373254F7}"/>
              </a:ext>
            </a:extLst>
          </p:cNvPr>
          <p:cNvSpPr>
            <a:spLocks noGrp="1"/>
          </p:cNvSpPr>
          <p:nvPr>
            <p:ph type="body" sz="quarter" idx="4294967295"/>
          </p:nvPr>
        </p:nvSpPr>
        <p:spPr>
          <a:xfrm>
            <a:off x="1986869" y="3489370"/>
            <a:ext cx="2475572" cy="347440"/>
          </a:xfrm>
          <a:prstGeom prst="rect">
            <a:avLst/>
          </a:prstGeom>
          <a:solidFill>
            <a:schemeClr val="accent1"/>
          </a:solidFill>
        </p:spPr>
        <p:txBody>
          <a:bodyPr anchor="ctr">
            <a:noAutofit/>
          </a:bodyPr>
          <a:lstStyle/>
          <a:p>
            <a:pPr marL="0" indent="0" algn="ctr">
              <a:buNone/>
            </a:pPr>
            <a:r>
              <a:rPr lang="en-US" sz="1800" b="1" dirty="0">
                <a:solidFill>
                  <a:schemeClr val="bg1"/>
                </a:solidFill>
              </a:rPr>
              <a:t>INTO THE SKIN</a:t>
            </a:r>
          </a:p>
        </p:txBody>
      </p:sp>
      <p:sp>
        <p:nvSpPr>
          <p:cNvPr id="117" name="Text Placeholder 58">
            <a:extLst>
              <a:ext uri="{FF2B5EF4-FFF2-40B4-BE49-F238E27FC236}">
                <a16:creationId xmlns="" xmlns:a16="http://schemas.microsoft.com/office/drawing/2014/main" id="{4388A347-CCD6-4A8C-92E5-A7B5373254F7}"/>
              </a:ext>
            </a:extLst>
          </p:cNvPr>
          <p:cNvSpPr>
            <a:spLocks noGrp="1"/>
          </p:cNvSpPr>
          <p:nvPr>
            <p:ph type="body" sz="quarter" idx="4294967295"/>
          </p:nvPr>
        </p:nvSpPr>
        <p:spPr>
          <a:xfrm>
            <a:off x="7812546" y="3487957"/>
            <a:ext cx="2475572" cy="347440"/>
          </a:xfrm>
          <a:prstGeom prst="rect">
            <a:avLst/>
          </a:prstGeom>
          <a:solidFill>
            <a:schemeClr val="accent1"/>
          </a:solidFill>
        </p:spPr>
        <p:txBody>
          <a:bodyPr anchor="ctr">
            <a:noAutofit/>
          </a:bodyPr>
          <a:lstStyle/>
          <a:p>
            <a:pPr marL="0" indent="0" algn="ctr">
              <a:buNone/>
            </a:pPr>
            <a:r>
              <a:rPr lang="en-US" sz="1800" b="1" dirty="0">
                <a:solidFill>
                  <a:schemeClr val="bg1"/>
                </a:solidFill>
              </a:rPr>
              <a:t>THROUGH THE SKIN</a:t>
            </a:r>
          </a:p>
        </p:txBody>
      </p:sp>
      <p:sp>
        <p:nvSpPr>
          <p:cNvPr id="118" name="Text Placeholder 1">
            <a:extLst>
              <a:ext uri="{FF2B5EF4-FFF2-40B4-BE49-F238E27FC236}">
                <a16:creationId xmlns="" xmlns:a16="http://schemas.microsoft.com/office/drawing/2014/main" id="{582F1343-451D-40BB-AFD4-80D4F2E33FEA}"/>
              </a:ext>
            </a:extLst>
          </p:cNvPr>
          <p:cNvSpPr txBox="1">
            <a:spLocks/>
          </p:cNvSpPr>
          <p:nvPr/>
        </p:nvSpPr>
        <p:spPr>
          <a:xfrm>
            <a:off x="447675" y="1052666"/>
            <a:ext cx="11639550" cy="1824282"/>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2"/>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800" dirty="0"/>
              <a:t>Joint venture signed with </a:t>
            </a:r>
            <a:r>
              <a:rPr lang="en-GB" sz="1800" dirty="0" err="1"/>
              <a:t>CBDerma</a:t>
            </a:r>
            <a:r>
              <a:rPr lang="en-GB" sz="1800" dirty="0"/>
              <a:t> Technology to fund development of </a:t>
            </a:r>
            <a:r>
              <a:rPr lang="en-GB" sz="1800" dirty="0" err="1"/>
              <a:t>DermaSys</a:t>
            </a:r>
            <a:r>
              <a:rPr lang="en-GB" sz="1800" dirty="0"/>
              <a:t>® based </a:t>
            </a:r>
            <a:r>
              <a:rPr lang="en-GB" sz="1800" dirty="0" err="1"/>
              <a:t>cannibidiol</a:t>
            </a:r>
            <a:r>
              <a:rPr lang="en-GB" sz="1800" dirty="0"/>
              <a:t> formulation</a:t>
            </a:r>
          </a:p>
          <a:p>
            <a:pPr>
              <a:defRPr/>
            </a:pPr>
            <a:r>
              <a:rPr lang="en-US" sz="1800" dirty="0"/>
              <a:t>Providing a near term opportunity under cosmetic  regulations as a superior product in respect of absorption</a:t>
            </a:r>
          </a:p>
          <a:p>
            <a:pPr>
              <a:defRPr/>
            </a:pPr>
            <a:r>
              <a:rPr lang="en-US" sz="1800" dirty="0"/>
              <a:t>Longer term CBD100 could be supported with strong clinical evidence for registration as a drug (medicinal) product</a:t>
            </a:r>
          </a:p>
          <a:p>
            <a:pPr>
              <a:defRPr/>
            </a:pPr>
            <a:r>
              <a:rPr lang="en-US" sz="1800" dirty="0"/>
              <a:t>A patent application has been filed for CBD100’s key attributes</a:t>
            </a:r>
          </a:p>
          <a:p>
            <a:pPr>
              <a:defRPr/>
            </a:pPr>
            <a:r>
              <a:rPr lang="en-US" sz="1800" dirty="0"/>
              <a:t>Next steps being discussed and explored with </a:t>
            </a:r>
            <a:r>
              <a:rPr lang="en-US" sz="1800" dirty="0" err="1"/>
              <a:t>CBDerma</a:t>
            </a:r>
            <a:endParaRPr lang="en-US" sz="1800" dirty="0"/>
          </a:p>
        </p:txBody>
      </p:sp>
    </p:spTree>
    <p:extLst>
      <p:ext uri="{BB962C8B-B14F-4D97-AF65-F5344CB8AC3E}">
        <p14:creationId xmlns:p14="http://schemas.microsoft.com/office/powerpoint/2010/main" val="3492613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544CEB69-02CC-4BC7-860F-2E074BF9D28F}"/>
              </a:ext>
            </a:extLst>
          </p:cNvPr>
          <p:cNvSpPr>
            <a:spLocks noGrp="1"/>
          </p:cNvSpPr>
          <p:nvPr>
            <p:ph type="body" sz="quarter" idx="10"/>
          </p:nvPr>
        </p:nvSpPr>
        <p:spPr>
          <a:xfrm>
            <a:off x="666491" y="2030322"/>
            <a:ext cx="3120202" cy="928032"/>
          </a:xfrm>
        </p:spPr>
        <p:txBody>
          <a:bodyPr/>
          <a:lstStyle/>
          <a:p>
            <a:r>
              <a:rPr lang="en-GB" dirty="0"/>
              <a:t>FINANCIAL RESULTS</a:t>
            </a:r>
          </a:p>
          <a:p>
            <a:r>
              <a:rPr lang="en-GB" dirty="0"/>
              <a:t>&amp; OUTLOOK</a:t>
            </a:r>
          </a:p>
          <a:p>
            <a:endParaRPr lang="en-GB" dirty="0"/>
          </a:p>
        </p:txBody>
      </p:sp>
      <p:sp>
        <p:nvSpPr>
          <p:cNvPr id="10" name="Rectangle 9">
            <a:extLst>
              <a:ext uri="{FF2B5EF4-FFF2-40B4-BE49-F238E27FC236}">
                <a16:creationId xmlns="" xmlns:a16="http://schemas.microsoft.com/office/drawing/2014/main" id="{2DDEE103-97EA-49C1-8642-F353568BB828}"/>
              </a:ext>
            </a:extLst>
          </p:cNvPr>
          <p:cNvSpPr/>
          <p:nvPr/>
        </p:nvSpPr>
        <p:spPr>
          <a:xfrm>
            <a:off x="10349731" y="6378611"/>
            <a:ext cx="1625633" cy="461665"/>
          </a:xfrm>
          <a:prstGeom prst="rect">
            <a:avLst/>
          </a:prstGeom>
        </p:spPr>
        <p:txBody>
          <a:bodyPr wrap="square">
            <a:spAutoFit/>
          </a:bodyPr>
          <a:lstStyle/>
          <a:p>
            <a:pPr algn="r"/>
            <a:fld id="{A172AD02-016F-4974-9F8C-C07E514F613C}" type="slidenum">
              <a:rPr lang="en-GB" sz="2400" baseline="30000" smtClean="0">
                <a:solidFill>
                  <a:schemeClr val="bg1"/>
                </a:solidFill>
                <a:latin typeface="+mj-lt"/>
              </a:rPr>
              <a:t>19</a:t>
            </a:fld>
            <a:endParaRPr lang="en-GB" sz="3200" dirty="0">
              <a:solidFill>
                <a:schemeClr val="bg1"/>
              </a:solidFill>
              <a:latin typeface="+mj-lt"/>
            </a:endParaRPr>
          </a:p>
        </p:txBody>
      </p:sp>
      <p:sp>
        <p:nvSpPr>
          <p:cNvPr id="5" name="Freeform: Shape 4">
            <a:extLst>
              <a:ext uri="{FF2B5EF4-FFF2-40B4-BE49-F238E27FC236}">
                <a16:creationId xmlns="" xmlns:a16="http://schemas.microsoft.com/office/drawing/2014/main" id="{D5096832-2D2D-4449-8F8B-74C13495971F}"/>
              </a:ext>
            </a:extLst>
          </p:cNvPr>
          <p:cNvSpPr>
            <a:spLocks noChangeAspect="1"/>
          </p:cNvSpPr>
          <p:nvPr/>
        </p:nvSpPr>
        <p:spPr>
          <a:xfrm>
            <a:off x="-10758" y="-10758"/>
            <a:ext cx="12261720" cy="6901031"/>
          </a:xfrm>
          <a:custGeom>
            <a:avLst/>
            <a:gdLst>
              <a:gd name="connsiteX0" fmla="*/ 0 w 6531429"/>
              <a:gd name="connsiteY0" fmla="*/ 6903218 h 6913266"/>
              <a:gd name="connsiteX1" fmla="*/ 3205425 w 6531429"/>
              <a:gd name="connsiteY1" fmla="*/ 0 h 6913266"/>
              <a:gd name="connsiteX2" fmla="*/ 6531429 w 6531429"/>
              <a:gd name="connsiteY2" fmla="*/ 10049 h 6913266"/>
              <a:gd name="connsiteX3" fmla="*/ 6531429 w 6531429"/>
              <a:gd name="connsiteY3" fmla="*/ 6913266 h 6913266"/>
              <a:gd name="connsiteX4" fmla="*/ 0 w 6531429"/>
              <a:gd name="connsiteY4" fmla="*/ 6903218 h 691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9" h="6913266">
                <a:moveTo>
                  <a:pt x="0" y="6903218"/>
                </a:moveTo>
                <a:lnTo>
                  <a:pt x="3205425" y="0"/>
                </a:lnTo>
                <a:lnTo>
                  <a:pt x="6531429" y="10049"/>
                </a:lnTo>
                <a:lnTo>
                  <a:pt x="6531429" y="6913266"/>
                </a:lnTo>
                <a:lnTo>
                  <a:pt x="0" y="6903218"/>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8770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CB05EE8-BCFC-480E-8C3C-8E5BA1771619}"/>
              </a:ext>
            </a:extLst>
          </p:cNvPr>
          <p:cNvSpPr>
            <a:spLocks noGrp="1"/>
          </p:cNvSpPr>
          <p:nvPr>
            <p:ph type="body" sz="quarter" idx="11"/>
          </p:nvPr>
        </p:nvSpPr>
        <p:spPr>
          <a:xfrm>
            <a:off x="766618" y="1335881"/>
            <a:ext cx="10898909" cy="4243388"/>
          </a:xfrm>
        </p:spPr>
        <p:txBody>
          <a:bodyPr lIns="0" tIns="0" rIns="0" bIns="0"/>
          <a:lstStyle/>
          <a:p>
            <a:pPr marL="0" indent="0">
              <a:lnSpc>
                <a:spcPct val="100000"/>
              </a:lnSpc>
              <a:buNone/>
            </a:pPr>
            <a:r>
              <a:rPr lang="en-GB" sz="1000" dirty="0"/>
              <a:t>This presentation has been prepared by and is the sole responsibility of the directors of Futura Medical plc (the “Company”). This presentation does not constitute a recommendation regarding the shares of the Company nor a representation that any dealing in those shares is appropriate. The Company accepts no duty of care whatsoever to the reader of this presentation in respect of its contents and the Company is not acting in any fiduciary capacity. The information contained in the presentation has not been verified, nor does this presentation purport to be all-inclusive or to contain all the information that an investor may desire to have in evaluating whether or not to make an investment in the Company. In all cases potential investors should conduct their own investigations and analysis concerning the risks associated with investing in shares in the Company, the business plans, the financial condition, assets and liabilities and business affairs of the Company, and the contents of this presentation.</a:t>
            </a:r>
          </a:p>
          <a:p>
            <a:pPr marL="0" indent="0">
              <a:lnSpc>
                <a:spcPct val="100000"/>
              </a:lnSpc>
              <a:buNone/>
            </a:pPr>
            <a:r>
              <a:rPr lang="en-GB" sz="1000" dirty="0"/>
              <a:t>This presentation (including its contents) is confidential and is for distribution in the United Kingdom only, to persons who are authorised persons or exempted persons within the meaning of the Financial Services and Markets Act 2000 or any Order made thereunder, or  to persons of a kind described in Articles 19 or 49 or 50 of the Financial Services and Markets Act 2000 (Financial Promotion) Order 2005 (as amended) and, if permitted by applicable law, for distribution outside the United Kingdom to professions or institutions whose ordinary business involves them in engaging in investment activities.  It is not intended to be distributed or passed on, directly or indirectly, to any other class of persons.</a:t>
            </a:r>
          </a:p>
          <a:p>
            <a:pPr marL="0" indent="0">
              <a:lnSpc>
                <a:spcPct val="100000"/>
              </a:lnSpc>
              <a:buNone/>
            </a:pPr>
            <a:r>
              <a:rPr lang="en-GB" sz="1000" dirty="0"/>
              <a:t>No offer or invitation or solicitation of any offer to acquire securities of the Company is being made now nor does this presentation constitute or form part of any invitation or inducement to engage in investment activity under section 21 of the Financial Services and Markets Act 2000. No reliance may be placed for any purpose whatsoever on the information contained in this presentation or any assumptions made as to its completeness and no warranty or representation is given by or on behalf of the Company nor its directors, employees, agents and advisors as to the accuracy or completeness of the information or opinions contained in this presentation and no liability is accepted by any of them for any such information or opinions, provided that nothing in this paragraph shall exclude liability for any representation or warranty made fraudulently. The information and opinions contained in this presentation are provided as at the date hereof. This presentation is not, and should not be construed as, a recommendation or advice by the Company or its advisers to potential investors to participate in any investment in the Company. </a:t>
            </a:r>
          </a:p>
          <a:p>
            <a:pPr marL="0" indent="0">
              <a:lnSpc>
                <a:spcPct val="100000"/>
              </a:lnSpc>
              <a:buNone/>
            </a:pPr>
            <a:r>
              <a:rPr lang="en-GB" sz="1000" dirty="0"/>
              <a:t>The contents of this presentation are confidential and must not be copied, published, reproduced, distributed or passed in whole or in part to others at any time by recipients. This presentation is being provided to  recipients on the basis that they keep confidential any information contained herein or otherwise made available, whether oral or in writing, in connection with the Company.</a:t>
            </a:r>
          </a:p>
          <a:p>
            <a:pPr marL="0" indent="0">
              <a:lnSpc>
                <a:spcPct val="100000"/>
              </a:lnSpc>
              <a:buNone/>
            </a:pPr>
            <a:r>
              <a:rPr lang="en-GB" sz="1000" dirty="0"/>
              <a:t>This presentation may contain certain forward-looking statements.  Whilst the directors believe all such statements to have been fairly made on reasonable assumptions, there can be no guarantee that any of them are accurate or that all relevant considerations have been included in the directors' assumptions; accordingly, no reliance whatsoever should be placed upon the accuracy of such statements, all of which are for illustrative purposes only, are based solely upon historic financial and other trends and information, including third party estimates, and may be subject to further verification. Neither the Company nor its directors makes any representation or warranty in respect of the accuracy, completeness or verification of the contents of the Presentation Materials.</a:t>
            </a:r>
          </a:p>
          <a:p>
            <a:pPr marL="0" indent="0">
              <a:lnSpc>
                <a:spcPct val="100000"/>
              </a:lnSpc>
              <a:buNone/>
            </a:pPr>
            <a:r>
              <a:rPr lang="en-GB" sz="1000" dirty="0"/>
              <a:t>In particular, this presentation should not be distributed, published or reproduced in whole or in part or disclosed by recipients to any other person or entity and, in particular, should not be distributed to United States residents, corporations, or other entities, US persons (as defined in Regulation S promulgated under the United States Securities Act of 1933 (as amended), persons with addresses in the United States of America (or any of its territories or possessions), Canada, Japan, the Republic of Ireland, the Republic of South Africa or Australia, or to any corporation, partnership or other entity created or organised under the laws thereof, or in any other country outside the United Kingdom where such distribution may lead to a breach of any law or regulatory requirement. Notwithstanding the foregoing, the Company can distribute this document to US Persons (as defined above), persons with addresses in the United States of America (or its territories or possessions), United States residents, corporations or other entities if the Company is satisfied that an applicable exemption applies. Distribution of this document in the United States of America in the absence of such an applicable exemption may constitute a violation of United States </a:t>
            </a:r>
            <a:br>
              <a:rPr lang="en-GB" sz="1000" dirty="0"/>
            </a:br>
            <a:r>
              <a:rPr lang="en-GB" sz="1000" dirty="0"/>
              <a:t>securities law.</a:t>
            </a:r>
          </a:p>
          <a:p>
            <a:pPr marL="0" indent="0">
              <a:buNone/>
            </a:pPr>
            <a:endParaRPr lang="en-GB" sz="1000" dirty="0">
              <a:solidFill>
                <a:schemeClr val="bg2">
                  <a:lumMod val="25000"/>
                </a:schemeClr>
              </a:solidFill>
            </a:endParaRPr>
          </a:p>
        </p:txBody>
      </p:sp>
      <p:sp>
        <p:nvSpPr>
          <p:cNvPr id="21" name="Text Placeholder 20">
            <a:extLst>
              <a:ext uri="{FF2B5EF4-FFF2-40B4-BE49-F238E27FC236}">
                <a16:creationId xmlns="" xmlns:a16="http://schemas.microsoft.com/office/drawing/2014/main" id="{CE21F5E5-FE79-4530-BBF4-0950AEF84774}"/>
              </a:ext>
            </a:extLst>
          </p:cNvPr>
          <p:cNvSpPr>
            <a:spLocks noGrp="1"/>
          </p:cNvSpPr>
          <p:nvPr>
            <p:ph type="body" sz="quarter" idx="33"/>
          </p:nvPr>
        </p:nvSpPr>
        <p:spPr/>
        <p:txBody>
          <a:bodyPr/>
          <a:lstStyle/>
          <a:p>
            <a:r>
              <a:rPr lang="en-GB" dirty="0">
                <a:solidFill>
                  <a:schemeClr val="accent5"/>
                </a:solidFill>
              </a:rPr>
              <a:t>DISCLAIMER</a:t>
            </a:r>
          </a:p>
        </p:txBody>
      </p:sp>
      <p:pic>
        <p:nvPicPr>
          <p:cNvPr id="23" name="Picture 22" descr="A picture containing screenshot&#10;&#10;Description automatically generated">
            <a:extLst>
              <a:ext uri="{FF2B5EF4-FFF2-40B4-BE49-F238E27FC236}">
                <a16:creationId xmlns="" xmlns:a16="http://schemas.microsoft.com/office/drawing/2014/main" id="{11EA73B9-1A48-4CA1-A76F-AEE329A7DA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2785" y="1376363"/>
            <a:ext cx="228652" cy="228652"/>
          </a:xfrm>
          <a:prstGeom prst="rect">
            <a:avLst/>
          </a:prstGeom>
        </p:spPr>
      </p:pic>
    </p:spTree>
    <p:extLst>
      <p:ext uri="{BB962C8B-B14F-4D97-AF65-F5344CB8AC3E}">
        <p14:creationId xmlns:p14="http://schemas.microsoft.com/office/powerpoint/2010/main" val="3630771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person, outdoor, sitting&#10;&#10;Description automatically generated">
            <a:extLst>
              <a:ext uri="{FF2B5EF4-FFF2-40B4-BE49-F238E27FC236}">
                <a16:creationId xmlns="" xmlns:a16="http://schemas.microsoft.com/office/drawing/2014/main" id="{56323281-B046-4F4F-8625-F1D91CDFEBC1}"/>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pic>
        <p:nvPicPr>
          <p:cNvPr id="17" name="Picture Placeholder 16" descr="A picture containing person, indoor, building, man&#10;&#10;Description automatically generated">
            <a:extLst>
              <a:ext uri="{FF2B5EF4-FFF2-40B4-BE49-F238E27FC236}">
                <a16:creationId xmlns="" xmlns:a16="http://schemas.microsoft.com/office/drawing/2014/main" id="{5E85C912-E8EC-4A60-A513-C7D051984747}"/>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pic>
        <p:nvPicPr>
          <p:cNvPr id="19" name="Picture Placeholder 18" descr="A picture containing person, man, sitting, wall&#10;&#10;Description automatically generated">
            <a:extLst>
              <a:ext uri="{FF2B5EF4-FFF2-40B4-BE49-F238E27FC236}">
                <a16:creationId xmlns="" xmlns:a16="http://schemas.microsoft.com/office/drawing/2014/main" id="{5ED53027-CE13-469F-8D4B-642537EB1C98}"/>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 xmlns:a16="http://schemas.microsoft.com/office/drawing/2014/main" id="{1088118A-DAC7-497D-A69A-38413045F32B}"/>
              </a:ext>
            </a:extLst>
          </p:cNvPr>
          <p:cNvSpPr>
            <a:spLocks noGrp="1"/>
          </p:cNvSpPr>
          <p:nvPr>
            <p:ph type="body" sz="quarter" idx="13"/>
          </p:nvPr>
        </p:nvSpPr>
        <p:spPr>
          <a:xfrm>
            <a:off x="463826" y="1382736"/>
            <a:ext cx="6182139" cy="4936221"/>
          </a:xfrm>
        </p:spPr>
        <p:txBody>
          <a:bodyPr/>
          <a:lstStyle/>
          <a:p>
            <a:pPr>
              <a:buClr>
                <a:schemeClr val="accent1"/>
              </a:buClr>
              <a:buFont typeface="Wingdings" panose="05000000000000000000" pitchFamily="2" charset="2"/>
              <a:buChar char="§"/>
            </a:pPr>
            <a:r>
              <a:rPr lang="en-GB" sz="2400" b="1" dirty="0"/>
              <a:t>Net loss of £1.06 million in period</a:t>
            </a:r>
          </a:p>
          <a:p>
            <a:pPr marL="554038" lvl="1" indent="-285750">
              <a:buClr>
                <a:schemeClr val="accent2"/>
              </a:buClr>
              <a:buFont typeface="Wingdings" panose="05000000000000000000" pitchFamily="2" charset="2"/>
              <a:buChar char="§"/>
            </a:pPr>
            <a:r>
              <a:rPr lang="en-GB" dirty="0"/>
              <a:t> (30 June 2019: net loss of £4.46 million)</a:t>
            </a:r>
            <a:br>
              <a:rPr lang="en-GB" dirty="0"/>
            </a:br>
            <a:endParaRPr lang="en-GB" dirty="0"/>
          </a:p>
          <a:p>
            <a:pPr>
              <a:buClr>
                <a:schemeClr val="accent1"/>
              </a:buClr>
              <a:buFont typeface="Wingdings" panose="05000000000000000000" pitchFamily="2" charset="2"/>
              <a:buChar char="§"/>
            </a:pPr>
            <a:r>
              <a:rPr lang="en-GB" sz="2400" b="1" dirty="0"/>
              <a:t>Cash resources of £2.62 million at 30 June </a:t>
            </a:r>
            <a:r>
              <a:rPr lang="en-GB" sz="2400" b="1" dirty="0" smtClean="0"/>
              <a:t>2020</a:t>
            </a:r>
            <a:r>
              <a:rPr lang="en-GB" sz="2400" b="1" dirty="0"/>
              <a:t/>
            </a:r>
            <a:br>
              <a:rPr lang="en-GB" sz="2400" b="1" dirty="0"/>
            </a:br>
            <a:r>
              <a:rPr lang="en-GB" sz="1400" dirty="0"/>
              <a:t>(30 June 2019: £5.63 million)</a:t>
            </a:r>
            <a:r>
              <a:rPr lang="en-GB" sz="1800" dirty="0"/>
              <a:t/>
            </a:r>
            <a:br>
              <a:rPr lang="en-GB" sz="1800" dirty="0"/>
            </a:br>
            <a:endParaRPr lang="en-GB" sz="1800" dirty="0"/>
          </a:p>
          <a:p>
            <a:pPr>
              <a:buClr>
                <a:schemeClr val="accent1"/>
              </a:buClr>
              <a:buFont typeface="Wingdings" panose="05000000000000000000" pitchFamily="2" charset="2"/>
              <a:buChar char="§"/>
            </a:pPr>
            <a:r>
              <a:rPr lang="en-GB" sz="2400" b="1" dirty="0"/>
              <a:t>Funding</a:t>
            </a:r>
          </a:p>
          <a:p>
            <a:pPr marL="630238" indent="-322263">
              <a:buClr>
                <a:schemeClr val="accent2"/>
              </a:buClr>
              <a:buFont typeface="Wingdings" panose="05000000000000000000" pitchFamily="2" charset="2"/>
              <a:buChar char="§"/>
            </a:pPr>
            <a:r>
              <a:rPr lang="en-GB" sz="1800" dirty="0"/>
              <a:t>Current cash sufficient to Q2 2021</a:t>
            </a:r>
          </a:p>
          <a:p>
            <a:pPr marL="630238" indent="-322263">
              <a:buClr>
                <a:schemeClr val="accent2"/>
              </a:buClr>
              <a:buFont typeface="Wingdings" panose="05000000000000000000" pitchFamily="2" charset="2"/>
              <a:buChar char="§"/>
            </a:pPr>
            <a:r>
              <a:rPr lang="en-GB" sz="1800" dirty="0"/>
              <a:t>Exploring a number of funding options including non-dilutory funding sources to complete remaining, supplementary data once requirements confirmed by FDA</a:t>
            </a:r>
          </a:p>
        </p:txBody>
      </p:sp>
      <p:sp>
        <p:nvSpPr>
          <p:cNvPr id="2" name="Text Placeholder 1">
            <a:extLst>
              <a:ext uri="{FF2B5EF4-FFF2-40B4-BE49-F238E27FC236}">
                <a16:creationId xmlns="" xmlns:a16="http://schemas.microsoft.com/office/drawing/2014/main" id="{893BACDD-D31C-4C58-8BF0-C782C361E14B}"/>
              </a:ext>
            </a:extLst>
          </p:cNvPr>
          <p:cNvSpPr>
            <a:spLocks noGrp="1"/>
          </p:cNvSpPr>
          <p:nvPr>
            <p:ph type="body" sz="quarter" idx="4294967295"/>
          </p:nvPr>
        </p:nvSpPr>
        <p:spPr>
          <a:xfrm>
            <a:off x="874713" y="353039"/>
            <a:ext cx="7905580" cy="376434"/>
          </a:xfrm>
          <a:prstGeom prst="rect">
            <a:avLst/>
          </a:prstGeom>
        </p:spPr>
        <p:txBody>
          <a:bodyPr lIns="0" tIns="0" rIns="0" bIns="0"/>
          <a:lstStyle/>
          <a:p>
            <a:pPr marL="0" indent="0">
              <a:buNone/>
            </a:pPr>
            <a:r>
              <a:rPr lang="en-GB" dirty="0">
                <a:solidFill>
                  <a:schemeClr val="accent5"/>
                </a:solidFill>
                <a:latin typeface="+mj-lt"/>
              </a:rPr>
              <a:t>INTERIM HIGHLIGHTS – ORGANISATION &amp; FINANCIALS</a:t>
            </a:r>
          </a:p>
        </p:txBody>
      </p:sp>
    </p:spTree>
    <p:extLst>
      <p:ext uri="{BB962C8B-B14F-4D97-AF65-F5344CB8AC3E}">
        <p14:creationId xmlns:p14="http://schemas.microsoft.com/office/powerpoint/2010/main" val="290931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93BACDD-D31C-4C58-8BF0-C782C361E14B}"/>
              </a:ext>
            </a:extLst>
          </p:cNvPr>
          <p:cNvSpPr>
            <a:spLocks noGrp="1"/>
          </p:cNvSpPr>
          <p:nvPr>
            <p:ph type="body" sz="quarter" idx="13"/>
          </p:nvPr>
        </p:nvSpPr>
        <p:spPr>
          <a:xfrm>
            <a:off x="871081" y="422955"/>
            <a:ext cx="7906749" cy="277814"/>
          </a:xfrm>
          <a:prstGeom prst="rect">
            <a:avLst/>
          </a:prstGeom>
        </p:spPr>
        <p:txBody>
          <a:bodyPr lIns="0" tIns="0" rIns="0" bIns="0"/>
          <a:lstStyle/>
          <a:p>
            <a:pPr marL="0" indent="0">
              <a:buNone/>
            </a:pPr>
            <a:r>
              <a:rPr lang="en-GB" sz="2800" dirty="0">
                <a:solidFill>
                  <a:schemeClr val="accent5"/>
                </a:solidFill>
              </a:rPr>
              <a:t>OUTLOOK</a:t>
            </a:r>
          </a:p>
        </p:txBody>
      </p:sp>
      <p:pic>
        <p:nvPicPr>
          <p:cNvPr id="11" name="Picture Placeholder 4" descr="A person in a white shirt&#10;&#10;Description automatically generated">
            <a:extLst>
              <a:ext uri="{FF2B5EF4-FFF2-40B4-BE49-F238E27FC236}">
                <a16:creationId xmlns="" xmlns:a16="http://schemas.microsoft.com/office/drawing/2014/main" id="{08192BFA-84A4-48B4-840C-2CF0E5B23ABC}"/>
              </a:ext>
            </a:extLst>
          </p:cNvPr>
          <p:cNvPicPr>
            <a:picLocks noChangeAspect="1"/>
          </p:cNvPicPr>
          <p:nvPr/>
        </p:nvPicPr>
        <p:blipFill>
          <a:blip r:embed="rId2" cstate="print">
            <a:extLst>
              <a:ext uri="{28A0092B-C50C-407E-A947-70E740481C1C}">
                <a14:useLocalDpi xmlns:a14="http://schemas.microsoft.com/office/drawing/2010/main" val="0"/>
              </a:ext>
            </a:extLst>
          </a:blip>
          <a:srcRect l="17960" r="17960"/>
          <a:stretch>
            <a:fillRect/>
          </a:stretch>
        </p:blipFill>
        <p:spPr>
          <a:xfrm>
            <a:off x="9749589" y="3441469"/>
            <a:ext cx="1952559" cy="1741738"/>
          </a:xfrm>
          <a:prstGeom prst="rect">
            <a:avLst/>
          </a:prstGeom>
        </p:spPr>
      </p:pic>
      <p:pic>
        <p:nvPicPr>
          <p:cNvPr id="12" name="Picture Placeholder 18" descr="A person standing in front of a mountain&#10;&#10;Description automatically generated">
            <a:extLst>
              <a:ext uri="{FF2B5EF4-FFF2-40B4-BE49-F238E27FC236}">
                <a16:creationId xmlns="" xmlns:a16="http://schemas.microsoft.com/office/drawing/2014/main" id="{3AF40F69-F8BA-4B1B-A51F-14AFB0947263}"/>
              </a:ext>
            </a:extLst>
          </p:cNvPr>
          <p:cNvPicPr>
            <a:picLocks noChangeAspect="1"/>
          </p:cNvPicPr>
          <p:nvPr/>
        </p:nvPicPr>
        <p:blipFill>
          <a:blip r:embed="rId3" cstate="print">
            <a:extLst>
              <a:ext uri="{28A0092B-C50C-407E-A947-70E740481C1C}">
                <a14:useLocalDpi xmlns:a14="http://schemas.microsoft.com/office/drawing/2010/main" val="0"/>
              </a:ext>
            </a:extLst>
          </a:blip>
          <a:srcRect t="2480" b="2480"/>
          <a:stretch>
            <a:fillRect/>
          </a:stretch>
        </p:blipFill>
        <p:spPr>
          <a:xfrm>
            <a:off x="9766835" y="5233974"/>
            <a:ext cx="1936644" cy="1010738"/>
          </a:xfrm>
          <a:prstGeom prst="rect">
            <a:avLst/>
          </a:prstGeom>
        </p:spPr>
      </p:pic>
      <p:pic>
        <p:nvPicPr>
          <p:cNvPr id="13" name="Picture Placeholder 25" descr="A person talking on a cell phone&#10;&#10;Description automatically generated">
            <a:extLst>
              <a:ext uri="{FF2B5EF4-FFF2-40B4-BE49-F238E27FC236}">
                <a16:creationId xmlns="" xmlns:a16="http://schemas.microsoft.com/office/drawing/2014/main" id="{32C675A0-AE53-4D64-9053-3F101B61E8D2}"/>
              </a:ext>
            </a:extLst>
          </p:cNvPr>
          <p:cNvPicPr>
            <a:picLocks noChangeAspect="1"/>
          </p:cNvPicPr>
          <p:nvPr/>
        </p:nvPicPr>
        <p:blipFill>
          <a:blip r:embed="rId4" cstate="print">
            <a:extLst>
              <a:ext uri="{28A0092B-C50C-407E-A947-70E740481C1C}">
                <a14:useLocalDpi xmlns:a14="http://schemas.microsoft.com/office/drawing/2010/main" val="0"/>
              </a:ext>
            </a:extLst>
          </a:blip>
          <a:srcRect l="15689" r="15689"/>
          <a:stretch>
            <a:fillRect/>
          </a:stretch>
        </p:blipFill>
        <p:spPr>
          <a:xfrm>
            <a:off x="9760531" y="1330651"/>
            <a:ext cx="1952559" cy="2054805"/>
          </a:xfrm>
          <a:prstGeom prst="rect">
            <a:avLst/>
          </a:prstGeom>
        </p:spPr>
      </p:pic>
      <p:sp>
        <p:nvSpPr>
          <p:cNvPr id="22" name="Rectangle 21">
            <a:extLst>
              <a:ext uri="{FF2B5EF4-FFF2-40B4-BE49-F238E27FC236}">
                <a16:creationId xmlns="" xmlns:a16="http://schemas.microsoft.com/office/drawing/2014/main" id="{802A3D9A-3546-4505-A135-3A57E22023A6}"/>
              </a:ext>
            </a:extLst>
          </p:cNvPr>
          <p:cNvSpPr/>
          <p:nvPr/>
        </p:nvSpPr>
        <p:spPr>
          <a:xfrm>
            <a:off x="1393699" y="2634324"/>
            <a:ext cx="7978901" cy="481960"/>
          </a:xfrm>
          <a:prstGeom prst="rect">
            <a:avLst/>
          </a:prstGeom>
          <a:solidFill>
            <a:srgbClr val="F2F2F2"/>
          </a:solidFill>
          <a:ln w="9525" cap="flat" cmpd="sng" algn="ctr">
            <a:noFill/>
            <a:prstDash val="solid"/>
          </a:ln>
          <a:effectLst/>
        </p:spPr>
        <p:txBody>
          <a:bodyPr rtlCol="0" anchor="ctr"/>
          <a:lstStyle/>
          <a:p>
            <a:pPr>
              <a:defRPr/>
            </a:pPr>
            <a:r>
              <a:rPr lang="en-GB" sz="1400" b="1" dirty="0">
                <a:solidFill>
                  <a:schemeClr val="accent5"/>
                </a:solidFill>
              </a:rPr>
              <a:t>Commercial discussions regarding out-licensing agreements for MED3000 on a worldwide, regional or country basis</a:t>
            </a:r>
          </a:p>
        </p:txBody>
      </p:sp>
      <p:sp>
        <p:nvSpPr>
          <p:cNvPr id="23" name="Rectangle 22">
            <a:extLst>
              <a:ext uri="{FF2B5EF4-FFF2-40B4-BE49-F238E27FC236}">
                <a16:creationId xmlns="" xmlns:a16="http://schemas.microsoft.com/office/drawing/2014/main" id="{5EB5A4A2-8D3E-4E37-846B-61DD8E32FC62}"/>
              </a:ext>
            </a:extLst>
          </p:cNvPr>
          <p:cNvSpPr/>
          <p:nvPr/>
        </p:nvSpPr>
        <p:spPr>
          <a:xfrm>
            <a:off x="871538" y="2636561"/>
            <a:ext cx="411942" cy="474868"/>
          </a:xfrm>
          <a:prstGeom prst="rect">
            <a:avLst/>
          </a:prstGeom>
          <a:solidFill>
            <a:schemeClr val="accent2">
              <a:lumMod val="75000"/>
            </a:schemeClr>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2</a:t>
            </a:r>
          </a:p>
        </p:txBody>
      </p:sp>
      <p:sp>
        <p:nvSpPr>
          <p:cNvPr id="24" name="Rectangle 23">
            <a:extLst>
              <a:ext uri="{FF2B5EF4-FFF2-40B4-BE49-F238E27FC236}">
                <a16:creationId xmlns="" xmlns:a16="http://schemas.microsoft.com/office/drawing/2014/main" id="{4A452409-980F-4E8D-825E-67D6160408CA}"/>
              </a:ext>
            </a:extLst>
          </p:cNvPr>
          <p:cNvSpPr/>
          <p:nvPr/>
        </p:nvSpPr>
        <p:spPr>
          <a:xfrm>
            <a:off x="1393699" y="3349008"/>
            <a:ext cx="7978901" cy="438493"/>
          </a:xfrm>
          <a:prstGeom prst="rect">
            <a:avLst/>
          </a:prstGeom>
          <a:solidFill>
            <a:srgbClr val="F2F2F2"/>
          </a:solidFill>
          <a:ln w="9525" cap="flat" cmpd="sng" algn="ctr">
            <a:noFill/>
            <a:prstDash val="solid"/>
          </a:ln>
          <a:effectLst/>
        </p:spPr>
        <p:txBody>
          <a:bodyPr rtlCol="0" anchor="ctr"/>
          <a:lstStyle/>
          <a:p>
            <a:pPr>
              <a:defRPr/>
            </a:pPr>
            <a:r>
              <a:rPr lang="en-GB" sz="1400" b="1" dirty="0">
                <a:solidFill>
                  <a:schemeClr val="accent5"/>
                </a:solidFill>
              </a:rPr>
              <a:t>Progress on TPR100 MHRA regulatory submission pending scientific advice meeting outcomes</a:t>
            </a:r>
          </a:p>
        </p:txBody>
      </p:sp>
      <p:sp>
        <p:nvSpPr>
          <p:cNvPr id="25" name="Rectangle 24">
            <a:extLst>
              <a:ext uri="{FF2B5EF4-FFF2-40B4-BE49-F238E27FC236}">
                <a16:creationId xmlns="" xmlns:a16="http://schemas.microsoft.com/office/drawing/2014/main" id="{448781FB-BDCC-42A1-945B-8896184BA9B8}"/>
              </a:ext>
            </a:extLst>
          </p:cNvPr>
          <p:cNvSpPr/>
          <p:nvPr/>
        </p:nvSpPr>
        <p:spPr>
          <a:xfrm>
            <a:off x="1393699" y="4041997"/>
            <a:ext cx="7978901" cy="498219"/>
          </a:xfrm>
          <a:prstGeom prst="rect">
            <a:avLst/>
          </a:prstGeom>
          <a:solidFill>
            <a:srgbClr val="F2F2F2"/>
          </a:solidFill>
          <a:ln w="9525" cap="flat" cmpd="sng" algn="ctr">
            <a:noFill/>
            <a:prstDash val="solid"/>
          </a:ln>
          <a:effectLst/>
        </p:spPr>
        <p:txBody>
          <a:bodyPr rtlCol="0" anchor="ctr"/>
          <a:lstStyle/>
          <a:p>
            <a:pPr>
              <a:defRPr/>
            </a:pPr>
            <a:r>
              <a:rPr lang="en-GB" sz="1400" b="1" dirty="0">
                <a:solidFill>
                  <a:schemeClr val="accent5"/>
                </a:solidFill>
              </a:rPr>
              <a:t>Updates on development of CBD100 – topical cannabidiol formulation using DermaSys®</a:t>
            </a:r>
          </a:p>
        </p:txBody>
      </p:sp>
      <p:sp>
        <p:nvSpPr>
          <p:cNvPr id="26" name="Rectangle 25">
            <a:extLst>
              <a:ext uri="{FF2B5EF4-FFF2-40B4-BE49-F238E27FC236}">
                <a16:creationId xmlns="" xmlns:a16="http://schemas.microsoft.com/office/drawing/2014/main" id="{12C57D58-985F-4625-8DF0-ADCC4389B708}"/>
              </a:ext>
            </a:extLst>
          </p:cNvPr>
          <p:cNvSpPr/>
          <p:nvPr/>
        </p:nvSpPr>
        <p:spPr>
          <a:xfrm>
            <a:off x="871538" y="3346390"/>
            <a:ext cx="411942" cy="438493"/>
          </a:xfrm>
          <a:prstGeom prst="rect">
            <a:avLst/>
          </a:prstGeom>
          <a:solidFill>
            <a:schemeClr val="accent2"/>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3</a:t>
            </a:r>
          </a:p>
        </p:txBody>
      </p:sp>
      <p:sp>
        <p:nvSpPr>
          <p:cNvPr id="27" name="Rectangle 26">
            <a:extLst>
              <a:ext uri="{FF2B5EF4-FFF2-40B4-BE49-F238E27FC236}">
                <a16:creationId xmlns="" xmlns:a16="http://schemas.microsoft.com/office/drawing/2014/main" id="{7341BFFD-11C9-4B03-8C13-EBF589D1FCCC}"/>
              </a:ext>
            </a:extLst>
          </p:cNvPr>
          <p:cNvSpPr/>
          <p:nvPr/>
        </p:nvSpPr>
        <p:spPr>
          <a:xfrm>
            <a:off x="871538" y="4041615"/>
            <a:ext cx="411942" cy="498220"/>
          </a:xfrm>
          <a:prstGeom prst="rect">
            <a:avLst/>
          </a:prstGeom>
          <a:solidFill>
            <a:schemeClr val="accent2">
              <a:lumMod val="75000"/>
            </a:schemeClr>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4</a:t>
            </a:r>
          </a:p>
        </p:txBody>
      </p:sp>
      <p:sp>
        <p:nvSpPr>
          <p:cNvPr id="28" name="Rectangle 27">
            <a:extLst>
              <a:ext uri="{FF2B5EF4-FFF2-40B4-BE49-F238E27FC236}">
                <a16:creationId xmlns="" xmlns:a16="http://schemas.microsoft.com/office/drawing/2014/main" id="{E6CBCA3A-BB3D-456C-A2A2-67FF9E2295F5}"/>
              </a:ext>
            </a:extLst>
          </p:cNvPr>
          <p:cNvSpPr/>
          <p:nvPr/>
        </p:nvSpPr>
        <p:spPr>
          <a:xfrm>
            <a:off x="871538" y="1894074"/>
            <a:ext cx="411942" cy="474868"/>
          </a:xfrm>
          <a:prstGeom prst="rect">
            <a:avLst/>
          </a:prstGeom>
          <a:solidFill>
            <a:schemeClr val="accent2"/>
          </a:solidFill>
          <a:ln w="9525" cap="flat" cmpd="sng" algn="ctr">
            <a:noFill/>
            <a:prstDash val="solid"/>
          </a:ln>
          <a:effectLst/>
        </p:spPr>
        <p:txBody>
          <a:bodyPr rtlCol="0" anchor="ctr"/>
          <a:lstStyle/>
          <a:p>
            <a:pPr algn="ctr" defTabSz="914423">
              <a:defRPr/>
            </a:pPr>
            <a:r>
              <a:rPr lang="en-GB" sz="1600" b="1" kern="0" dirty="0">
                <a:solidFill>
                  <a:srgbClr val="FFFFFF"/>
                </a:solidFill>
                <a:cs typeface="Calibri" panose="020F0502020204030204" pitchFamily="34" charset="0"/>
              </a:rPr>
              <a:t>1</a:t>
            </a:r>
          </a:p>
        </p:txBody>
      </p:sp>
      <p:sp>
        <p:nvSpPr>
          <p:cNvPr id="29" name="Rectangle 28">
            <a:extLst>
              <a:ext uri="{FF2B5EF4-FFF2-40B4-BE49-F238E27FC236}">
                <a16:creationId xmlns="" xmlns:a16="http://schemas.microsoft.com/office/drawing/2014/main" id="{4E40DC08-6563-4776-AB83-532710A862B1}"/>
              </a:ext>
            </a:extLst>
          </p:cNvPr>
          <p:cNvSpPr/>
          <p:nvPr/>
        </p:nvSpPr>
        <p:spPr>
          <a:xfrm>
            <a:off x="1393699" y="1901432"/>
            <a:ext cx="7978901" cy="467510"/>
          </a:xfrm>
          <a:prstGeom prst="rect">
            <a:avLst/>
          </a:prstGeom>
          <a:solidFill>
            <a:srgbClr val="F2F2F2"/>
          </a:solidFill>
          <a:ln w="9525" cap="flat" cmpd="sng" algn="ctr">
            <a:noFill/>
            <a:prstDash val="solid"/>
          </a:ln>
          <a:effectLst/>
        </p:spPr>
        <p:txBody>
          <a:bodyPr rtlCol="0" anchor="ctr"/>
          <a:lstStyle/>
          <a:p>
            <a:pPr>
              <a:defRPr/>
            </a:pPr>
            <a:r>
              <a:rPr lang="en-GB" sz="1400" b="1" dirty="0">
                <a:solidFill>
                  <a:schemeClr val="accent5"/>
                </a:solidFill>
              </a:rPr>
              <a:t>EU approval of MED3000 as a fast acting clinically proven OTC treatment for ED during 2021</a:t>
            </a:r>
          </a:p>
          <a:p>
            <a:pPr>
              <a:defRPr/>
            </a:pPr>
            <a:r>
              <a:rPr lang="en-GB" sz="1400" b="1" dirty="0">
                <a:solidFill>
                  <a:schemeClr val="accent5"/>
                </a:solidFill>
              </a:rPr>
              <a:t>FDA supplementary data requirements confirmed and study completed during 2021</a:t>
            </a:r>
          </a:p>
        </p:txBody>
      </p:sp>
    </p:spTree>
    <p:extLst>
      <p:ext uri="{BB962C8B-B14F-4D97-AF65-F5344CB8AC3E}">
        <p14:creationId xmlns:p14="http://schemas.microsoft.com/office/powerpoint/2010/main" val="254940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627E55E3-5B41-4FF7-BCD1-2730E3B7AEBB}"/>
              </a:ext>
            </a:extLst>
          </p:cNvPr>
          <p:cNvSpPr>
            <a:spLocks noGrp="1"/>
          </p:cNvSpPr>
          <p:nvPr>
            <p:ph type="body" sz="quarter" idx="10"/>
          </p:nvPr>
        </p:nvSpPr>
        <p:spPr>
          <a:xfrm>
            <a:off x="666492" y="2030321"/>
            <a:ext cx="2509368" cy="2530389"/>
          </a:xfrm>
        </p:spPr>
        <p:txBody>
          <a:bodyPr>
            <a:noAutofit/>
          </a:bodyPr>
          <a:lstStyle/>
          <a:p>
            <a:r>
              <a:rPr lang="en-US" dirty="0"/>
              <a:t>appendix</a:t>
            </a:r>
          </a:p>
        </p:txBody>
      </p:sp>
    </p:spTree>
    <p:extLst>
      <p:ext uri="{BB962C8B-B14F-4D97-AF65-F5344CB8AC3E}">
        <p14:creationId xmlns:p14="http://schemas.microsoft.com/office/powerpoint/2010/main" val="998326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 xmlns:a16="http://schemas.microsoft.com/office/drawing/2014/main" id="{7CE0D1DC-5784-423F-A85E-C2A38F0895C3}"/>
              </a:ext>
            </a:extLst>
          </p:cNvPr>
          <p:cNvSpPr>
            <a:spLocks noGrp="1"/>
          </p:cNvSpPr>
          <p:nvPr>
            <p:ph type="body" sz="quarter" idx="33"/>
          </p:nvPr>
        </p:nvSpPr>
        <p:spPr>
          <a:xfrm>
            <a:off x="875367" y="386075"/>
            <a:ext cx="9630708" cy="461650"/>
          </a:xfrm>
        </p:spPr>
        <p:txBody>
          <a:bodyPr/>
          <a:lstStyle/>
          <a:p>
            <a:r>
              <a:rPr lang="en-GB" dirty="0">
                <a:solidFill>
                  <a:schemeClr val="accent5"/>
                </a:solidFill>
              </a:rPr>
              <a:t>FM57 – PHASE 3 STUDY DESIGN</a:t>
            </a:r>
            <a:endParaRPr lang="en-GB" dirty="0">
              <a:solidFill>
                <a:srgbClr val="FF0000"/>
              </a:solidFill>
            </a:endParaRPr>
          </a:p>
        </p:txBody>
      </p:sp>
      <p:pic>
        <p:nvPicPr>
          <p:cNvPr id="56" name="Picture 55">
            <a:extLst>
              <a:ext uri="{FF2B5EF4-FFF2-40B4-BE49-F238E27FC236}">
                <a16:creationId xmlns="" xmlns:a16="http://schemas.microsoft.com/office/drawing/2014/main" id="{A1B95F10-3A56-4471-AD35-A44B998A4C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57" y="6460269"/>
            <a:ext cx="1870467" cy="149174"/>
          </a:xfrm>
          <a:prstGeom prst="rect">
            <a:avLst/>
          </a:prstGeom>
        </p:spPr>
      </p:pic>
      <p:cxnSp>
        <p:nvCxnSpPr>
          <p:cNvPr id="57" name="Straight Arrow Connector 56">
            <a:extLst>
              <a:ext uri="{FF2B5EF4-FFF2-40B4-BE49-F238E27FC236}">
                <a16:creationId xmlns="" xmlns:a16="http://schemas.microsoft.com/office/drawing/2014/main" id="{9ED1F626-A43F-48CE-8E3C-367B6DBB6534}"/>
              </a:ext>
            </a:extLst>
          </p:cNvPr>
          <p:cNvCxnSpPr/>
          <p:nvPr/>
        </p:nvCxnSpPr>
        <p:spPr>
          <a:xfrm>
            <a:off x="9819264" y="2861661"/>
            <a:ext cx="0" cy="124369"/>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 xmlns:a16="http://schemas.microsoft.com/office/drawing/2014/main" id="{44BFEC43-62F8-463D-9162-C7665981F476}"/>
              </a:ext>
            </a:extLst>
          </p:cNvPr>
          <p:cNvCxnSpPr/>
          <p:nvPr/>
        </p:nvCxnSpPr>
        <p:spPr>
          <a:xfrm flipH="1">
            <a:off x="9825897" y="1918189"/>
            <a:ext cx="2207" cy="321778"/>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 xmlns:a16="http://schemas.microsoft.com/office/drawing/2014/main" id="{AD295721-DDC4-49EE-B6F9-552315CE8AC3}"/>
              </a:ext>
            </a:extLst>
          </p:cNvPr>
          <p:cNvCxnSpPr/>
          <p:nvPr/>
        </p:nvCxnSpPr>
        <p:spPr>
          <a:xfrm>
            <a:off x="8114951" y="3810008"/>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 xmlns:a16="http://schemas.microsoft.com/office/drawing/2014/main" id="{0F485847-E8FA-4CCF-80A2-D2120F871075}"/>
              </a:ext>
            </a:extLst>
          </p:cNvPr>
          <p:cNvCxnSpPr/>
          <p:nvPr/>
        </p:nvCxnSpPr>
        <p:spPr>
          <a:xfrm>
            <a:off x="9231352" y="3810008"/>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 xmlns:a16="http://schemas.microsoft.com/office/drawing/2014/main" id="{4F42DD09-680A-4E5E-B71A-2BC30D15FD2B}"/>
              </a:ext>
            </a:extLst>
          </p:cNvPr>
          <p:cNvCxnSpPr/>
          <p:nvPr/>
        </p:nvCxnSpPr>
        <p:spPr>
          <a:xfrm>
            <a:off x="10386278" y="3817639"/>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2" name="Text Placeholder 17">
            <a:extLst>
              <a:ext uri="{FF2B5EF4-FFF2-40B4-BE49-F238E27FC236}">
                <a16:creationId xmlns="" xmlns:a16="http://schemas.microsoft.com/office/drawing/2014/main" id="{2DAD7BEA-3FD2-480E-BA83-0E01E6F20D28}"/>
              </a:ext>
            </a:extLst>
          </p:cNvPr>
          <p:cNvSpPr>
            <a:spLocks noGrp="1"/>
          </p:cNvSpPr>
          <p:nvPr>
            <p:ph type="body" sz="quarter" idx="11"/>
          </p:nvPr>
        </p:nvSpPr>
        <p:spPr>
          <a:xfrm>
            <a:off x="1996944" y="1133219"/>
            <a:ext cx="4364169" cy="1113109"/>
          </a:xfrm>
          <a:solidFill>
            <a:schemeClr val="bg2">
              <a:alpha val="26000"/>
            </a:schemeClr>
          </a:solidFill>
        </p:spPr>
        <p:txBody>
          <a:bodyPr>
            <a:normAutofit/>
          </a:bodyPr>
          <a:lstStyle/>
          <a:p>
            <a:r>
              <a:rPr lang="en-GB" sz="1400" b="1" kern="0" dirty="0">
                <a:cs typeface="Calibri" panose="020F0502020204030204" pitchFamily="34" charset="0"/>
              </a:rPr>
              <a:t>A Phase 3, 12 week dose-ranging, multi-centre, randomized, double-blind, placebo-controlled, home use, parallel group clinical trial of topically applied GTN for the treatment of ED in 1,000 male subjects with ED &amp; their female partners</a:t>
            </a:r>
          </a:p>
          <a:p>
            <a:endParaRPr lang="en-GB" sz="1400" dirty="0"/>
          </a:p>
        </p:txBody>
      </p:sp>
      <p:sp>
        <p:nvSpPr>
          <p:cNvPr id="63" name="Text Placeholder 20">
            <a:extLst>
              <a:ext uri="{FF2B5EF4-FFF2-40B4-BE49-F238E27FC236}">
                <a16:creationId xmlns="" xmlns:a16="http://schemas.microsoft.com/office/drawing/2014/main" id="{F4847447-1758-44E3-B9DE-635223DE20B6}"/>
              </a:ext>
            </a:extLst>
          </p:cNvPr>
          <p:cNvSpPr txBox="1">
            <a:spLocks/>
          </p:cNvSpPr>
          <p:nvPr/>
        </p:nvSpPr>
        <p:spPr>
          <a:xfrm>
            <a:off x="367265" y="1140791"/>
            <a:ext cx="1503380" cy="1136101"/>
          </a:xfrm>
          <a:prstGeom prst="rect">
            <a:avLst/>
          </a:prstGeom>
          <a:solidFill>
            <a:schemeClr val="accent1"/>
          </a:solidFill>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prstClr val="white"/>
                </a:solidFill>
              </a:rPr>
              <a:t>FM57</a:t>
            </a:r>
            <a:endParaRPr lang="en-GB" sz="1600" dirty="0"/>
          </a:p>
        </p:txBody>
      </p:sp>
      <p:sp>
        <p:nvSpPr>
          <p:cNvPr id="64" name="Text Placeholder 24">
            <a:extLst>
              <a:ext uri="{FF2B5EF4-FFF2-40B4-BE49-F238E27FC236}">
                <a16:creationId xmlns="" xmlns:a16="http://schemas.microsoft.com/office/drawing/2014/main" id="{42E2F0DC-9616-4216-8EDA-483B3E921D44}"/>
              </a:ext>
            </a:extLst>
          </p:cNvPr>
          <p:cNvSpPr txBox="1">
            <a:spLocks/>
          </p:cNvSpPr>
          <p:nvPr/>
        </p:nvSpPr>
        <p:spPr>
          <a:xfrm>
            <a:off x="1996944" y="2329506"/>
            <a:ext cx="4364169" cy="2209382"/>
          </a:xfrm>
          <a:prstGeom prst="rect">
            <a:avLst/>
          </a:prstGeom>
          <a:solidFill>
            <a:schemeClr val="bg2">
              <a:alpha val="26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6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400" b="1" u="sng" dirty="0"/>
              <a:t>Primary objective: </a:t>
            </a:r>
          </a:p>
          <a:p>
            <a:pPr marL="85725" indent="-85725">
              <a:spcBef>
                <a:spcPts val="0"/>
              </a:spcBef>
              <a:buFont typeface="Arial" panose="020B0604020202020204" pitchFamily="34" charset="0"/>
              <a:buChar char="•"/>
            </a:pPr>
            <a:r>
              <a:rPr lang="en-GB" sz="1400" b="1" kern="0" dirty="0">
                <a:cs typeface="Calibri" panose="020F0502020204030204" pitchFamily="34" charset="0"/>
              </a:rPr>
              <a:t>To demonstrate statistically significant improvements of formulations versus baseline in male subjects using the erectile function domain of the International Index for Erectile Function (IIEF), the Sexual Encounter Profile (SEP) Question 2 &amp; 3</a:t>
            </a:r>
          </a:p>
          <a:p>
            <a:pPr>
              <a:spcBef>
                <a:spcPts val="0"/>
              </a:spcBef>
            </a:pPr>
            <a:r>
              <a:rPr lang="en-GB" sz="1400" b="1" u="sng" dirty="0"/>
              <a:t>Secondary objectives included: </a:t>
            </a:r>
          </a:p>
          <a:p>
            <a:pPr marL="85725" indent="-85725">
              <a:spcBef>
                <a:spcPts val="0"/>
              </a:spcBef>
              <a:buFont typeface="Arial" panose="020B0604020202020204" pitchFamily="34" charset="0"/>
              <a:buChar char="•"/>
            </a:pPr>
            <a:r>
              <a:rPr lang="en-GB" sz="1400" b="1" dirty="0"/>
              <a:t>Time to onset of action</a:t>
            </a:r>
          </a:p>
          <a:p>
            <a:pPr marL="85725" indent="-85725">
              <a:spcBef>
                <a:spcPts val="0"/>
              </a:spcBef>
              <a:buFont typeface="Arial" panose="020B0604020202020204" pitchFamily="34" charset="0"/>
              <a:buChar char="•"/>
            </a:pPr>
            <a:r>
              <a:rPr lang="en-GB" sz="1400" b="1" dirty="0"/>
              <a:t>Safety of formulations using Adverse Events</a:t>
            </a:r>
          </a:p>
          <a:p>
            <a:pPr marL="85725" indent="-85725">
              <a:spcBef>
                <a:spcPts val="0"/>
              </a:spcBef>
              <a:buFont typeface="Arial" panose="020B0604020202020204" pitchFamily="34" charset="0"/>
              <a:buChar char="•"/>
            </a:pPr>
            <a:r>
              <a:rPr lang="en-GB" sz="1400" b="1" dirty="0"/>
              <a:t>Clinically important differences</a:t>
            </a:r>
          </a:p>
          <a:p>
            <a:pPr marL="85725" indent="-85725">
              <a:spcBef>
                <a:spcPts val="0"/>
              </a:spcBef>
              <a:buFont typeface="Arial" panose="020B0604020202020204" pitchFamily="34" charset="0"/>
              <a:buChar char="•"/>
            </a:pPr>
            <a:r>
              <a:rPr lang="en-GB" sz="1400" b="1" dirty="0"/>
              <a:t>GAQ and SEAR</a:t>
            </a:r>
          </a:p>
        </p:txBody>
      </p:sp>
      <p:sp>
        <p:nvSpPr>
          <p:cNvPr id="65" name="Text Placeholder 29">
            <a:extLst>
              <a:ext uri="{FF2B5EF4-FFF2-40B4-BE49-F238E27FC236}">
                <a16:creationId xmlns="" xmlns:a16="http://schemas.microsoft.com/office/drawing/2014/main" id="{74670A24-3D66-44EF-A4C5-8D73DD1F4FD7}"/>
              </a:ext>
            </a:extLst>
          </p:cNvPr>
          <p:cNvSpPr txBox="1">
            <a:spLocks/>
          </p:cNvSpPr>
          <p:nvPr/>
        </p:nvSpPr>
        <p:spPr>
          <a:xfrm>
            <a:off x="1996944" y="4588226"/>
            <a:ext cx="4364169" cy="444459"/>
          </a:xfrm>
          <a:prstGeom prst="rect">
            <a:avLst/>
          </a:prstGeom>
          <a:solidFill>
            <a:schemeClr val="bg2">
              <a:alpha val="26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600" b="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ontserrat Light" panose="00000400000000000000" pitchFamily="2" charset="0"/>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Central and Eastern Europe (6 EU countries &amp; 3 non-EU countries)</a:t>
            </a:r>
          </a:p>
        </p:txBody>
      </p:sp>
      <p:sp>
        <p:nvSpPr>
          <p:cNvPr id="66" name="Text Placeholder 30">
            <a:extLst>
              <a:ext uri="{FF2B5EF4-FFF2-40B4-BE49-F238E27FC236}">
                <a16:creationId xmlns="" xmlns:a16="http://schemas.microsoft.com/office/drawing/2014/main" id="{75C2A507-F1E9-47CE-9555-3D5427745F05}"/>
              </a:ext>
            </a:extLst>
          </p:cNvPr>
          <p:cNvSpPr txBox="1">
            <a:spLocks/>
          </p:cNvSpPr>
          <p:nvPr/>
        </p:nvSpPr>
        <p:spPr>
          <a:xfrm>
            <a:off x="367265" y="2329506"/>
            <a:ext cx="1503377" cy="2201222"/>
          </a:xfrm>
          <a:prstGeom prst="rect">
            <a:avLst/>
          </a:prstGeom>
          <a:solidFill>
            <a:schemeClr val="accent1"/>
          </a:solidFill>
        </p:spPr>
        <p:txBody>
          <a:bodyPr vert="horz" lIns="91440" tIns="45720" rIns="91440" bIns="45720" rtlCol="0" anchor="ctr" anchorCtr="0">
            <a:normAutofit/>
          </a:bodyPr>
          <a:lstStyle>
            <a:lvl1pPr marL="457200" indent="-457200" algn="l" defTabSz="914400" rtl="0" eaLnBrk="1" latinLnBrk="0" hangingPunct="1">
              <a:lnSpc>
                <a:spcPct val="90000"/>
              </a:lnSpc>
              <a:spcBef>
                <a:spcPts val="1000"/>
              </a:spcBef>
              <a:buFontTx/>
              <a:buBlip>
                <a:blip r:embed="rId3"/>
              </a:buBlip>
              <a:defRPr lang="en-GB" sz="1200" b="1" kern="1200" dirty="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800" dirty="0">
                <a:solidFill>
                  <a:prstClr val="white"/>
                </a:solidFill>
              </a:rPr>
              <a:t>HEADLINE</a:t>
            </a:r>
            <a:br>
              <a:rPr lang="en-GB" sz="1800" dirty="0">
                <a:solidFill>
                  <a:prstClr val="white"/>
                </a:solidFill>
              </a:rPr>
            </a:br>
            <a:r>
              <a:rPr lang="en-GB" sz="1800" dirty="0">
                <a:solidFill>
                  <a:prstClr val="white"/>
                </a:solidFill>
              </a:rPr>
              <a:t>OBJECTIVES</a:t>
            </a:r>
            <a:endParaRPr lang="en-GB" sz="1600" dirty="0">
              <a:solidFill>
                <a:prstClr val="white"/>
              </a:solidFill>
            </a:endParaRPr>
          </a:p>
        </p:txBody>
      </p:sp>
      <p:sp>
        <p:nvSpPr>
          <p:cNvPr id="67" name="Text Placeholder 31">
            <a:extLst>
              <a:ext uri="{FF2B5EF4-FFF2-40B4-BE49-F238E27FC236}">
                <a16:creationId xmlns="" xmlns:a16="http://schemas.microsoft.com/office/drawing/2014/main" id="{B4D626D0-B02A-4AA8-9927-FBDB4DE3C7DD}"/>
              </a:ext>
            </a:extLst>
          </p:cNvPr>
          <p:cNvSpPr txBox="1">
            <a:spLocks/>
          </p:cNvSpPr>
          <p:nvPr/>
        </p:nvSpPr>
        <p:spPr>
          <a:xfrm>
            <a:off x="367266" y="4588226"/>
            <a:ext cx="1489676" cy="440025"/>
          </a:xfrm>
          <a:prstGeom prst="rect">
            <a:avLst/>
          </a:prstGeom>
          <a:solidFill>
            <a:schemeClr val="accent1"/>
          </a:solidFill>
        </p:spPr>
        <p:txBody>
          <a:bodyPr vert="horz" lIns="91440" tIns="45720" rIns="91440" bIns="45720" rtlCol="0" anchor="ctr" anchorCtr="0">
            <a:noAutofit/>
          </a:bodyPr>
          <a:lstStyle>
            <a:lvl1pPr marL="457200" indent="-457200" algn="l" defTabSz="914400" rtl="0" eaLnBrk="1" latinLnBrk="0" hangingPunct="1">
              <a:lnSpc>
                <a:spcPct val="90000"/>
              </a:lnSpc>
              <a:spcBef>
                <a:spcPts val="1000"/>
              </a:spcBef>
              <a:buFontTx/>
              <a:buBlip>
                <a:blip r:embed="rId3"/>
              </a:buBlip>
              <a:defRPr lang="en-GB" sz="1200" b="1" kern="1200" dirty="0">
                <a:solidFill>
                  <a:schemeClr val="bg1"/>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800" dirty="0">
                <a:solidFill>
                  <a:prstClr val="white"/>
                </a:solidFill>
              </a:rPr>
              <a:t>STUDY SITES</a:t>
            </a:r>
          </a:p>
        </p:txBody>
      </p:sp>
      <p:sp>
        <p:nvSpPr>
          <p:cNvPr id="68" name="Text Placeholder 31">
            <a:extLst>
              <a:ext uri="{FF2B5EF4-FFF2-40B4-BE49-F238E27FC236}">
                <a16:creationId xmlns="" xmlns:a16="http://schemas.microsoft.com/office/drawing/2014/main" id="{EC8BF82B-CE30-4B51-9962-AC6FEA00C056}"/>
              </a:ext>
            </a:extLst>
          </p:cNvPr>
          <p:cNvSpPr txBox="1">
            <a:spLocks/>
          </p:cNvSpPr>
          <p:nvPr/>
        </p:nvSpPr>
        <p:spPr>
          <a:xfrm>
            <a:off x="367264" y="5080865"/>
            <a:ext cx="1503377" cy="1038225"/>
          </a:xfrm>
          <a:prstGeom prst="rect">
            <a:avLst/>
          </a:prstGeom>
          <a:solidFill>
            <a:schemeClr val="accent1"/>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lang="en-GB" sz="1200" b="1" kern="1200" dirty="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prstClr val="white"/>
                </a:solidFill>
              </a:rPr>
              <a:t>PRODUCTS TESTED formulated with DermaSys® </a:t>
            </a:r>
          </a:p>
        </p:txBody>
      </p:sp>
      <p:sp>
        <p:nvSpPr>
          <p:cNvPr id="69" name="Text Placeholder 17">
            <a:extLst>
              <a:ext uri="{FF2B5EF4-FFF2-40B4-BE49-F238E27FC236}">
                <a16:creationId xmlns="" xmlns:a16="http://schemas.microsoft.com/office/drawing/2014/main" id="{82D82730-E7D0-4EB5-B4BB-8CE954298D39}"/>
              </a:ext>
            </a:extLst>
          </p:cNvPr>
          <p:cNvSpPr txBox="1">
            <a:spLocks/>
          </p:cNvSpPr>
          <p:nvPr/>
        </p:nvSpPr>
        <p:spPr>
          <a:xfrm>
            <a:off x="1996942" y="5077691"/>
            <a:ext cx="4364171" cy="1041399"/>
          </a:xfrm>
          <a:prstGeom prst="rect">
            <a:avLst/>
          </a:prstGeom>
          <a:solidFill>
            <a:schemeClr val="bg2">
              <a:alpha val="26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GB" sz="1400" b="1" dirty="0"/>
              <a:t>MED2005 0.2% GTN, 300 mg gel = 0.6mg GTN  </a:t>
            </a:r>
          </a:p>
          <a:p>
            <a:pPr marL="171450" indent="-171450">
              <a:spcBef>
                <a:spcPts val="600"/>
              </a:spcBef>
              <a:buFont typeface="Arial" panose="020B0604020202020204" pitchFamily="34" charset="0"/>
              <a:buChar char="•"/>
            </a:pPr>
            <a:r>
              <a:rPr lang="en-GB" sz="1400" b="1" dirty="0"/>
              <a:t>MED2005 0.4% GTN, 300 mg gel = 1.2mg GTN  </a:t>
            </a:r>
          </a:p>
          <a:p>
            <a:pPr marL="171450" indent="-171450">
              <a:spcBef>
                <a:spcPts val="600"/>
              </a:spcBef>
              <a:buFont typeface="Arial" panose="020B0604020202020204" pitchFamily="34" charset="0"/>
              <a:buChar char="•"/>
            </a:pPr>
            <a:r>
              <a:rPr lang="en-GB" sz="1400" b="1" dirty="0"/>
              <a:t>MED2005 0.6% GTN, 300 mg gel = 1.8mg GTN </a:t>
            </a:r>
          </a:p>
          <a:p>
            <a:pPr marL="171450" indent="-171450">
              <a:spcBef>
                <a:spcPts val="600"/>
              </a:spcBef>
              <a:buFont typeface="Arial" panose="020B0604020202020204" pitchFamily="34" charset="0"/>
              <a:buChar char="•"/>
            </a:pPr>
            <a:r>
              <a:rPr lang="en-GB" sz="1400" b="1" dirty="0"/>
              <a:t>Control vehicle– DermaSys® alone now called MED3000 </a:t>
            </a:r>
          </a:p>
        </p:txBody>
      </p:sp>
      <p:sp>
        <p:nvSpPr>
          <p:cNvPr id="70" name="TextBox 69">
            <a:extLst>
              <a:ext uri="{FF2B5EF4-FFF2-40B4-BE49-F238E27FC236}">
                <a16:creationId xmlns="" xmlns:a16="http://schemas.microsoft.com/office/drawing/2014/main" id="{DDEFE6D8-3B52-4288-AD88-5D9FC79FCD04}"/>
              </a:ext>
            </a:extLst>
          </p:cNvPr>
          <p:cNvSpPr txBox="1"/>
          <p:nvPr/>
        </p:nvSpPr>
        <p:spPr>
          <a:xfrm>
            <a:off x="6754950" y="1844214"/>
            <a:ext cx="764816" cy="2488019"/>
          </a:xfrm>
          <a:prstGeom prst="rect">
            <a:avLst/>
          </a:prstGeom>
          <a:solidFill>
            <a:srgbClr val="4FB191"/>
          </a:solidFill>
        </p:spPr>
        <p:txBody>
          <a:bodyPr wrap="none" tIns="36000" bIns="0" rtlCol="0" anchor="t" anchorCtr="1">
            <a:noAutofit/>
          </a:bodyPr>
          <a:lstStyle/>
          <a:p>
            <a:pPr algn="ctr"/>
            <a:endParaRPr lang="en-US" sz="1200" b="1" dirty="0">
              <a:solidFill>
                <a:prstClr val="white"/>
              </a:solidFill>
            </a:endParaRPr>
          </a:p>
          <a:p>
            <a:pPr algn="ctr"/>
            <a:endParaRPr lang="en-US" sz="1200" b="1" dirty="0">
              <a:solidFill>
                <a:prstClr val="white"/>
              </a:solidFill>
            </a:endParaRPr>
          </a:p>
          <a:p>
            <a:pPr algn="ctr"/>
            <a:r>
              <a:rPr lang="en-US" sz="1200" b="1" dirty="0">
                <a:solidFill>
                  <a:prstClr val="white"/>
                </a:solidFill>
              </a:rPr>
              <a:t>Run-in</a:t>
            </a:r>
          </a:p>
          <a:p>
            <a:pPr algn="ctr"/>
            <a:r>
              <a:rPr lang="en-US" sz="1200" b="1" dirty="0">
                <a:solidFill>
                  <a:prstClr val="white"/>
                </a:solidFill>
              </a:rPr>
              <a:t>period</a:t>
            </a:r>
          </a:p>
          <a:p>
            <a:pPr algn="ctr"/>
            <a:endParaRPr lang="en-US" sz="1200" b="1" dirty="0">
              <a:solidFill>
                <a:prstClr val="white"/>
              </a:solidFill>
            </a:endParaRPr>
          </a:p>
          <a:p>
            <a:pPr algn="ctr"/>
            <a:endParaRPr lang="en-US" sz="1200" b="1" dirty="0">
              <a:solidFill>
                <a:prstClr val="white"/>
              </a:solidFill>
            </a:endParaRPr>
          </a:p>
          <a:p>
            <a:pPr algn="ctr"/>
            <a:endParaRPr lang="en-US" sz="1200" b="1" dirty="0">
              <a:solidFill>
                <a:prstClr val="white"/>
              </a:solidFill>
            </a:endParaRPr>
          </a:p>
          <a:p>
            <a:pPr algn="ctr"/>
            <a:endParaRPr lang="en-US" sz="1200" b="1" dirty="0">
              <a:solidFill>
                <a:prstClr val="white"/>
              </a:solidFill>
            </a:endParaRPr>
          </a:p>
          <a:p>
            <a:pPr algn="ctr"/>
            <a:r>
              <a:rPr lang="en-US" sz="1200" b="1" dirty="0">
                <a:solidFill>
                  <a:prstClr val="white"/>
                </a:solidFill>
              </a:rPr>
              <a:t>Treatment</a:t>
            </a:r>
            <a:br>
              <a:rPr lang="en-US" sz="1200" b="1" dirty="0">
                <a:solidFill>
                  <a:prstClr val="white"/>
                </a:solidFill>
              </a:rPr>
            </a:br>
            <a:r>
              <a:rPr lang="en-US" sz="1200" b="1" dirty="0">
                <a:solidFill>
                  <a:prstClr val="white"/>
                </a:solidFill>
              </a:rPr>
              <a:t>period </a:t>
            </a:r>
          </a:p>
          <a:p>
            <a:pPr algn="ctr"/>
            <a:endParaRPr lang="en-US" sz="1200" b="1" dirty="0">
              <a:solidFill>
                <a:prstClr val="white"/>
              </a:solidFill>
            </a:endParaRPr>
          </a:p>
        </p:txBody>
      </p:sp>
      <p:sp>
        <p:nvSpPr>
          <p:cNvPr id="72" name="TextBox 71">
            <a:extLst>
              <a:ext uri="{FF2B5EF4-FFF2-40B4-BE49-F238E27FC236}">
                <a16:creationId xmlns="" xmlns:a16="http://schemas.microsoft.com/office/drawing/2014/main" id="{36D1640D-91E9-4030-9225-B5B11F049D75}"/>
              </a:ext>
            </a:extLst>
          </p:cNvPr>
          <p:cNvSpPr txBox="1"/>
          <p:nvPr/>
        </p:nvSpPr>
        <p:spPr>
          <a:xfrm>
            <a:off x="6754950" y="4448990"/>
            <a:ext cx="764908" cy="718496"/>
          </a:xfrm>
          <a:prstGeom prst="rect">
            <a:avLst/>
          </a:prstGeom>
          <a:solidFill>
            <a:schemeClr val="accent2">
              <a:lumMod val="40000"/>
              <a:lumOff val="60000"/>
            </a:schemeClr>
          </a:solidFill>
        </p:spPr>
        <p:txBody>
          <a:bodyPr wrap="none" tIns="36000" bIns="0" rtlCol="0" anchor="t" anchorCtr="1">
            <a:noAutofit/>
          </a:bodyPr>
          <a:lstStyle/>
          <a:p>
            <a:pPr algn="ctr"/>
            <a:r>
              <a:rPr lang="en-US" sz="1200" b="1" dirty="0">
                <a:solidFill>
                  <a:srgbClr val="E7E6E6">
                    <a:lumMod val="50000"/>
                  </a:srgbClr>
                </a:solidFill>
              </a:rPr>
              <a:t>Follow up</a:t>
            </a:r>
            <a:br>
              <a:rPr lang="en-US" sz="1200" b="1" dirty="0">
                <a:solidFill>
                  <a:srgbClr val="E7E6E6">
                    <a:lumMod val="50000"/>
                  </a:srgbClr>
                </a:solidFill>
              </a:rPr>
            </a:br>
            <a:r>
              <a:rPr lang="en-US" sz="1200" b="1" dirty="0">
                <a:solidFill>
                  <a:srgbClr val="E7E6E6">
                    <a:lumMod val="50000"/>
                  </a:srgbClr>
                </a:solidFill>
              </a:rPr>
              <a:t>period</a:t>
            </a:r>
          </a:p>
        </p:txBody>
      </p:sp>
      <p:sp>
        <p:nvSpPr>
          <p:cNvPr id="73" name="TextBox 72">
            <a:extLst>
              <a:ext uri="{FF2B5EF4-FFF2-40B4-BE49-F238E27FC236}">
                <a16:creationId xmlns="" xmlns:a16="http://schemas.microsoft.com/office/drawing/2014/main" id="{18662FD0-81A6-43D8-8BA4-5C117F8BDA4B}"/>
              </a:ext>
            </a:extLst>
          </p:cNvPr>
          <p:cNvSpPr txBox="1"/>
          <p:nvPr/>
        </p:nvSpPr>
        <p:spPr>
          <a:xfrm>
            <a:off x="8638409" y="2247268"/>
            <a:ext cx="2501919" cy="600164"/>
          </a:xfrm>
          <a:prstGeom prst="rect">
            <a:avLst/>
          </a:prstGeom>
          <a:solidFill>
            <a:srgbClr val="4FB191"/>
          </a:solidFill>
        </p:spPr>
        <p:txBody>
          <a:bodyPr wrap="square" rtlCol="0">
            <a:spAutoFit/>
          </a:bodyPr>
          <a:lstStyle/>
          <a:p>
            <a:pPr algn="ctr"/>
            <a:r>
              <a:rPr lang="en-US" sz="1100" dirty="0">
                <a:solidFill>
                  <a:prstClr val="white"/>
                </a:solidFill>
              </a:rPr>
              <a:t>4-week run-in period to establish degree of patient’s erectile dysfunction (“Baseline”)</a:t>
            </a:r>
          </a:p>
        </p:txBody>
      </p:sp>
      <p:sp>
        <p:nvSpPr>
          <p:cNvPr id="74" name="TextBox 73">
            <a:extLst>
              <a:ext uri="{FF2B5EF4-FFF2-40B4-BE49-F238E27FC236}">
                <a16:creationId xmlns="" xmlns:a16="http://schemas.microsoft.com/office/drawing/2014/main" id="{3F0AB256-238E-415A-A726-E0140B0D5A4A}"/>
              </a:ext>
            </a:extLst>
          </p:cNvPr>
          <p:cNvSpPr txBox="1"/>
          <p:nvPr/>
        </p:nvSpPr>
        <p:spPr>
          <a:xfrm>
            <a:off x="11034419" y="3333319"/>
            <a:ext cx="926789" cy="600164"/>
          </a:xfrm>
          <a:prstGeom prst="rect">
            <a:avLst/>
          </a:prstGeom>
          <a:solidFill>
            <a:srgbClr val="4FB191"/>
          </a:solidFill>
        </p:spPr>
        <p:txBody>
          <a:bodyPr wrap="square" rtlCol="0">
            <a:spAutoFit/>
          </a:bodyPr>
          <a:lstStyle/>
          <a:p>
            <a:pPr algn="ctr"/>
            <a:r>
              <a:rPr lang="en-US" sz="1100" dirty="0">
                <a:solidFill>
                  <a:schemeClr val="bg1"/>
                </a:solidFill>
              </a:rPr>
              <a:t>MED3000</a:t>
            </a:r>
          </a:p>
          <a:p>
            <a:pPr algn="ctr"/>
            <a:r>
              <a:rPr lang="en-US" sz="1100" dirty="0">
                <a:solidFill>
                  <a:prstClr val="white"/>
                </a:solidFill>
              </a:rPr>
              <a:t/>
            </a:r>
            <a:br>
              <a:rPr lang="en-US" sz="1100" dirty="0">
                <a:solidFill>
                  <a:prstClr val="white"/>
                </a:solidFill>
              </a:rPr>
            </a:br>
            <a:r>
              <a:rPr lang="en-US" sz="1100" dirty="0">
                <a:solidFill>
                  <a:prstClr val="white"/>
                </a:solidFill>
              </a:rPr>
              <a:t>N=250</a:t>
            </a:r>
            <a:endParaRPr lang="en-US" sz="500" dirty="0">
              <a:solidFill>
                <a:prstClr val="white"/>
              </a:solidFill>
            </a:endParaRPr>
          </a:p>
        </p:txBody>
      </p:sp>
      <p:sp>
        <p:nvSpPr>
          <p:cNvPr id="76" name="TextBox 75">
            <a:extLst>
              <a:ext uri="{FF2B5EF4-FFF2-40B4-BE49-F238E27FC236}">
                <a16:creationId xmlns="" xmlns:a16="http://schemas.microsoft.com/office/drawing/2014/main" id="{2E884562-A965-468D-A75F-EF4BD5BD8112}"/>
              </a:ext>
            </a:extLst>
          </p:cNvPr>
          <p:cNvSpPr txBox="1"/>
          <p:nvPr/>
        </p:nvSpPr>
        <p:spPr>
          <a:xfrm>
            <a:off x="9293375" y="4480970"/>
            <a:ext cx="1105921" cy="398948"/>
          </a:xfrm>
          <a:prstGeom prst="rect">
            <a:avLst/>
          </a:prstGeom>
          <a:solidFill>
            <a:schemeClr val="accent2">
              <a:lumMod val="40000"/>
              <a:lumOff val="60000"/>
            </a:schemeClr>
          </a:solidFill>
        </p:spPr>
        <p:txBody>
          <a:bodyPr wrap="square" rtlCol="0" anchor="ctr" anchorCtr="1">
            <a:noAutofit/>
          </a:bodyPr>
          <a:lstStyle/>
          <a:p>
            <a:pPr algn="ctr"/>
            <a:r>
              <a:rPr lang="en-US" sz="1200" dirty="0">
                <a:solidFill>
                  <a:srgbClr val="E7E6E6">
                    <a:lumMod val="50000"/>
                  </a:srgbClr>
                </a:solidFill>
              </a:rPr>
              <a:t>Follow up visit</a:t>
            </a:r>
          </a:p>
        </p:txBody>
      </p:sp>
      <p:cxnSp>
        <p:nvCxnSpPr>
          <p:cNvPr id="77" name="Straight Arrow Connector 76">
            <a:extLst>
              <a:ext uri="{FF2B5EF4-FFF2-40B4-BE49-F238E27FC236}">
                <a16:creationId xmlns="" xmlns:a16="http://schemas.microsoft.com/office/drawing/2014/main" id="{B0BA51F4-BF4F-472D-9E61-CE709AD96508}"/>
              </a:ext>
            </a:extLst>
          </p:cNvPr>
          <p:cNvCxnSpPr/>
          <p:nvPr/>
        </p:nvCxnSpPr>
        <p:spPr>
          <a:xfrm>
            <a:off x="9231352" y="2987642"/>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 xmlns:a16="http://schemas.microsoft.com/office/drawing/2014/main" id="{9C953AEB-5543-4423-9A90-EA0D96D0041F}"/>
              </a:ext>
            </a:extLst>
          </p:cNvPr>
          <p:cNvSpPr txBox="1"/>
          <p:nvPr/>
        </p:nvSpPr>
        <p:spPr>
          <a:xfrm>
            <a:off x="7686665" y="3312725"/>
            <a:ext cx="900075" cy="600164"/>
          </a:xfrm>
          <a:prstGeom prst="rect">
            <a:avLst/>
          </a:prstGeom>
          <a:solidFill>
            <a:srgbClr val="4FB191"/>
          </a:solidFill>
        </p:spPr>
        <p:txBody>
          <a:bodyPr wrap="square" rtlCol="0">
            <a:spAutoFit/>
          </a:bodyPr>
          <a:lstStyle/>
          <a:p>
            <a:pPr algn="ctr"/>
            <a:r>
              <a:rPr lang="en-US" sz="1100" dirty="0">
                <a:solidFill>
                  <a:prstClr val="white"/>
                </a:solidFill>
              </a:rPr>
              <a:t>MED2005 </a:t>
            </a:r>
            <a:r>
              <a:rPr lang="en-US" sz="1100" b="1" dirty="0">
                <a:solidFill>
                  <a:prstClr val="white"/>
                </a:solidFill>
              </a:rPr>
              <a:t>0.2%</a:t>
            </a:r>
          </a:p>
          <a:p>
            <a:pPr algn="ctr"/>
            <a:r>
              <a:rPr lang="en-US" sz="1100" dirty="0">
                <a:solidFill>
                  <a:prstClr val="white"/>
                </a:solidFill>
              </a:rPr>
              <a:t>N=250</a:t>
            </a:r>
          </a:p>
        </p:txBody>
      </p:sp>
      <p:sp>
        <p:nvSpPr>
          <p:cNvPr id="79" name="TextBox 78">
            <a:extLst>
              <a:ext uri="{FF2B5EF4-FFF2-40B4-BE49-F238E27FC236}">
                <a16:creationId xmlns="" xmlns:a16="http://schemas.microsoft.com/office/drawing/2014/main" id="{AB2F6B56-5B7F-4D5F-92BD-0102D88F762E}"/>
              </a:ext>
            </a:extLst>
          </p:cNvPr>
          <p:cNvSpPr txBox="1"/>
          <p:nvPr/>
        </p:nvSpPr>
        <p:spPr>
          <a:xfrm>
            <a:off x="8771825" y="3319014"/>
            <a:ext cx="900075" cy="600164"/>
          </a:xfrm>
          <a:prstGeom prst="rect">
            <a:avLst/>
          </a:prstGeom>
          <a:solidFill>
            <a:srgbClr val="4FB191"/>
          </a:solidFill>
        </p:spPr>
        <p:txBody>
          <a:bodyPr wrap="square" rtlCol="0">
            <a:spAutoFit/>
          </a:bodyPr>
          <a:lstStyle/>
          <a:p>
            <a:pPr algn="ctr"/>
            <a:r>
              <a:rPr lang="en-US" sz="1100" dirty="0">
                <a:solidFill>
                  <a:prstClr val="white"/>
                </a:solidFill>
              </a:rPr>
              <a:t>MED2005</a:t>
            </a:r>
            <a:r>
              <a:rPr lang="en-US" sz="1100" b="1" dirty="0">
                <a:solidFill>
                  <a:prstClr val="white"/>
                </a:solidFill>
              </a:rPr>
              <a:t> 0.4%</a:t>
            </a:r>
          </a:p>
          <a:p>
            <a:pPr algn="ctr"/>
            <a:r>
              <a:rPr lang="en-US" sz="1100" dirty="0">
                <a:solidFill>
                  <a:prstClr val="white"/>
                </a:solidFill>
              </a:rPr>
              <a:t>N=250</a:t>
            </a:r>
          </a:p>
        </p:txBody>
      </p:sp>
      <p:sp>
        <p:nvSpPr>
          <p:cNvPr id="80" name="TextBox 79">
            <a:extLst>
              <a:ext uri="{FF2B5EF4-FFF2-40B4-BE49-F238E27FC236}">
                <a16:creationId xmlns="" xmlns:a16="http://schemas.microsoft.com/office/drawing/2014/main" id="{93F41124-045D-4C47-9487-0358D692595A}"/>
              </a:ext>
            </a:extLst>
          </p:cNvPr>
          <p:cNvSpPr txBox="1"/>
          <p:nvPr/>
        </p:nvSpPr>
        <p:spPr>
          <a:xfrm>
            <a:off x="9949259" y="3312725"/>
            <a:ext cx="900075" cy="600164"/>
          </a:xfrm>
          <a:prstGeom prst="rect">
            <a:avLst/>
          </a:prstGeom>
          <a:solidFill>
            <a:srgbClr val="4FB191"/>
          </a:solidFill>
        </p:spPr>
        <p:txBody>
          <a:bodyPr wrap="square" rtlCol="0">
            <a:spAutoFit/>
          </a:bodyPr>
          <a:lstStyle/>
          <a:p>
            <a:pPr algn="ctr"/>
            <a:r>
              <a:rPr lang="en-US" sz="1100" dirty="0">
                <a:solidFill>
                  <a:prstClr val="white"/>
                </a:solidFill>
              </a:rPr>
              <a:t>MED2005 </a:t>
            </a:r>
            <a:r>
              <a:rPr lang="en-US" sz="1100" b="1" dirty="0">
                <a:solidFill>
                  <a:prstClr val="white"/>
                </a:solidFill>
              </a:rPr>
              <a:t>0.6%</a:t>
            </a:r>
          </a:p>
          <a:p>
            <a:pPr algn="ctr"/>
            <a:r>
              <a:rPr lang="en-US" sz="1100" dirty="0">
                <a:solidFill>
                  <a:prstClr val="white"/>
                </a:solidFill>
              </a:rPr>
              <a:t>N=250</a:t>
            </a:r>
          </a:p>
        </p:txBody>
      </p:sp>
      <p:cxnSp>
        <p:nvCxnSpPr>
          <p:cNvPr id="81" name="Straight Arrow Connector 80">
            <a:extLst>
              <a:ext uri="{FF2B5EF4-FFF2-40B4-BE49-F238E27FC236}">
                <a16:creationId xmlns="" xmlns:a16="http://schemas.microsoft.com/office/drawing/2014/main" id="{0453D8AA-3CC7-433E-AB80-AED81F8CD3D7}"/>
              </a:ext>
            </a:extLst>
          </p:cNvPr>
          <p:cNvCxnSpPr/>
          <p:nvPr/>
        </p:nvCxnSpPr>
        <p:spPr>
          <a:xfrm flipH="1">
            <a:off x="9826109" y="4151763"/>
            <a:ext cx="2207" cy="321778"/>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 xmlns:a16="http://schemas.microsoft.com/office/drawing/2014/main" id="{AAC15D88-B200-476D-804F-8B930D1D414E}"/>
              </a:ext>
            </a:extLst>
          </p:cNvPr>
          <p:cNvCxnSpPr/>
          <p:nvPr/>
        </p:nvCxnSpPr>
        <p:spPr>
          <a:xfrm>
            <a:off x="8096472" y="2992319"/>
            <a:ext cx="3407985" cy="0"/>
          </a:xfrm>
          <a:prstGeom prst="straightConnector1">
            <a:avLst/>
          </a:prstGeom>
          <a:ln w="19050" cmpd="sng">
            <a:solidFill>
              <a:schemeClr val="accent5"/>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 xmlns:a16="http://schemas.microsoft.com/office/drawing/2014/main" id="{97F695C1-B9AB-409D-B914-A0F4A956FFC7}"/>
              </a:ext>
            </a:extLst>
          </p:cNvPr>
          <p:cNvCxnSpPr/>
          <p:nvPr/>
        </p:nvCxnSpPr>
        <p:spPr>
          <a:xfrm>
            <a:off x="8106652" y="2986030"/>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 xmlns:a16="http://schemas.microsoft.com/office/drawing/2014/main" id="{DB4E4ADD-9121-4EF7-B5BF-EA437ACFF7F4}"/>
              </a:ext>
            </a:extLst>
          </p:cNvPr>
          <p:cNvCxnSpPr/>
          <p:nvPr/>
        </p:nvCxnSpPr>
        <p:spPr>
          <a:xfrm>
            <a:off x="11510847" y="2987642"/>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 xmlns:a16="http://schemas.microsoft.com/office/drawing/2014/main" id="{2CC6925E-CE1C-4A69-B9D2-C850CE4D9048}"/>
              </a:ext>
            </a:extLst>
          </p:cNvPr>
          <p:cNvCxnSpPr/>
          <p:nvPr/>
        </p:nvCxnSpPr>
        <p:spPr>
          <a:xfrm>
            <a:off x="10358008" y="2987642"/>
            <a:ext cx="0" cy="326695"/>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 xmlns:a16="http://schemas.microsoft.com/office/drawing/2014/main" id="{E33862D9-E1E8-4719-8623-2A5AD14B81A9}"/>
              </a:ext>
            </a:extLst>
          </p:cNvPr>
          <p:cNvCxnSpPr/>
          <p:nvPr/>
        </p:nvCxnSpPr>
        <p:spPr>
          <a:xfrm flipV="1">
            <a:off x="8119817" y="4136703"/>
            <a:ext cx="3398895" cy="7631"/>
          </a:xfrm>
          <a:prstGeom prst="straightConnector1">
            <a:avLst/>
          </a:prstGeom>
          <a:ln w="19050" cmpd="sng">
            <a:solidFill>
              <a:schemeClr val="accent5"/>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 xmlns:a16="http://schemas.microsoft.com/office/drawing/2014/main" id="{DB1FD2B6-8F08-435D-8715-B7BE68D4E940}"/>
              </a:ext>
            </a:extLst>
          </p:cNvPr>
          <p:cNvCxnSpPr>
            <a:cxnSpLocks/>
          </p:cNvCxnSpPr>
          <p:nvPr/>
        </p:nvCxnSpPr>
        <p:spPr>
          <a:xfrm>
            <a:off x="11484625" y="3909860"/>
            <a:ext cx="0" cy="226843"/>
          </a:xfrm>
          <a:prstGeom prst="straightConnector1">
            <a:avLst/>
          </a:prstGeom>
          <a:ln w="19050" cmpd="sng">
            <a:solidFill>
              <a:schemeClr val="accent5"/>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 xmlns:a16="http://schemas.microsoft.com/office/drawing/2014/main" id="{C00A330A-8CCC-4DF4-973F-BA81C6139BC0}"/>
              </a:ext>
            </a:extLst>
          </p:cNvPr>
          <p:cNvSpPr txBox="1"/>
          <p:nvPr/>
        </p:nvSpPr>
        <p:spPr>
          <a:xfrm>
            <a:off x="9129876" y="1844214"/>
            <a:ext cx="1389102" cy="261610"/>
          </a:xfrm>
          <a:prstGeom prst="rect">
            <a:avLst/>
          </a:prstGeom>
          <a:solidFill>
            <a:srgbClr val="4FB191"/>
          </a:solidFill>
        </p:spPr>
        <p:txBody>
          <a:bodyPr wrap="none" rtlCol="0">
            <a:spAutoFit/>
          </a:bodyPr>
          <a:lstStyle/>
          <a:p>
            <a:pPr algn="ctr"/>
            <a:r>
              <a:rPr lang="en-US" sz="1100" dirty="0">
                <a:solidFill>
                  <a:prstClr val="white"/>
                </a:solidFill>
              </a:rPr>
              <a:t>Subjects pre-screening</a:t>
            </a:r>
          </a:p>
        </p:txBody>
      </p:sp>
    </p:spTree>
    <p:extLst>
      <p:ext uri="{BB962C8B-B14F-4D97-AF65-F5344CB8AC3E}">
        <p14:creationId xmlns:p14="http://schemas.microsoft.com/office/powerpoint/2010/main" val="1721138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E99C6966-D19E-4FAA-B363-F9510E144612}"/>
              </a:ext>
            </a:extLst>
          </p:cNvPr>
          <p:cNvSpPr>
            <a:spLocks noGrp="1"/>
          </p:cNvSpPr>
          <p:nvPr>
            <p:ph type="body" sz="quarter" idx="33"/>
          </p:nvPr>
        </p:nvSpPr>
        <p:spPr>
          <a:xfrm>
            <a:off x="658813" y="404813"/>
            <a:ext cx="10176455" cy="376434"/>
          </a:xfrm>
        </p:spPr>
        <p:txBody>
          <a:bodyPr>
            <a:noAutofit/>
          </a:bodyPr>
          <a:lstStyle/>
          <a:p>
            <a:r>
              <a:rPr lang="en-GB" dirty="0">
                <a:solidFill>
                  <a:schemeClr val="accent5"/>
                </a:solidFill>
              </a:rPr>
              <a:t>FM57 HEADLINE RESULTS – MED3000 PATIENT REPORTED OUTCOMES</a:t>
            </a:r>
          </a:p>
          <a:p>
            <a:endParaRPr lang="en-GB" sz="2600" dirty="0">
              <a:solidFill>
                <a:schemeClr val="accent5"/>
              </a:solidFill>
            </a:endParaRPr>
          </a:p>
          <a:p>
            <a:endParaRPr lang="en-GB" sz="2600" dirty="0">
              <a:solidFill>
                <a:schemeClr val="accent5"/>
              </a:solidFill>
            </a:endParaRPr>
          </a:p>
          <a:p>
            <a:endParaRPr lang="en-GB" sz="2600" dirty="0">
              <a:solidFill>
                <a:schemeClr val="accent5"/>
              </a:solidFill>
            </a:endParaRPr>
          </a:p>
        </p:txBody>
      </p:sp>
      <p:sp>
        <p:nvSpPr>
          <p:cNvPr id="9" name="Rectangle 8">
            <a:extLst>
              <a:ext uri="{FF2B5EF4-FFF2-40B4-BE49-F238E27FC236}">
                <a16:creationId xmlns="" xmlns:a16="http://schemas.microsoft.com/office/drawing/2014/main" id="{4C332D76-312F-4F61-A37A-69E312F27267}"/>
              </a:ext>
            </a:extLst>
          </p:cNvPr>
          <p:cNvSpPr/>
          <p:nvPr/>
        </p:nvSpPr>
        <p:spPr>
          <a:xfrm>
            <a:off x="721202" y="1599206"/>
            <a:ext cx="10442098" cy="615227"/>
          </a:xfrm>
          <a:prstGeom prst="rect">
            <a:avLst/>
          </a:prstGeom>
          <a:solidFill>
            <a:schemeClr val="accent2"/>
          </a:solidFill>
          <a:ln w="9525" cap="flat" cmpd="sng" algn="ctr">
            <a:noFill/>
            <a:prstDash val="solid"/>
          </a:ln>
          <a:effectLst/>
        </p:spPr>
        <p:txBody>
          <a:bodyPr rtlCol="0" anchor="ctr"/>
          <a:lstStyle/>
          <a:p>
            <a:pPr algn="ctr" defTabSz="914400">
              <a:defRPr/>
            </a:pPr>
            <a:r>
              <a:rPr lang="en-GB" sz="1600" b="1" kern="0" dirty="0">
                <a:solidFill>
                  <a:schemeClr val="bg1"/>
                </a:solidFill>
                <a:latin typeface="Calibri" panose="020F0502020204030204" pitchFamily="34" charset="0"/>
                <a:cs typeface="Calibri" panose="020F0502020204030204" pitchFamily="34" charset="0"/>
              </a:rPr>
              <a:t>Clinically Important Differences at 12 weeks – Percentage of patients who noticed a meaningful difference</a:t>
            </a:r>
            <a:r>
              <a:rPr lang="en-GB" sz="1600" b="1" kern="0" baseline="30000" dirty="0">
                <a:solidFill>
                  <a:schemeClr val="bg1"/>
                </a:solidFill>
                <a:latin typeface="Calibri" panose="020F0502020204030204" pitchFamily="34" charset="0"/>
                <a:cs typeface="Calibri" panose="020F0502020204030204" pitchFamily="34" charset="0"/>
              </a:rPr>
              <a:t>1</a:t>
            </a:r>
            <a:endParaRPr lang="en-GB" sz="1600" kern="0" baseline="30000" dirty="0">
              <a:solidFill>
                <a:schemeClr val="bg1"/>
              </a:solidFill>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nvGraphicFramePr>
        <p:xfrm>
          <a:off x="710254" y="2294039"/>
          <a:ext cx="10453046" cy="2706587"/>
        </p:xfrm>
        <a:graphic>
          <a:graphicData uri="http://schemas.openxmlformats.org/drawingml/2006/table">
            <a:tbl>
              <a:tblPr firstRow="1" bandRow="1">
                <a:tableStyleId>{5C22544A-7EE6-4342-B048-85BDC9FD1C3A}</a:tableStyleId>
              </a:tblPr>
              <a:tblGrid>
                <a:gridCol w="3457135">
                  <a:extLst>
                    <a:ext uri="{9D8B030D-6E8A-4147-A177-3AD203B41FA5}">
                      <a16:colId xmlns="" xmlns:a16="http://schemas.microsoft.com/office/drawing/2014/main" val="20000"/>
                    </a:ext>
                  </a:extLst>
                </a:gridCol>
                <a:gridCol w="3386657">
                  <a:extLst>
                    <a:ext uri="{9D8B030D-6E8A-4147-A177-3AD203B41FA5}">
                      <a16:colId xmlns="" xmlns:a16="http://schemas.microsoft.com/office/drawing/2014/main" val="20001"/>
                    </a:ext>
                  </a:extLst>
                </a:gridCol>
                <a:gridCol w="3609254">
                  <a:extLst>
                    <a:ext uri="{9D8B030D-6E8A-4147-A177-3AD203B41FA5}">
                      <a16:colId xmlns="" xmlns:a16="http://schemas.microsoft.com/office/drawing/2014/main" val="20002"/>
                    </a:ext>
                  </a:extLst>
                </a:gridCol>
              </a:tblGrid>
              <a:tr h="621452">
                <a:tc>
                  <a:txBody>
                    <a:bodyPr/>
                    <a:lstStyle/>
                    <a:p>
                      <a:pPr algn="ctr"/>
                      <a:r>
                        <a:rPr lang="en-GB" sz="1600" dirty="0">
                          <a:latin typeface="+mn-lt"/>
                        </a:rPr>
                        <a:t>MED3000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dirty="0">
                          <a:solidFill>
                            <a:schemeClr val="bg1"/>
                          </a:solidFill>
                          <a:effectLst/>
                          <a:latin typeface="+mn-lt"/>
                        </a:rPr>
                        <a:t>Overall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dirty="0">
                          <a:solidFill>
                            <a:schemeClr val="bg1"/>
                          </a:solidFill>
                          <a:effectLst/>
                          <a:latin typeface="+mn-lt"/>
                        </a:rPr>
                        <a:t>Responders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dirty="0">
                          <a:solidFill>
                            <a:schemeClr val="bg1"/>
                          </a:solidFill>
                          <a:effectLst/>
                          <a:latin typeface="+mn-lt"/>
                        </a:rPr>
                        <a:t>Mild/Moderate/Severe ED</a:t>
                      </a:r>
                      <a:r>
                        <a:rPr lang="en-GB" sz="1600" b="1" i="0" u="none" strike="noStrike" baseline="0" dirty="0">
                          <a:solidFill>
                            <a:schemeClr val="bg1"/>
                          </a:solidFill>
                          <a:effectLst/>
                          <a:latin typeface="+mn-lt"/>
                        </a:rPr>
                        <a:t> </a:t>
                      </a:r>
                      <a:r>
                        <a:rPr lang="en-GB" sz="1600" b="1" i="0" u="none" strike="noStrike" dirty="0">
                          <a:solidFill>
                            <a:schemeClr val="bg1"/>
                          </a:solidFill>
                          <a:effectLst/>
                          <a:latin typeface="+mn-lt"/>
                        </a:rPr>
                        <a:t>Responders (%)</a:t>
                      </a:r>
                    </a:p>
                  </a:txBody>
                  <a:tcPr anchor="ctr"/>
                </a:tc>
                <a:extLst>
                  <a:ext uri="{0D108BD9-81ED-4DB2-BD59-A6C34878D82A}">
                    <a16:rowId xmlns="" xmlns:a16="http://schemas.microsoft.com/office/drawing/2014/main" val="10000"/>
                  </a:ext>
                </a:extLst>
              </a:tr>
              <a:tr h="695045">
                <a:tc>
                  <a:txBody>
                    <a:bodyPr/>
                    <a:lstStyle/>
                    <a:p>
                      <a:pPr marL="0" algn="ctr" defTabSz="914400" rtl="0" eaLnBrk="1" fontAlgn="ctr" latinLnBrk="0" hangingPunct="1"/>
                      <a:r>
                        <a:rPr lang="en-GB" sz="1400" b="1" kern="1200" dirty="0">
                          <a:solidFill>
                            <a:schemeClr val="bg2">
                              <a:lumMod val="50000"/>
                            </a:schemeClr>
                          </a:solidFill>
                          <a:latin typeface="+mj-lt"/>
                          <a:ea typeface="+mn-ea"/>
                          <a:cs typeface="+mn-cs"/>
                        </a:rPr>
                        <a:t>IIEF (Rosen)</a:t>
                      </a:r>
                    </a:p>
                  </a:txBody>
                  <a:tcPr marL="7620" marR="7620" marT="7620" marB="0" anchor="ctr"/>
                </a:tc>
                <a:tc>
                  <a:txBody>
                    <a:bodyPr/>
                    <a:lstStyle/>
                    <a:p>
                      <a:pPr marL="0" algn="ctr" defTabSz="914400" rtl="0" eaLnBrk="1" fontAlgn="ctr" latinLnBrk="0" hangingPunct="1"/>
                      <a:r>
                        <a:rPr lang="en-GB" sz="1400" b="1" kern="1200" dirty="0">
                          <a:solidFill>
                            <a:schemeClr val="bg2">
                              <a:lumMod val="50000"/>
                            </a:schemeClr>
                          </a:solidFill>
                          <a:latin typeface="+mj-lt"/>
                          <a:ea typeface="+mn-ea"/>
                          <a:cs typeface="+mn-cs"/>
                        </a:rPr>
                        <a:t>63</a:t>
                      </a:r>
                    </a:p>
                  </a:txBody>
                  <a:tcPr marL="7620" marR="7620" marT="7620" marB="0" anchor="ctr"/>
                </a:tc>
                <a:tc>
                  <a:txBody>
                    <a:bodyPr/>
                    <a:lstStyle/>
                    <a:p>
                      <a:pPr marL="0" algn="ctr" defTabSz="914400" rtl="0" eaLnBrk="1" fontAlgn="ctr" latinLnBrk="0" hangingPunct="1"/>
                      <a:endParaRPr lang="en-GB" sz="1400" b="1" kern="1200" dirty="0">
                        <a:solidFill>
                          <a:schemeClr val="bg2">
                            <a:lumMod val="50000"/>
                          </a:schemeClr>
                        </a:solidFill>
                        <a:latin typeface="+mj-lt"/>
                        <a:ea typeface="+mn-ea"/>
                        <a:cs typeface="+mn-cs"/>
                      </a:endParaRPr>
                    </a:p>
                    <a:p>
                      <a:pPr marL="0" algn="ctr" defTabSz="914400" rtl="0" eaLnBrk="1" fontAlgn="ctr" latinLnBrk="0" hangingPunct="1"/>
                      <a:r>
                        <a:rPr lang="en-GB" sz="1400" b="1" kern="1200" dirty="0">
                          <a:solidFill>
                            <a:schemeClr val="bg2">
                              <a:lumMod val="50000"/>
                            </a:schemeClr>
                          </a:solidFill>
                          <a:latin typeface="+mj-lt"/>
                          <a:ea typeface="+mn-ea"/>
                          <a:cs typeface="+mn-cs"/>
                        </a:rPr>
                        <a:t>61/59/80</a:t>
                      </a:r>
                    </a:p>
                    <a:p>
                      <a:pPr marL="0" algn="ctr" defTabSz="914400" rtl="0" eaLnBrk="1" fontAlgn="ctr" latinLnBrk="0" hangingPunct="1"/>
                      <a:endParaRPr lang="en-GB" sz="1400" b="1" kern="1200" dirty="0">
                        <a:solidFill>
                          <a:schemeClr val="bg2">
                            <a:lumMod val="50000"/>
                          </a:schemeClr>
                        </a:solidFill>
                        <a:latin typeface="+mj-lt"/>
                        <a:ea typeface="+mn-ea"/>
                        <a:cs typeface="+mn-cs"/>
                      </a:endParaRPr>
                    </a:p>
                  </a:txBody>
                  <a:tcPr marL="7620" marR="7620" marT="7620" marB="0" anchor="ctr"/>
                </a:tc>
                <a:extLst>
                  <a:ext uri="{0D108BD9-81ED-4DB2-BD59-A6C34878D82A}">
                    <a16:rowId xmlns="" xmlns:a16="http://schemas.microsoft.com/office/drawing/2014/main" val="10001"/>
                  </a:ext>
                </a:extLst>
              </a:tr>
              <a:tr h="695045">
                <a:tc>
                  <a:txBody>
                    <a:bodyPr/>
                    <a:lstStyle/>
                    <a:p>
                      <a:pPr marL="0" algn="ctr" defTabSz="914400" rtl="0" eaLnBrk="1" fontAlgn="ctr" latinLnBrk="0" hangingPunct="1"/>
                      <a:r>
                        <a:rPr lang="en-GB" sz="1400" b="1" kern="1200" dirty="0">
                          <a:solidFill>
                            <a:schemeClr val="bg2">
                              <a:lumMod val="50000"/>
                            </a:schemeClr>
                          </a:solidFill>
                          <a:latin typeface="+mj-lt"/>
                          <a:ea typeface="+mn-ea"/>
                          <a:cs typeface="+mn-cs"/>
                        </a:rPr>
                        <a:t>SEP2 (Araujo)</a:t>
                      </a:r>
                    </a:p>
                  </a:txBody>
                  <a:tcPr marL="7620" marR="7620" marT="7620" marB="0" anchor="ctr"/>
                </a:tc>
                <a:tc>
                  <a:txBody>
                    <a:bodyPr/>
                    <a:lstStyle/>
                    <a:p>
                      <a:pPr marL="0" algn="ctr" defTabSz="914400" rtl="0" eaLnBrk="1" fontAlgn="ctr" latinLnBrk="0" hangingPunct="1"/>
                      <a:r>
                        <a:rPr lang="en-GB" sz="1400" b="1" kern="1200" dirty="0">
                          <a:solidFill>
                            <a:schemeClr val="bg2">
                              <a:lumMod val="50000"/>
                            </a:schemeClr>
                          </a:solidFill>
                          <a:latin typeface="+mj-lt"/>
                          <a:ea typeface="+mn-ea"/>
                          <a:cs typeface="+mn-cs"/>
                        </a:rPr>
                        <a:t>75</a:t>
                      </a:r>
                    </a:p>
                  </a:txBody>
                  <a:tcPr marL="7620" marR="7620" marT="7620" marB="0" anchor="ctr"/>
                </a:tc>
                <a:tc>
                  <a:txBody>
                    <a:bodyPr/>
                    <a:lstStyle/>
                    <a:p>
                      <a:pPr marL="0" algn="ctr" defTabSz="914400" rtl="0" eaLnBrk="1" fontAlgn="ctr" latinLnBrk="0" hangingPunct="1"/>
                      <a:endParaRPr lang="en-GB" sz="1400" b="1" kern="1200" dirty="0">
                        <a:solidFill>
                          <a:schemeClr val="bg2">
                            <a:lumMod val="50000"/>
                          </a:schemeClr>
                        </a:solidFill>
                        <a:latin typeface="+mj-lt"/>
                        <a:ea typeface="+mn-ea"/>
                        <a:cs typeface="+mn-cs"/>
                      </a:endParaRPr>
                    </a:p>
                    <a:p>
                      <a:pPr marL="0" algn="ctr" defTabSz="914400" rtl="0" eaLnBrk="1" fontAlgn="ctr" latinLnBrk="0" hangingPunct="1"/>
                      <a:r>
                        <a:rPr lang="en-GB" sz="1400" b="1" kern="1200" dirty="0">
                          <a:solidFill>
                            <a:schemeClr val="bg2">
                              <a:lumMod val="50000"/>
                            </a:schemeClr>
                          </a:solidFill>
                          <a:latin typeface="+mj-lt"/>
                          <a:ea typeface="+mn-ea"/>
                          <a:cs typeface="+mn-cs"/>
                        </a:rPr>
                        <a:t>83/57/77</a:t>
                      </a:r>
                    </a:p>
                    <a:p>
                      <a:pPr marL="0" algn="ctr" defTabSz="914400" rtl="0" eaLnBrk="1" fontAlgn="ctr" latinLnBrk="0" hangingPunct="1"/>
                      <a:endParaRPr lang="en-GB" sz="1400" b="1" kern="1200" dirty="0">
                        <a:solidFill>
                          <a:schemeClr val="bg2">
                            <a:lumMod val="50000"/>
                          </a:schemeClr>
                        </a:solidFill>
                        <a:latin typeface="+mj-lt"/>
                        <a:ea typeface="+mn-ea"/>
                        <a:cs typeface="+mn-cs"/>
                      </a:endParaRPr>
                    </a:p>
                  </a:txBody>
                  <a:tcPr marL="7620" marR="7620" marT="7620" marB="0" anchor="ctr"/>
                </a:tc>
                <a:extLst>
                  <a:ext uri="{0D108BD9-81ED-4DB2-BD59-A6C34878D82A}">
                    <a16:rowId xmlns="" xmlns:a16="http://schemas.microsoft.com/office/drawing/2014/main" val="10002"/>
                  </a:ext>
                </a:extLst>
              </a:tr>
              <a:tr h="695045">
                <a:tc>
                  <a:txBody>
                    <a:bodyPr/>
                    <a:lstStyle/>
                    <a:p>
                      <a:pPr marL="0" algn="ctr" defTabSz="914400" rtl="0" eaLnBrk="1" fontAlgn="ctr" latinLnBrk="0" hangingPunct="1"/>
                      <a:r>
                        <a:rPr lang="en-GB" sz="1400" b="1" kern="1200" dirty="0">
                          <a:solidFill>
                            <a:schemeClr val="bg2">
                              <a:lumMod val="50000"/>
                            </a:schemeClr>
                          </a:solidFill>
                          <a:latin typeface="+mj-lt"/>
                          <a:ea typeface="+mn-ea"/>
                          <a:cs typeface="+mn-cs"/>
                        </a:rPr>
                        <a:t>SEP3 (Araujo)</a:t>
                      </a:r>
                    </a:p>
                  </a:txBody>
                  <a:tcPr marL="7620" marR="7620" marT="7620" marB="0" anchor="ctr"/>
                </a:tc>
                <a:tc>
                  <a:txBody>
                    <a:bodyPr/>
                    <a:lstStyle/>
                    <a:p>
                      <a:pPr marL="0" algn="ctr" defTabSz="914400" rtl="0" eaLnBrk="1" fontAlgn="ctr" latinLnBrk="0" hangingPunct="1"/>
                      <a:r>
                        <a:rPr lang="en-GB" sz="1400" b="1" kern="1200" dirty="0">
                          <a:solidFill>
                            <a:schemeClr val="bg2">
                              <a:lumMod val="50000"/>
                            </a:schemeClr>
                          </a:solidFill>
                          <a:latin typeface="+mj-lt"/>
                          <a:ea typeface="+mn-ea"/>
                          <a:cs typeface="+mn-cs"/>
                        </a:rPr>
                        <a:t>68</a:t>
                      </a:r>
                    </a:p>
                  </a:txBody>
                  <a:tcPr marL="7620" marR="7620" marT="7620" marB="0" anchor="ctr"/>
                </a:tc>
                <a:tc>
                  <a:txBody>
                    <a:bodyPr/>
                    <a:lstStyle/>
                    <a:p>
                      <a:pPr marL="0" algn="ctr" defTabSz="914400" rtl="0" eaLnBrk="1" fontAlgn="ctr" latinLnBrk="0" hangingPunct="1"/>
                      <a:endParaRPr lang="en-GB" sz="1400" b="1" kern="1200" dirty="0">
                        <a:solidFill>
                          <a:schemeClr val="bg2">
                            <a:lumMod val="50000"/>
                          </a:schemeClr>
                        </a:solidFill>
                        <a:latin typeface="+mj-lt"/>
                        <a:ea typeface="+mn-ea"/>
                        <a:cs typeface="+mn-cs"/>
                      </a:endParaRPr>
                    </a:p>
                    <a:p>
                      <a:pPr marL="0" algn="ctr" defTabSz="914400" rtl="0" eaLnBrk="1" fontAlgn="ctr" latinLnBrk="0" hangingPunct="1"/>
                      <a:r>
                        <a:rPr lang="en-GB" sz="1400" b="1" kern="1200" dirty="0">
                          <a:solidFill>
                            <a:schemeClr val="bg2">
                              <a:lumMod val="50000"/>
                            </a:schemeClr>
                          </a:solidFill>
                          <a:latin typeface="+mj-lt"/>
                          <a:ea typeface="+mn-ea"/>
                          <a:cs typeface="+mn-cs"/>
                        </a:rPr>
                        <a:t>71/61/71</a:t>
                      </a:r>
                    </a:p>
                    <a:p>
                      <a:pPr marL="0" algn="ctr" defTabSz="914400" rtl="0" eaLnBrk="1" fontAlgn="ctr" latinLnBrk="0" hangingPunct="1"/>
                      <a:endParaRPr lang="en-GB" sz="1400" b="1" kern="1200" dirty="0">
                        <a:solidFill>
                          <a:schemeClr val="bg2">
                            <a:lumMod val="50000"/>
                          </a:schemeClr>
                        </a:solidFill>
                        <a:latin typeface="+mj-lt"/>
                        <a:ea typeface="+mn-ea"/>
                        <a:cs typeface="+mn-cs"/>
                      </a:endParaRPr>
                    </a:p>
                  </a:txBody>
                  <a:tcPr marL="7620" marR="7620" marT="7620" marB="0" anchor="ctr"/>
                </a:tc>
                <a:extLst>
                  <a:ext uri="{0D108BD9-81ED-4DB2-BD59-A6C34878D82A}">
                    <a16:rowId xmlns="" xmlns:a16="http://schemas.microsoft.com/office/drawing/2014/main" val="10003"/>
                  </a:ext>
                </a:extLst>
              </a:tr>
            </a:tbl>
          </a:graphicData>
        </a:graphic>
      </p:graphicFrame>
      <p:sp>
        <p:nvSpPr>
          <p:cNvPr id="5" name="TextBox 4">
            <a:extLst>
              <a:ext uri="{FF2B5EF4-FFF2-40B4-BE49-F238E27FC236}">
                <a16:creationId xmlns="" xmlns:a16="http://schemas.microsoft.com/office/drawing/2014/main" id="{D243E26B-C1AE-42F8-93C5-B1EC238CC844}"/>
              </a:ext>
            </a:extLst>
          </p:cNvPr>
          <p:cNvSpPr txBox="1"/>
          <p:nvPr/>
        </p:nvSpPr>
        <p:spPr>
          <a:xfrm>
            <a:off x="2548892" y="6431255"/>
            <a:ext cx="4330032" cy="261610"/>
          </a:xfrm>
          <a:prstGeom prst="rect">
            <a:avLst/>
          </a:prstGeom>
          <a:noFill/>
        </p:spPr>
        <p:txBody>
          <a:bodyPr wrap="none" rtlCol="0">
            <a:spAutoFit/>
          </a:bodyPr>
          <a:lstStyle/>
          <a:p>
            <a:pPr marL="228600" indent="-228600">
              <a:buFontTx/>
              <a:buAutoNum type="arabicPeriod"/>
              <a:defRPr/>
            </a:pPr>
            <a:r>
              <a:rPr lang="en-GB" sz="1100" dirty="0">
                <a:solidFill>
                  <a:schemeClr val="accent5"/>
                </a:solidFill>
              </a:rPr>
              <a:t>Using Rosen and Araujo Criteria (Internationally accepted standards)</a:t>
            </a:r>
          </a:p>
        </p:txBody>
      </p:sp>
    </p:spTree>
    <p:extLst>
      <p:ext uri="{BB962C8B-B14F-4D97-AF65-F5344CB8AC3E}">
        <p14:creationId xmlns:p14="http://schemas.microsoft.com/office/powerpoint/2010/main" val="2968849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C499AAE-3EB2-44EB-90BF-409928551D24}"/>
              </a:ext>
            </a:extLst>
          </p:cNvPr>
          <p:cNvSpPr>
            <a:spLocks noGrp="1"/>
          </p:cNvSpPr>
          <p:nvPr>
            <p:ph type="body" sz="quarter" idx="33"/>
          </p:nvPr>
        </p:nvSpPr>
        <p:spPr>
          <a:xfrm>
            <a:off x="875367" y="386074"/>
            <a:ext cx="9651522" cy="756925"/>
          </a:xfrm>
        </p:spPr>
        <p:txBody>
          <a:bodyPr>
            <a:normAutofit/>
          </a:bodyPr>
          <a:lstStyle/>
          <a:p>
            <a:r>
              <a:rPr lang="en-US" dirty="0">
                <a:solidFill>
                  <a:schemeClr val="accent5"/>
                </a:solidFill>
              </a:rPr>
              <a:t>EFFICACY AND SAFETY OF MED3000 OBSERVED DATA VS CIALIS</a:t>
            </a:r>
            <a:r>
              <a:rPr lang="en-US" dirty="0" smtClean="0">
                <a:solidFill>
                  <a:schemeClr val="accent5"/>
                </a:solidFill>
              </a:rPr>
              <a:t>®</a:t>
            </a:r>
            <a:endParaRPr lang="en-US" baseline="30000" dirty="0">
              <a:solidFill>
                <a:schemeClr val="accent5"/>
              </a:solidFill>
            </a:endParaRPr>
          </a:p>
        </p:txBody>
      </p:sp>
      <p:sp>
        <p:nvSpPr>
          <p:cNvPr id="8" name="TextBox 7">
            <a:extLst>
              <a:ext uri="{FF2B5EF4-FFF2-40B4-BE49-F238E27FC236}">
                <a16:creationId xmlns="" xmlns:a16="http://schemas.microsoft.com/office/drawing/2014/main" id="{DF947B4C-4D83-4D06-8E2F-0BE30E56DF3A}"/>
              </a:ext>
            </a:extLst>
          </p:cNvPr>
          <p:cNvSpPr txBox="1"/>
          <p:nvPr/>
        </p:nvSpPr>
        <p:spPr>
          <a:xfrm flipH="1">
            <a:off x="2346383" y="6358108"/>
            <a:ext cx="7781027" cy="400110"/>
          </a:xfrm>
          <a:prstGeom prst="rect">
            <a:avLst/>
          </a:prstGeom>
          <a:noFill/>
        </p:spPr>
        <p:txBody>
          <a:bodyPr wrap="square" rtlCol="0">
            <a:spAutoFit/>
          </a:bodyPr>
          <a:lstStyle/>
          <a:p>
            <a:r>
              <a:rPr lang="en-GB" sz="1000" i="1" dirty="0">
                <a:solidFill>
                  <a:schemeClr val="accent5"/>
                </a:solidFill>
              </a:rPr>
              <a:t>1. </a:t>
            </a:r>
            <a:r>
              <a:rPr lang="en-GB" sz="1000" i="1" dirty="0" smtClean="0">
                <a:solidFill>
                  <a:schemeClr val="accent5"/>
                </a:solidFill>
              </a:rPr>
              <a:t>The </a:t>
            </a:r>
            <a:r>
              <a:rPr lang="en-GB" sz="1000" i="1" dirty="0">
                <a:solidFill>
                  <a:schemeClr val="accent5"/>
                </a:solidFill>
              </a:rPr>
              <a:t>ability to insert penis into the vagina   </a:t>
            </a:r>
            <a:r>
              <a:rPr lang="en-GB" sz="1000" i="1" dirty="0" smtClean="0">
                <a:solidFill>
                  <a:schemeClr val="accent5"/>
                </a:solidFill>
              </a:rPr>
              <a:t>2. </a:t>
            </a:r>
            <a:r>
              <a:rPr lang="en-GB" sz="1000" i="1" dirty="0">
                <a:solidFill>
                  <a:schemeClr val="accent5"/>
                </a:solidFill>
              </a:rPr>
              <a:t>Erection long enough for intercourse  </a:t>
            </a:r>
            <a:r>
              <a:rPr lang="en-GB" sz="1000" i="1" dirty="0" smtClean="0">
                <a:solidFill>
                  <a:schemeClr val="accent5"/>
                </a:solidFill>
              </a:rPr>
              <a:t>3. </a:t>
            </a:r>
            <a:r>
              <a:rPr lang="en-US" sz="1000" i="1" dirty="0">
                <a:solidFill>
                  <a:schemeClr val="accent5"/>
                </a:solidFill>
              </a:rPr>
              <a:t>1.2% penile burning noticed in males and 0.4% vulvovaginal burning in females with MED3000</a:t>
            </a:r>
            <a:endParaRPr lang="en-US" sz="1000" i="1" dirty="0">
              <a:solidFill>
                <a:srgbClr val="757070"/>
              </a:solidFill>
            </a:endParaRPr>
          </a:p>
        </p:txBody>
      </p:sp>
      <p:graphicFrame>
        <p:nvGraphicFramePr>
          <p:cNvPr id="6" name="Chart 5">
            <a:extLst>
              <a:ext uri="{FF2B5EF4-FFF2-40B4-BE49-F238E27FC236}">
                <a16:creationId xmlns="" xmlns:a16="http://schemas.microsoft.com/office/drawing/2014/main" id="{D2952400-8988-45D8-A9A4-1E59346717C6}"/>
              </a:ext>
            </a:extLst>
          </p:cNvPr>
          <p:cNvGraphicFramePr/>
          <p:nvPr>
            <p:extLst>
              <p:ext uri="{D42A27DB-BD31-4B8C-83A1-F6EECF244321}">
                <p14:modId xmlns:p14="http://schemas.microsoft.com/office/powerpoint/2010/main" val="426258025"/>
              </p:ext>
            </p:extLst>
          </p:nvPr>
        </p:nvGraphicFramePr>
        <p:xfrm>
          <a:off x="3304170" y="1477807"/>
          <a:ext cx="2954027" cy="4129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 xmlns:a16="http://schemas.microsoft.com/office/drawing/2014/main" id="{D2952400-8988-45D8-A9A4-1E59346717C6}"/>
              </a:ext>
            </a:extLst>
          </p:cNvPr>
          <p:cNvGraphicFramePr/>
          <p:nvPr>
            <p:extLst>
              <p:ext uri="{D42A27DB-BD31-4B8C-83A1-F6EECF244321}">
                <p14:modId xmlns:p14="http://schemas.microsoft.com/office/powerpoint/2010/main" val="51603356"/>
              </p:ext>
            </p:extLst>
          </p:nvPr>
        </p:nvGraphicFramePr>
        <p:xfrm>
          <a:off x="6390425" y="1480022"/>
          <a:ext cx="2831213" cy="4129405"/>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p:cNvGrpSpPr/>
          <p:nvPr/>
        </p:nvGrpSpPr>
        <p:grpSpPr>
          <a:xfrm>
            <a:off x="287569" y="1478915"/>
            <a:ext cx="2912831" cy="4138845"/>
            <a:chOff x="287569" y="1478915"/>
            <a:chExt cx="2967451" cy="4138845"/>
          </a:xfrm>
        </p:grpSpPr>
        <p:graphicFrame>
          <p:nvGraphicFramePr>
            <p:cNvPr id="7" name="Chart 6">
              <a:extLst>
                <a:ext uri="{FF2B5EF4-FFF2-40B4-BE49-F238E27FC236}">
                  <a16:creationId xmlns="" xmlns:a16="http://schemas.microsoft.com/office/drawing/2014/main" id="{D2952400-8988-45D8-A9A4-1E59346717C6}"/>
                </a:ext>
              </a:extLst>
            </p:cNvPr>
            <p:cNvGraphicFramePr/>
            <p:nvPr>
              <p:extLst>
                <p:ext uri="{D42A27DB-BD31-4B8C-83A1-F6EECF244321}">
                  <p14:modId xmlns:p14="http://schemas.microsoft.com/office/powerpoint/2010/main" val="2656609790"/>
                </p:ext>
              </p:extLst>
            </p:nvPr>
          </p:nvGraphicFramePr>
          <p:xfrm>
            <a:off x="310046" y="1478915"/>
            <a:ext cx="2944974" cy="4138845"/>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87569" y="1792224"/>
              <a:ext cx="467323" cy="461665"/>
            </a:xfrm>
            <a:prstGeom prst="rect">
              <a:avLst/>
            </a:prstGeom>
            <a:noFill/>
          </p:spPr>
          <p:txBody>
            <a:bodyPr wrap="none" rtlCol="0">
              <a:spAutoFit/>
            </a:bodyPr>
            <a:lstStyle/>
            <a:p>
              <a:r>
                <a:rPr lang="en-GB" sz="1200" dirty="0">
                  <a:solidFill>
                    <a:schemeClr val="accent4">
                      <a:lumMod val="50000"/>
                    </a:schemeClr>
                  </a:solidFill>
                </a:rPr>
                <a:t>IIEF-EF</a:t>
              </a:r>
              <a:br>
                <a:rPr lang="en-GB" sz="1200" dirty="0">
                  <a:solidFill>
                    <a:schemeClr val="accent4">
                      <a:lumMod val="50000"/>
                    </a:schemeClr>
                  </a:solidFill>
                </a:rPr>
              </a:br>
              <a:r>
                <a:rPr lang="en-GB" sz="1200" dirty="0">
                  <a:solidFill>
                    <a:schemeClr val="accent4">
                      <a:lumMod val="50000"/>
                    </a:schemeClr>
                  </a:solidFill>
                </a:rPr>
                <a:t>Score</a:t>
              </a:r>
            </a:p>
          </p:txBody>
        </p:sp>
      </p:grpSp>
      <p:sp>
        <p:nvSpPr>
          <p:cNvPr id="10" name="TextBox 9"/>
          <p:cNvSpPr txBox="1"/>
          <p:nvPr/>
        </p:nvSpPr>
        <p:spPr>
          <a:xfrm>
            <a:off x="3419685" y="1639824"/>
            <a:ext cx="230040" cy="276999"/>
          </a:xfrm>
          <a:prstGeom prst="rect">
            <a:avLst/>
          </a:prstGeom>
          <a:noFill/>
        </p:spPr>
        <p:txBody>
          <a:bodyPr wrap="none" rtlCol="0">
            <a:spAutoFit/>
          </a:bodyPr>
          <a:lstStyle/>
          <a:p>
            <a:r>
              <a:rPr lang="en-GB" sz="1200" dirty="0">
                <a:solidFill>
                  <a:schemeClr val="accent4">
                    <a:lumMod val="50000"/>
                  </a:schemeClr>
                </a:solidFill>
              </a:rPr>
              <a:t>%</a:t>
            </a:r>
          </a:p>
        </p:txBody>
      </p:sp>
      <p:sp>
        <p:nvSpPr>
          <p:cNvPr id="11" name="TextBox 10"/>
          <p:cNvSpPr txBox="1"/>
          <p:nvPr/>
        </p:nvSpPr>
        <p:spPr>
          <a:xfrm>
            <a:off x="6471335" y="1647051"/>
            <a:ext cx="230040" cy="276999"/>
          </a:xfrm>
          <a:prstGeom prst="rect">
            <a:avLst/>
          </a:prstGeom>
          <a:noFill/>
        </p:spPr>
        <p:txBody>
          <a:bodyPr wrap="none" rtlCol="0">
            <a:spAutoFit/>
          </a:bodyPr>
          <a:lstStyle/>
          <a:p>
            <a:r>
              <a:rPr lang="en-GB" sz="1200" dirty="0">
                <a:solidFill>
                  <a:schemeClr val="accent4">
                    <a:lumMod val="50000"/>
                  </a:schemeClr>
                </a:solidFill>
              </a:rPr>
              <a:t>%</a:t>
            </a:r>
          </a:p>
        </p:txBody>
      </p:sp>
      <p:graphicFrame>
        <p:nvGraphicFramePr>
          <p:cNvPr id="12" name="Table 11"/>
          <p:cNvGraphicFramePr>
            <a:graphicFrameLocks noGrp="1"/>
          </p:cNvGraphicFramePr>
          <p:nvPr>
            <p:extLst>
              <p:ext uri="{D42A27DB-BD31-4B8C-83A1-F6EECF244321}">
                <p14:modId xmlns:p14="http://schemas.microsoft.com/office/powerpoint/2010/main" val="1675138729"/>
              </p:ext>
            </p:extLst>
          </p:nvPr>
        </p:nvGraphicFramePr>
        <p:xfrm>
          <a:off x="9430010" y="2228849"/>
          <a:ext cx="2409565" cy="3383835"/>
        </p:xfrm>
        <a:graphic>
          <a:graphicData uri="http://schemas.openxmlformats.org/drawingml/2006/table">
            <a:tbl>
              <a:tblPr firstRow="1" bandRow="1">
                <a:tableStyleId>{5C22544A-7EE6-4342-B048-85BDC9FD1C3A}</a:tableStyleId>
              </a:tblPr>
              <a:tblGrid>
                <a:gridCol w="853027">
                  <a:extLst>
                    <a:ext uri="{9D8B030D-6E8A-4147-A177-3AD203B41FA5}">
                      <a16:colId xmlns="" xmlns:a16="http://schemas.microsoft.com/office/drawing/2014/main" val="20000"/>
                    </a:ext>
                  </a:extLst>
                </a:gridCol>
                <a:gridCol w="743716">
                  <a:extLst>
                    <a:ext uri="{9D8B030D-6E8A-4147-A177-3AD203B41FA5}">
                      <a16:colId xmlns="" xmlns:a16="http://schemas.microsoft.com/office/drawing/2014/main" val="20001"/>
                    </a:ext>
                  </a:extLst>
                </a:gridCol>
                <a:gridCol w="812822">
                  <a:extLst>
                    <a:ext uri="{9D8B030D-6E8A-4147-A177-3AD203B41FA5}">
                      <a16:colId xmlns="" xmlns:a16="http://schemas.microsoft.com/office/drawing/2014/main" val="20003"/>
                    </a:ext>
                  </a:extLst>
                </a:gridCol>
              </a:tblGrid>
              <a:tr h="626364">
                <a:tc>
                  <a:txBody>
                    <a:bodyPr/>
                    <a:lstStyle/>
                    <a:p>
                      <a:pPr algn="l" fontAlgn="t"/>
                      <a:r>
                        <a:rPr lang="en-GB" sz="1200" b="1" i="0" u="none" strike="noStrike" baseline="0" dirty="0">
                          <a:solidFill>
                            <a:schemeClr val="bg1"/>
                          </a:solidFill>
                          <a:effectLst/>
                          <a:latin typeface="Calibri" panose="020F0502020204030204" pitchFamily="34" charset="0"/>
                        </a:rPr>
                        <a:t>  Adverse </a:t>
                      </a:r>
                      <a:br>
                        <a:rPr lang="en-GB" sz="1200" b="1" i="0" u="none" strike="noStrike" baseline="0" dirty="0">
                          <a:solidFill>
                            <a:schemeClr val="bg1"/>
                          </a:solidFill>
                          <a:effectLst/>
                          <a:latin typeface="Calibri" panose="020F0502020204030204" pitchFamily="34" charset="0"/>
                        </a:rPr>
                      </a:br>
                      <a:r>
                        <a:rPr lang="en-GB" sz="1200" b="1" i="0" u="none" strike="noStrike" baseline="0" dirty="0">
                          <a:solidFill>
                            <a:schemeClr val="bg1"/>
                          </a:solidFill>
                          <a:effectLst/>
                          <a:latin typeface="Calibri" panose="020F0502020204030204" pitchFamily="34" charset="0"/>
                        </a:rPr>
                        <a:t>  Events </a:t>
                      </a:r>
                    </a:p>
                  </a:txBody>
                  <a:tcPr marL="7620" marR="7620" marT="7620" marB="0" anchor="ctr">
                    <a:solidFill>
                      <a:schemeClr val="accent2">
                        <a:lumMod val="60000"/>
                        <a:lumOff val="40000"/>
                      </a:schemeClr>
                    </a:solidFill>
                  </a:tcPr>
                </a:tc>
                <a:tc>
                  <a:txBody>
                    <a:bodyPr/>
                    <a:lstStyle/>
                    <a:p>
                      <a:pPr algn="ctr" fontAlgn="t"/>
                      <a:r>
                        <a:rPr lang="en-GB" sz="1200" b="1" i="0" u="none" strike="noStrike" dirty="0" smtClean="0">
                          <a:solidFill>
                            <a:schemeClr val="bg1"/>
                          </a:solidFill>
                          <a:effectLst/>
                          <a:latin typeface="Calibri" panose="020F0502020204030204" pitchFamily="34" charset="0"/>
                        </a:rPr>
                        <a:t>MED3000</a:t>
                      </a:r>
                      <a:r>
                        <a:rPr lang="en-GB" sz="1200" b="1" i="0" u="none" strike="noStrike" baseline="12000" dirty="0" smtClean="0">
                          <a:solidFill>
                            <a:schemeClr val="bg1"/>
                          </a:solidFill>
                          <a:effectLst/>
                          <a:latin typeface="Calibri" panose="020F0502020204030204" pitchFamily="34" charset="0"/>
                        </a:rPr>
                        <a:t>3</a:t>
                      </a:r>
                      <a:r>
                        <a:rPr lang="en-GB" sz="1200" b="1" i="0" u="none" strike="noStrike" baseline="30000" dirty="0" smtClean="0">
                          <a:solidFill>
                            <a:schemeClr val="bg1"/>
                          </a:solidFill>
                          <a:effectLst/>
                          <a:latin typeface="Calibri" panose="020F0502020204030204" pitchFamily="34" charset="0"/>
                        </a:rPr>
                        <a:t> </a:t>
                      </a:r>
                      <a:r>
                        <a:rPr lang="en-GB" sz="1200" b="1" i="0" u="none" strike="noStrike" dirty="0">
                          <a:solidFill>
                            <a:schemeClr val="bg1"/>
                          </a:solidFill>
                          <a:effectLst/>
                          <a:latin typeface="Calibri" panose="020F0502020204030204" pitchFamily="34" charset="0"/>
                        </a:rPr>
                        <a:t>(N=250)</a:t>
                      </a:r>
                    </a:p>
                  </a:txBody>
                  <a:tcPr marL="7620" marR="7620" marT="7620" marB="0" anchor="ctr">
                    <a:solidFill>
                      <a:schemeClr val="accent2">
                        <a:lumMod val="60000"/>
                        <a:lumOff val="40000"/>
                      </a:schemeClr>
                    </a:solidFill>
                  </a:tcPr>
                </a:tc>
                <a:tc>
                  <a:txBody>
                    <a:bodyPr/>
                    <a:lstStyle/>
                    <a:p>
                      <a:pPr algn="ctr" fontAlgn="t"/>
                      <a:r>
                        <a:rPr lang="en-GB" sz="1200" b="1" i="0" u="none" strike="noStrike" dirty="0">
                          <a:solidFill>
                            <a:schemeClr val="bg1"/>
                          </a:solidFill>
                          <a:effectLst/>
                          <a:latin typeface="Calibri" panose="020F0502020204030204" pitchFamily="34" charset="0"/>
                        </a:rPr>
                        <a:t>Cialis® 5mg</a:t>
                      </a:r>
                    </a:p>
                    <a:p>
                      <a:pPr algn="ctr" fontAlgn="t"/>
                      <a:r>
                        <a:rPr lang="en-GB" sz="1200" b="1" i="0" u="none" strike="noStrike" dirty="0">
                          <a:solidFill>
                            <a:schemeClr val="bg1"/>
                          </a:solidFill>
                          <a:effectLst/>
                          <a:latin typeface="Calibri" panose="020F0502020204030204" pitchFamily="34" charset="0"/>
                        </a:rPr>
                        <a:t>(N= 151)</a:t>
                      </a:r>
                    </a:p>
                  </a:txBody>
                  <a:tcPr marL="7620" marR="7620" marT="7620" marB="0" anchor="ctr">
                    <a:solidFill>
                      <a:schemeClr val="accent2">
                        <a:lumMod val="60000"/>
                        <a:lumOff val="40000"/>
                      </a:schemeClr>
                    </a:solidFill>
                  </a:tcPr>
                </a:tc>
                <a:extLst>
                  <a:ext uri="{0D108BD9-81ED-4DB2-BD59-A6C34878D82A}">
                    <a16:rowId xmlns="" xmlns:a16="http://schemas.microsoft.com/office/drawing/2014/main" val="10000"/>
                  </a:ext>
                </a:extLst>
              </a:tr>
              <a:tr h="383516">
                <a:tc>
                  <a:txBody>
                    <a:bodyPr/>
                    <a:lstStyle/>
                    <a:p>
                      <a:pPr algn="l" fontAlgn="b"/>
                      <a:r>
                        <a:rPr lang="en-GB" sz="1200" b="1" kern="1200" dirty="0">
                          <a:solidFill>
                            <a:schemeClr val="bg2">
                              <a:lumMod val="50000"/>
                            </a:schemeClr>
                          </a:solidFill>
                          <a:latin typeface="+mj-lt"/>
                          <a:ea typeface="+mn-ea"/>
                          <a:cs typeface="+mn-cs"/>
                        </a:rPr>
                        <a:t>  Headache</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3%</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11%</a:t>
                      </a:r>
                    </a:p>
                  </a:txBody>
                  <a:tcPr marL="7620" marR="7620" marT="7620" marB="0" anchor="ctr">
                    <a:solidFill>
                      <a:schemeClr val="accent2">
                        <a:lumMod val="40000"/>
                        <a:lumOff val="60000"/>
                      </a:schemeClr>
                    </a:solidFill>
                  </a:tcPr>
                </a:tc>
                <a:extLst>
                  <a:ext uri="{0D108BD9-81ED-4DB2-BD59-A6C34878D82A}">
                    <a16:rowId xmlns="" xmlns:a16="http://schemas.microsoft.com/office/drawing/2014/main" val="10001"/>
                  </a:ext>
                </a:extLst>
              </a:tr>
              <a:tr h="383516">
                <a:tc>
                  <a:txBody>
                    <a:bodyPr/>
                    <a:lstStyle/>
                    <a:p>
                      <a:pPr algn="l" fontAlgn="b"/>
                      <a:r>
                        <a:rPr lang="en-GB" sz="1200" b="1" kern="1200" dirty="0">
                          <a:solidFill>
                            <a:schemeClr val="bg2">
                              <a:lumMod val="50000"/>
                            </a:schemeClr>
                          </a:solidFill>
                          <a:latin typeface="+mj-lt"/>
                          <a:ea typeface="+mn-ea"/>
                          <a:cs typeface="+mn-cs"/>
                        </a:rPr>
                        <a:t>  Dyspepsia</a:t>
                      </a:r>
                    </a:p>
                  </a:txBody>
                  <a:tcPr marL="7620" marR="7620" marT="7620" marB="0" anchor="ctr">
                    <a:solidFill>
                      <a:schemeClr val="accent2">
                        <a:lumMod val="20000"/>
                        <a:lumOff val="80000"/>
                      </a:schemeClr>
                    </a:solidFill>
                  </a:tcPr>
                </a:tc>
                <a:tc>
                  <a:txBody>
                    <a:bodyPr/>
                    <a:lstStyle/>
                    <a:p>
                      <a:pPr algn="ctr" fontAlgn="b"/>
                      <a:r>
                        <a:rPr lang="en-GB" sz="1200" b="1" kern="1200" dirty="0">
                          <a:solidFill>
                            <a:schemeClr val="bg2">
                              <a:lumMod val="50000"/>
                            </a:schemeClr>
                          </a:solidFill>
                          <a:latin typeface="+mj-lt"/>
                          <a:ea typeface="+mn-ea"/>
                          <a:cs typeface="+mn-cs"/>
                        </a:rPr>
                        <a:t>0%</a:t>
                      </a:r>
                    </a:p>
                  </a:txBody>
                  <a:tcPr marL="7620" marR="7620" marT="7620" marB="0" anchor="ctr">
                    <a:solidFill>
                      <a:schemeClr val="accent2">
                        <a:lumMod val="20000"/>
                        <a:lumOff val="80000"/>
                      </a:schemeClr>
                    </a:solidFill>
                  </a:tcPr>
                </a:tc>
                <a:tc>
                  <a:txBody>
                    <a:bodyPr/>
                    <a:lstStyle/>
                    <a:p>
                      <a:pPr algn="ctr" fontAlgn="b"/>
                      <a:r>
                        <a:rPr lang="en-GB" sz="1200" b="1" kern="1200" dirty="0">
                          <a:solidFill>
                            <a:schemeClr val="bg2">
                              <a:lumMod val="50000"/>
                            </a:schemeClr>
                          </a:solidFill>
                          <a:latin typeface="+mj-lt"/>
                          <a:ea typeface="+mn-ea"/>
                          <a:cs typeface="+mn-cs"/>
                        </a:rPr>
                        <a:t>8%</a:t>
                      </a:r>
                    </a:p>
                  </a:txBody>
                  <a:tcPr marL="7620" marR="7620" marT="7620" marB="0" anchor="ctr">
                    <a:solidFill>
                      <a:schemeClr val="accent2">
                        <a:lumMod val="20000"/>
                        <a:lumOff val="80000"/>
                      </a:schemeClr>
                    </a:solidFill>
                  </a:tcPr>
                </a:tc>
                <a:extLst>
                  <a:ext uri="{0D108BD9-81ED-4DB2-BD59-A6C34878D82A}">
                    <a16:rowId xmlns="" xmlns:a16="http://schemas.microsoft.com/office/drawing/2014/main" val="10002"/>
                  </a:ext>
                </a:extLst>
              </a:tr>
              <a:tr h="383516">
                <a:tc>
                  <a:txBody>
                    <a:bodyPr/>
                    <a:lstStyle/>
                    <a:p>
                      <a:pPr algn="l" fontAlgn="b"/>
                      <a:r>
                        <a:rPr lang="en-GB" sz="1200" b="1" kern="1200" dirty="0">
                          <a:solidFill>
                            <a:schemeClr val="bg2">
                              <a:lumMod val="50000"/>
                            </a:schemeClr>
                          </a:solidFill>
                          <a:latin typeface="+mj-lt"/>
                          <a:ea typeface="+mn-ea"/>
                          <a:cs typeface="+mn-cs"/>
                        </a:rPr>
                        <a:t>  Back pain</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0%</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5%</a:t>
                      </a:r>
                    </a:p>
                  </a:txBody>
                  <a:tcPr marL="7620" marR="7620" marT="7620" marB="0" anchor="ctr">
                    <a:solidFill>
                      <a:schemeClr val="accent2">
                        <a:lumMod val="40000"/>
                        <a:lumOff val="60000"/>
                      </a:schemeClr>
                    </a:solidFill>
                  </a:tcPr>
                </a:tc>
                <a:extLst>
                  <a:ext uri="{0D108BD9-81ED-4DB2-BD59-A6C34878D82A}">
                    <a16:rowId xmlns="" xmlns:a16="http://schemas.microsoft.com/office/drawing/2014/main" val="10003"/>
                  </a:ext>
                </a:extLst>
              </a:tr>
              <a:tr h="383516">
                <a:tc>
                  <a:txBody>
                    <a:bodyPr/>
                    <a:lstStyle/>
                    <a:p>
                      <a:pPr algn="l" fontAlgn="b"/>
                      <a:r>
                        <a:rPr lang="en-GB" sz="1200" b="1" kern="1200" dirty="0">
                          <a:solidFill>
                            <a:schemeClr val="bg2">
                              <a:lumMod val="50000"/>
                            </a:schemeClr>
                          </a:solidFill>
                          <a:latin typeface="+mj-lt"/>
                          <a:ea typeface="+mn-ea"/>
                          <a:cs typeface="+mn-cs"/>
                        </a:rPr>
                        <a:t>  Myalgia </a:t>
                      </a:r>
                    </a:p>
                  </a:txBody>
                  <a:tcPr marL="7620" marR="7620" marT="7620" marB="0" anchor="ctr">
                    <a:solidFill>
                      <a:schemeClr val="accent2">
                        <a:lumMod val="20000"/>
                        <a:lumOff val="80000"/>
                      </a:schemeClr>
                    </a:solidFill>
                  </a:tcPr>
                </a:tc>
                <a:tc>
                  <a:txBody>
                    <a:bodyPr/>
                    <a:lstStyle/>
                    <a:p>
                      <a:pPr algn="ctr" fontAlgn="b"/>
                      <a:r>
                        <a:rPr lang="en-GB" sz="1200" b="1" kern="1200" dirty="0">
                          <a:solidFill>
                            <a:schemeClr val="bg2">
                              <a:lumMod val="50000"/>
                            </a:schemeClr>
                          </a:solidFill>
                          <a:latin typeface="+mj-lt"/>
                          <a:ea typeface="+mn-ea"/>
                          <a:cs typeface="+mn-cs"/>
                        </a:rPr>
                        <a:t>0%</a:t>
                      </a:r>
                    </a:p>
                  </a:txBody>
                  <a:tcPr marL="7620" marR="7620" marT="7620" marB="0" anchor="ctr">
                    <a:solidFill>
                      <a:schemeClr val="accent2">
                        <a:lumMod val="20000"/>
                        <a:lumOff val="80000"/>
                      </a:schemeClr>
                    </a:solidFill>
                  </a:tcPr>
                </a:tc>
                <a:tc>
                  <a:txBody>
                    <a:bodyPr/>
                    <a:lstStyle/>
                    <a:p>
                      <a:pPr algn="ctr" fontAlgn="b"/>
                      <a:r>
                        <a:rPr lang="en-GB" sz="1200" b="1" kern="1200" dirty="0">
                          <a:solidFill>
                            <a:schemeClr val="bg2">
                              <a:lumMod val="50000"/>
                            </a:schemeClr>
                          </a:solidFill>
                          <a:latin typeface="+mj-lt"/>
                          <a:ea typeface="+mn-ea"/>
                          <a:cs typeface="+mn-cs"/>
                        </a:rPr>
                        <a:t>4%</a:t>
                      </a:r>
                    </a:p>
                  </a:txBody>
                  <a:tcPr marL="7620" marR="7620" marT="7620" marB="0" anchor="ctr">
                    <a:solidFill>
                      <a:schemeClr val="accent2">
                        <a:lumMod val="20000"/>
                        <a:lumOff val="80000"/>
                      </a:schemeClr>
                    </a:solidFill>
                  </a:tcPr>
                </a:tc>
                <a:extLst>
                  <a:ext uri="{0D108BD9-81ED-4DB2-BD59-A6C34878D82A}">
                    <a16:rowId xmlns="" xmlns:a16="http://schemas.microsoft.com/office/drawing/2014/main" val="10004"/>
                  </a:ext>
                </a:extLst>
              </a:tr>
              <a:tr h="456375">
                <a:tc>
                  <a:txBody>
                    <a:bodyPr/>
                    <a:lstStyle/>
                    <a:p>
                      <a:pPr algn="l" fontAlgn="b"/>
                      <a:r>
                        <a:rPr lang="en-GB" sz="1200" b="1" kern="1200" dirty="0">
                          <a:solidFill>
                            <a:schemeClr val="bg2">
                              <a:lumMod val="50000"/>
                            </a:schemeClr>
                          </a:solidFill>
                          <a:latin typeface="+mj-lt"/>
                          <a:ea typeface="+mn-ea"/>
                          <a:cs typeface="+mn-cs"/>
                        </a:rPr>
                        <a:t>  Nasal      Congestion</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0%</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3%</a:t>
                      </a:r>
                    </a:p>
                  </a:txBody>
                  <a:tcPr marL="7620" marR="7620" marT="7620" marB="0" anchor="ctr">
                    <a:solidFill>
                      <a:schemeClr val="accent2">
                        <a:lumMod val="40000"/>
                        <a:lumOff val="60000"/>
                      </a:schemeClr>
                    </a:solidFill>
                  </a:tcPr>
                </a:tc>
                <a:extLst>
                  <a:ext uri="{0D108BD9-81ED-4DB2-BD59-A6C34878D82A}">
                    <a16:rowId xmlns="" xmlns:a16="http://schemas.microsoft.com/office/drawing/2014/main" val="10005"/>
                  </a:ext>
                </a:extLst>
              </a:tr>
              <a:tr h="383516">
                <a:tc>
                  <a:txBody>
                    <a:bodyPr/>
                    <a:lstStyle/>
                    <a:p>
                      <a:pPr algn="l" fontAlgn="b"/>
                      <a:r>
                        <a:rPr lang="en-GB" sz="1200" b="1" kern="1200" dirty="0">
                          <a:solidFill>
                            <a:schemeClr val="bg2">
                              <a:lumMod val="50000"/>
                            </a:schemeClr>
                          </a:solidFill>
                          <a:latin typeface="+mj-lt"/>
                          <a:ea typeface="+mn-ea"/>
                          <a:cs typeface="+mn-cs"/>
                        </a:rPr>
                        <a:t>  Flushing</a:t>
                      </a:r>
                    </a:p>
                  </a:txBody>
                  <a:tcPr marL="7620" marR="7620" marT="7620" marB="0" anchor="ctr">
                    <a:solidFill>
                      <a:schemeClr val="accent2">
                        <a:lumMod val="20000"/>
                        <a:lumOff val="80000"/>
                      </a:schemeClr>
                    </a:solidFill>
                  </a:tcPr>
                </a:tc>
                <a:tc>
                  <a:txBody>
                    <a:bodyPr/>
                    <a:lstStyle/>
                    <a:p>
                      <a:pPr algn="ctr" fontAlgn="b"/>
                      <a:r>
                        <a:rPr lang="en-GB" sz="1200" b="1" kern="1200" dirty="0">
                          <a:solidFill>
                            <a:schemeClr val="bg2">
                              <a:lumMod val="50000"/>
                            </a:schemeClr>
                          </a:solidFill>
                          <a:latin typeface="+mj-lt"/>
                          <a:ea typeface="+mn-ea"/>
                          <a:cs typeface="+mn-cs"/>
                        </a:rPr>
                        <a:t>0%</a:t>
                      </a:r>
                    </a:p>
                  </a:txBody>
                  <a:tcPr marL="7620" marR="7620" marT="7620" marB="0" anchor="ctr">
                    <a:solidFill>
                      <a:schemeClr val="accent2">
                        <a:lumMod val="20000"/>
                        <a:lumOff val="80000"/>
                      </a:schemeClr>
                    </a:solidFill>
                  </a:tcPr>
                </a:tc>
                <a:tc>
                  <a:txBody>
                    <a:bodyPr/>
                    <a:lstStyle/>
                    <a:p>
                      <a:pPr algn="ctr" fontAlgn="b"/>
                      <a:r>
                        <a:rPr lang="en-GB" sz="1200" b="1" kern="1200" dirty="0">
                          <a:solidFill>
                            <a:schemeClr val="bg2">
                              <a:lumMod val="50000"/>
                            </a:schemeClr>
                          </a:solidFill>
                          <a:latin typeface="+mj-lt"/>
                          <a:ea typeface="+mn-ea"/>
                          <a:cs typeface="+mn-cs"/>
                        </a:rPr>
                        <a:t>3%</a:t>
                      </a:r>
                    </a:p>
                  </a:txBody>
                  <a:tcPr marL="7620" marR="7620" marT="7620" marB="0" anchor="ctr">
                    <a:solidFill>
                      <a:schemeClr val="accent2">
                        <a:lumMod val="20000"/>
                        <a:lumOff val="80000"/>
                      </a:schemeClr>
                    </a:solidFill>
                  </a:tcPr>
                </a:tc>
                <a:extLst>
                  <a:ext uri="{0D108BD9-81ED-4DB2-BD59-A6C34878D82A}">
                    <a16:rowId xmlns="" xmlns:a16="http://schemas.microsoft.com/office/drawing/2014/main" val="10006"/>
                  </a:ext>
                </a:extLst>
              </a:tr>
              <a:tr h="383516">
                <a:tc>
                  <a:txBody>
                    <a:bodyPr/>
                    <a:lstStyle/>
                    <a:p>
                      <a:pPr algn="l" fontAlgn="b"/>
                      <a:r>
                        <a:rPr lang="en-GB" sz="1200" b="1" kern="1200" dirty="0">
                          <a:solidFill>
                            <a:schemeClr val="bg2">
                              <a:lumMod val="50000"/>
                            </a:schemeClr>
                          </a:solidFill>
                          <a:latin typeface="+mj-lt"/>
                          <a:ea typeface="+mn-ea"/>
                          <a:cs typeface="+mn-cs"/>
                        </a:rPr>
                        <a:t>  Pain in Limb</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0%</a:t>
                      </a:r>
                    </a:p>
                  </a:txBody>
                  <a:tcPr marL="7620" marR="7620" marT="7620" marB="0" anchor="ctr">
                    <a:solidFill>
                      <a:schemeClr val="accent2">
                        <a:lumMod val="40000"/>
                        <a:lumOff val="60000"/>
                      </a:schemeClr>
                    </a:solidFill>
                  </a:tcPr>
                </a:tc>
                <a:tc>
                  <a:txBody>
                    <a:bodyPr/>
                    <a:lstStyle/>
                    <a:p>
                      <a:pPr algn="ctr" fontAlgn="b"/>
                      <a:r>
                        <a:rPr lang="en-GB" sz="1200" b="1" kern="1200" dirty="0">
                          <a:solidFill>
                            <a:schemeClr val="bg2">
                              <a:lumMod val="50000"/>
                            </a:schemeClr>
                          </a:solidFill>
                          <a:latin typeface="+mj-lt"/>
                          <a:ea typeface="+mn-ea"/>
                          <a:cs typeface="+mn-cs"/>
                        </a:rPr>
                        <a:t>3%</a:t>
                      </a:r>
                    </a:p>
                  </a:txBody>
                  <a:tcPr marL="7620" marR="7620" marT="7620" marB="0" anchor="ctr">
                    <a:solidFill>
                      <a:schemeClr val="accent2">
                        <a:lumMod val="40000"/>
                        <a:lumOff val="60000"/>
                      </a:schemeClr>
                    </a:solidFill>
                  </a:tcPr>
                </a:tc>
                <a:extLst>
                  <a:ext uri="{0D108BD9-81ED-4DB2-BD59-A6C34878D82A}">
                    <a16:rowId xmlns="" xmlns:a16="http://schemas.microsoft.com/office/drawing/2014/main" val="685277043"/>
                  </a:ext>
                </a:extLst>
              </a:tr>
            </a:tbl>
          </a:graphicData>
        </a:graphic>
      </p:graphicFrame>
      <p:sp>
        <p:nvSpPr>
          <p:cNvPr id="13" name="Rectangle 12">
            <a:extLst>
              <a:ext uri="{FF2B5EF4-FFF2-40B4-BE49-F238E27FC236}">
                <a16:creationId xmlns="" xmlns:a16="http://schemas.microsoft.com/office/drawing/2014/main" id="{4C332D76-312F-4F61-A37A-69E312F27267}"/>
              </a:ext>
            </a:extLst>
          </p:cNvPr>
          <p:cNvSpPr/>
          <p:nvPr/>
        </p:nvSpPr>
        <p:spPr>
          <a:xfrm>
            <a:off x="9429750" y="1472374"/>
            <a:ext cx="2409825" cy="680276"/>
          </a:xfrm>
          <a:prstGeom prst="rect">
            <a:avLst/>
          </a:prstGeom>
          <a:solidFill>
            <a:schemeClr val="accent1"/>
          </a:solidFill>
          <a:ln w="9525" cap="flat" cmpd="sng" algn="ctr">
            <a:noFill/>
            <a:prstDash val="solid"/>
          </a:ln>
          <a:effectLst/>
        </p:spPr>
        <p:txBody>
          <a:bodyPr rtlCol="0" anchor="ctr"/>
          <a:lstStyle/>
          <a:p>
            <a:pPr algn="ctr" defTabSz="914400">
              <a:defRPr/>
            </a:pPr>
            <a:r>
              <a:rPr lang="en-GB" sz="1600" b="1" kern="0" dirty="0">
                <a:solidFill>
                  <a:schemeClr val="bg1"/>
                </a:solidFill>
                <a:latin typeface="Calibri" panose="020F0502020204030204" pitchFamily="34" charset="0"/>
                <a:cs typeface="Calibri" panose="020F0502020204030204" pitchFamily="34" charset="0"/>
              </a:rPr>
              <a:t>Side Effect Profile</a:t>
            </a:r>
          </a:p>
          <a:p>
            <a:pPr algn="ctr" defTabSz="914400">
              <a:defRPr/>
            </a:pPr>
            <a:r>
              <a:rPr lang="en-GB" sz="1600" b="1" kern="0" dirty="0">
                <a:solidFill>
                  <a:schemeClr val="bg1"/>
                </a:solidFill>
                <a:latin typeface="Calibri" panose="020F0502020204030204" pitchFamily="34" charset="0"/>
                <a:cs typeface="Calibri" panose="020F0502020204030204" pitchFamily="34" charset="0"/>
              </a:rPr>
              <a:t>MED3000 versus Cialis</a:t>
            </a:r>
            <a:r>
              <a:rPr lang="en-GB" sz="1600" baseline="30000" dirty="0">
                <a:solidFill>
                  <a:schemeClr val="bg1"/>
                </a:solidFill>
              </a:rPr>
              <a:t>®</a:t>
            </a:r>
            <a:r>
              <a:rPr lang="en-GB" sz="1600" b="1" kern="0" dirty="0">
                <a:solidFill>
                  <a:schemeClr val="bg1"/>
                </a:solidFill>
                <a:latin typeface="Calibri" panose="020F0502020204030204" pitchFamily="34" charset="0"/>
                <a:cs typeface="Calibri" panose="020F0502020204030204" pitchFamily="34" charset="0"/>
              </a:rPr>
              <a:t> </a:t>
            </a:r>
            <a:endParaRPr lang="en-GB" sz="1600" kern="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793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3"/>
          </p:nvPr>
        </p:nvSpPr>
        <p:spPr>
          <a:xfrm>
            <a:off x="875366" y="367025"/>
            <a:ext cx="9523275" cy="376434"/>
          </a:xfrm>
        </p:spPr>
        <p:txBody>
          <a:bodyPr>
            <a:noAutofit/>
          </a:bodyPr>
          <a:lstStyle/>
          <a:p>
            <a:r>
              <a:rPr lang="en-GB" dirty="0">
                <a:solidFill>
                  <a:schemeClr val="accent5"/>
                </a:solidFill>
              </a:rPr>
              <a:t>MED3000 RAPID SPEED OF ONSET</a:t>
            </a:r>
          </a:p>
        </p:txBody>
      </p:sp>
      <p:sp>
        <p:nvSpPr>
          <p:cNvPr id="1035" name="Rectangle 1034"/>
          <p:cNvSpPr/>
          <p:nvPr/>
        </p:nvSpPr>
        <p:spPr>
          <a:xfrm>
            <a:off x="441537" y="1333991"/>
            <a:ext cx="3967753" cy="289823"/>
          </a:xfrm>
          <a:prstGeom prst="rect">
            <a:avLst/>
          </a:prstGeom>
          <a:solidFill>
            <a:schemeClr val="accent2"/>
          </a:solidFill>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DURATION OF APPLICATION AND SPEED OF ONSET </a:t>
            </a:r>
          </a:p>
        </p:txBody>
      </p:sp>
      <p:sp>
        <p:nvSpPr>
          <p:cNvPr id="29" name="Text Placeholder 6">
            <a:extLst>
              <a:ext uri="{FF2B5EF4-FFF2-40B4-BE49-F238E27FC236}">
                <a16:creationId xmlns="" xmlns:a16="http://schemas.microsoft.com/office/drawing/2014/main" id="{2C0A53D2-CF1D-45AE-AE5B-7D2166A97D35}"/>
              </a:ext>
            </a:extLst>
          </p:cNvPr>
          <p:cNvSpPr>
            <a:spLocks noGrp="1"/>
          </p:cNvSpPr>
          <p:nvPr>
            <p:ph type="body" sz="quarter" idx="4294967295"/>
          </p:nvPr>
        </p:nvSpPr>
        <p:spPr>
          <a:xfrm>
            <a:off x="6468113" y="4858163"/>
            <a:ext cx="5837274" cy="569232"/>
          </a:xfrm>
          <a:prstGeom prst="rect">
            <a:avLst/>
          </a:prstGeom>
        </p:spPr>
        <p:txBody>
          <a:bodyPr>
            <a:normAutofit/>
          </a:bodyPr>
          <a:lstStyle/>
          <a:p>
            <a:pPr>
              <a:buBlip>
                <a:blip r:embed="rId2"/>
              </a:buBlip>
            </a:pPr>
            <a:r>
              <a:rPr lang="en-GB" sz="2000" b="1" dirty="0">
                <a:solidFill>
                  <a:schemeClr val="bg2">
                    <a:lumMod val="50000"/>
                  </a:schemeClr>
                </a:solidFill>
                <a:latin typeface="+mj-lt"/>
              </a:rPr>
              <a:t>Gel is applied and massaged for 15 seconds</a:t>
            </a:r>
          </a:p>
        </p:txBody>
      </p:sp>
      <p:sp>
        <p:nvSpPr>
          <p:cNvPr id="40" name="Rectangle 39">
            <a:extLst>
              <a:ext uri="{FF2B5EF4-FFF2-40B4-BE49-F238E27FC236}">
                <a16:creationId xmlns="" xmlns:a16="http://schemas.microsoft.com/office/drawing/2014/main" id="{4C332D76-312F-4F61-A37A-69E312F27267}"/>
              </a:ext>
            </a:extLst>
          </p:cNvPr>
          <p:cNvSpPr/>
          <p:nvPr/>
        </p:nvSpPr>
        <p:spPr>
          <a:xfrm>
            <a:off x="6467857" y="1352976"/>
            <a:ext cx="2644246" cy="280577"/>
          </a:xfrm>
          <a:prstGeom prst="rect">
            <a:avLst/>
          </a:prstGeom>
          <a:solidFill>
            <a:schemeClr val="accent2"/>
          </a:solidFill>
          <a:ln w="952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SPEED OF ONSET – MED3000</a:t>
            </a:r>
          </a:p>
        </p:txBody>
      </p:sp>
      <p:sp>
        <p:nvSpPr>
          <p:cNvPr id="12" name="Rectangle 11"/>
          <p:cNvSpPr/>
          <p:nvPr/>
        </p:nvSpPr>
        <p:spPr>
          <a:xfrm>
            <a:off x="451811" y="1785927"/>
            <a:ext cx="5757078" cy="40829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04502" y="1730233"/>
            <a:ext cx="992579" cy="32316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MED3000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application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75707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8% - Almost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immediately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75707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32% - Under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5 minutes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75707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60% - Under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10 minutes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75707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75% - Under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20 minutes</a:t>
            </a:r>
            <a:r>
              <a:rPr kumimoji="0" lang="en-GB" sz="1200" b="1" i="0" u="none" strike="noStrike" kern="1200" cap="none" spc="0" normalizeH="0" baseline="30000" noProof="0" dirty="0">
                <a:ln>
                  <a:noFill/>
                </a:ln>
                <a:solidFill>
                  <a:srgbClr val="757070"/>
                </a:solidFill>
                <a:effectLst/>
                <a:uLnTx/>
                <a:uFillTx/>
                <a:latin typeface="Calibri"/>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75707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10% - Not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57070"/>
                </a:solidFill>
                <a:effectLst/>
                <a:uLnTx/>
                <a:uFillTx/>
                <a:latin typeface="Calibri"/>
                <a:ea typeface="+mn-ea"/>
                <a:cs typeface="+mn-cs"/>
              </a:rPr>
              <a:t>all</a:t>
            </a:r>
          </a:p>
        </p:txBody>
      </p:sp>
      <p:cxnSp>
        <p:nvCxnSpPr>
          <p:cNvPr id="16" name="Straight Arrow Connector 15"/>
          <p:cNvCxnSpPr/>
          <p:nvPr/>
        </p:nvCxnSpPr>
        <p:spPr>
          <a:xfrm flipV="1">
            <a:off x="1837498" y="5143262"/>
            <a:ext cx="4165656" cy="17548"/>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25843" y="2920973"/>
            <a:ext cx="1589752" cy="26226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p:cNvSpPr/>
          <p:nvPr/>
        </p:nvSpPr>
        <p:spPr>
          <a:xfrm>
            <a:off x="1560070" y="1830824"/>
            <a:ext cx="111766" cy="262269"/>
          </a:xfrm>
          <a:prstGeom prst="rect">
            <a:avLst/>
          </a:prstGeom>
          <a:solidFill>
            <a:schemeClr val="accent1"/>
          </a:solidFill>
          <a:ln>
            <a:solidFill>
              <a:srgbClr val="FAB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1786901" y="2376645"/>
            <a:ext cx="227290" cy="26226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ectangle 41"/>
          <p:cNvSpPr/>
          <p:nvPr/>
        </p:nvSpPr>
        <p:spPr>
          <a:xfrm>
            <a:off x="3624331" y="3466794"/>
            <a:ext cx="1426601" cy="26226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0" name="Straight Connector 49"/>
          <p:cNvCxnSpPr/>
          <p:nvPr/>
        </p:nvCxnSpPr>
        <p:spPr>
          <a:xfrm flipH="1">
            <a:off x="5088820" y="5148302"/>
            <a:ext cx="57" cy="139239"/>
          </a:xfrm>
          <a:prstGeom prst="line">
            <a:avLst/>
          </a:prstGeom>
          <a:ln w="19050" cmpd="sng">
            <a:solidFill>
              <a:schemeClr val="tx1">
                <a:lumMod val="50000"/>
                <a:lumOff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2" name="TextBox 1031"/>
          <p:cNvSpPr txBox="1"/>
          <p:nvPr/>
        </p:nvSpPr>
        <p:spPr>
          <a:xfrm>
            <a:off x="2520167" y="5407171"/>
            <a:ext cx="2032929" cy="4154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757070"/>
                </a:solidFill>
                <a:effectLst/>
                <a:uLnTx/>
                <a:uFillTx/>
                <a:latin typeface="Calibri"/>
                <a:ea typeface="+mn-ea"/>
                <a:cs typeface="+mn-cs"/>
              </a:rPr>
              <a:t>Speed of Onset (from 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757070"/>
                </a:solidFill>
                <a:effectLst/>
                <a:uLnTx/>
                <a:uFillTx/>
                <a:latin typeface="Calibri"/>
                <a:ea typeface="+mn-ea"/>
                <a:cs typeface="+mn-cs"/>
              </a:rPr>
              <a:t>Time (minutes)</a:t>
            </a:r>
          </a:p>
        </p:txBody>
      </p:sp>
      <p:sp>
        <p:nvSpPr>
          <p:cNvPr id="52" name="TextBox 51"/>
          <p:cNvSpPr txBox="1"/>
          <p:nvPr/>
        </p:nvSpPr>
        <p:spPr>
          <a:xfrm>
            <a:off x="4891404" y="5207734"/>
            <a:ext cx="36740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Calibri"/>
                <a:ea typeface="+mn-ea"/>
                <a:cs typeface="+mn-cs"/>
              </a:rPr>
              <a:t>10</a:t>
            </a:r>
          </a:p>
        </p:txBody>
      </p:sp>
      <p:sp>
        <p:nvSpPr>
          <p:cNvPr id="53" name="TextBox 52"/>
          <p:cNvSpPr txBox="1"/>
          <p:nvPr/>
        </p:nvSpPr>
        <p:spPr>
          <a:xfrm flipH="1">
            <a:off x="3480116" y="5214829"/>
            <a:ext cx="25518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Calibri"/>
                <a:ea typeface="+mn-ea"/>
                <a:cs typeface="+mn-cs"/>
              </a:rPr>
              <a:t>5</a:t>
            </a:r>
          </a:p>
        </p:txBody>
      </p:sp>
      <p:sp>
        <p:nvSpPr>
          <p:cNvPr id="54" name="TextBox 53"/>
          <p:cNvSpPr txBox="1"/>
          <p:nvPr/>
        </p:nvSpPr>
        <p:spPr>
          <a:xfrm>
            <a:off x="1713944" y="5201762"/>
            <a:ext cx="2760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Calibri"/>
                <a:ea typeface="+mn-ea"/>
                <a:cs typeface="+mn-cs"/>
              </a:rPr>
              <a:t>0</a:t>
            </a:r>
          </a:p>
        </p:txBody>
      </p:sp>
      <p:sp>
        <p:nvSpPr>
          <p:cNvPr id="6" name="Pentagon 5"/>
          <p:cNvSpPr/>
          <p:nvPr/>
        </p:nvSpPr>
        <p:spPr>
          <a:xfrm>
            <a:off x="5061558" y="4037499"/>
            <a:ext cx="988869" cy="449929"/>
          </a:xfrm>
          <a:prstGeom prst="homePlat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0">
            <a:extLst>
              <a:ext uri="{FF2B5EF4-FFF2-40B4-BE49-F238E27FC236}">
                <a16:creationId xmlns="" xmlns:a16="http://schemas.microsoft.com/office/drawing/2014/main" id="{802A3D9A-3546-4505-A135-3A57E22023A6}"/>
              </a:ext>
            </a:extLst>
          </p:cNvPr>
          <p:cNvSpPr/>
          <p:nvPr/>
        </p:nvSpPr>
        <p:spPr>
          <a:xfrm>
            <a:off x="7165975" y="2609801"/>
            <a:ext cx="4449764" cy="648234"/>
          </a:xfrm>
          <a:prstGeom prst="rect">
            <a:avLst/>
          </a:prstGeom>
          <a:solidFill>
            <a:schemeClr val="accent2">
              <a:lumMod val="20000"/>
              <a:lumOff val="80000"/>
            </a:schemeClr>
          </a:solidFill>
          <a:ln w="9525" cap="flat" cmpd="sng" algn="ctr">
            <a:noFill/>
            <a:prstDash val="solid"/>
          </a:ln>
          <a:effectLst/>
        </p:spPr>
        <p:txBody>
          <a:bodyPr rtlCol="0" anchor="ct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a:ea typeface="+mn-ea"/>
                <a:cs typeface="+mn-cs"/>
              </a:rPr>
              <a:t> Faster speed of onset than oral PDE5i’s</a:t>
            </a:r>
          </a:p>
        </p:txBody>
      </p:sp>
      <p:sp>
        <p:nvSpPr>
          <p:cNvPr id="43" name="Rectangle 42">
            <a:extLst>
              <a:ext uri="{FF2B5EF4-FFF2-40B4-BE49-F238E27FC236}">
                <a16:creationId xmlns="" xmlns:a16="http://schemas.microsoft.com/office/drawing/2014/main" id="{5EB5A4A2-8D3E-4E37-846B-61DD8E32FC62}"/>
              </a:ext>
            </a:extLst>
          </p:cNvPr>
          <p:cNvSpPr/>
          <p:nvPr/>
        </p:nvSpPr>
        <p:spPr>
          <a:xfrm>
            <a:off x="6466275" y="2612037"/>
            <a:ext cx="626402" cy="645997"/>
          </a:xfrm>
          <a:prstGeom prst="rect">
            <a:avLst/>
          </a:prstGeom>
          <a:solidFill>
            <a:schemeClr val="accent2">
              <a:lumMod val="40000"/>
              <a:lumOff val="60000"/>
            </a:schemeClr>
          </a:solidFill>
          <a:ln w="9525" cap="flat" cmpd="sng" algn="ctr">
            <a:noFill/>
            <a:prstDash val="solid"/>
          </a:ln>
          <a:effectLst/>
        </p:spPr>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alibri"/>
                <a:ea typeface="+mn-ea"/>
                <a:cs typeface="Calibri" panose="020F0502020204030204" pitchFamily="34" charset="0"/>
              </a:rPr>
              <a:t>2</a:t>
            </a:r>
          </a:p>
        </p:txBody>
      </p:sp>
      <p:sp>
        <p:nvSpPr>
          <p:cNvPr id="44" name="Rectangle 43">
            <a:extLst>
              <a:ext uri="{FF2B5EF4-FFF2-40B4-BE49-F238E27FC236}">
                <a16:creationId xmlns="" xmlns:a16="http://schemas.microsoft.com/office/drawing/2014/main" id="{12C57D58-985F-4625-8DF0-ADCC4389B708}"/>
              </a:ext>
            </a:extLst>
          </p:cNvPr>
          <p:cNvSpPr/>
          <p:nvPr/>
        </p:nvSpPr>
        <p:spPr>
          <a:xfrm>
            <a:off x="6466275" y="3450631"/>
            <a:ext cx="626402" cy="679686"/>
          </a:xfrm>
          <a:prstGeom prst="rect">
            <a:avLst/>
          </a:prstGeom>
          <a:solidFill>
            <a:schemeClr val="accent2">
              <a:lumMod val="60000"/>
              <a:lumOff val="40000"/>
            </a:schemeClr>
          </a:solidFill>
          <a:ln w="9525" cap="flat" cmpd="sng" algn="ctr">
            <a:noFill/>
            <a:prstDash val="solid"/>
          </a:ln>
          <a:effectLst/>
        </p:spPr>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alibri"/>
                <a:ea typeface="+mn-ea"/>
                <a:cs typeface="Calibri" panose="020F0502020204030204" pitchFamily="34" charset="0"/>
              </a:rPr>
              <a:t>3</a:t>
            </a:r>
          </a:p>
        </p:txBody>
      </p:sp>
      <p:sp>
        <p:nvSpPr>
          <p:cNvPr id="45" name="Rectangle 44">
            <a:extLst>
              <a:ext uri="{FF2B5EF4-FFF2-40B4-BE49-F238E27FC236}">
                <a16:creationId xmlns="" xmlns:a16="http://schemas.microsoft.com/office/drawing/2014/main" id="{E6CBCA3A-BB3D-456C-A2A2-67FF9E2295F5}"/>
              </a:ext>
            </a:extLst>
          </p:cNvPr>
          <p:cNvSpPr/>
          <p:nvPr/>
        </p:nvSpPr>
        <p:spPr>
          <a:xfrm>
            <a:off x="6466275" y="1759060"/>
            <a:ext cx="626402" cy="665175"/>
          </a:xfrm>
          <a:prstGeom prst="rect">
            <a:avLst/>
          </a:prstGeom>
          <a:solidFill>
            <a:schemeClr val="accent2">
              <a:lumMod val="60000"/>
              <a:lumOff val="40000"/>
            </a:schemeClr>
          </a:solidFill>
          <a:ln w="9525" cap="flat" cmpd="sng" algn="ctr">
            <a:noFill/>
            <a:prstDash val="solid"/>
          </a:ln>
          <a:effectLst/>
        </p:spPr>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alibri"/>
                <a:ea typeface="+mn-ea"/>
                <a:cs typeface="Calibri" panose="020F0502020204030204" pitchFamily="34" charset="0"/>
              </a:rPr>
              <a:t>1</a:t>
            </a:r>
          </a:p>
        </p:txBody>
      </p:sp>
      <p:sp>
        <p:nvSpPr>
          <p:cNvPr id="46" name="Rectangle 45">
            <a:extLst>
              <a:ext uri="{FF2B5EF4-FFF2-40B4-BE49-F238E27FC236}">
                <a16:creationId xmlns="" xmlns:a16="http://schemas.microsoft.com/office/drawing/2014/main" id="{4E40DC08-6563-4776-AB83-532710A862B1}"/>
              </a:ext>
            </a:extLst>
          </p:cNvPr>
          <p:cNvSpPr/>
          <p:nvPr/>
        </p:nvSpPr>
        <p:spPr>
          <a:xfrm>
            <a:off x="7165565" y="1767977"/>
            <a:ext cx="4441219" cy="656258"/>
          </a:xfrm>
          <a:prstGeom prst="rect">
            <a:avLst/>
          </a:prstGeom>
          <a:solidFill>
            <a:schemeClr val="accent2">
              <a:lumMod val="40000"/>
              <a:lumOff val="60000"/>
            </a:schemeClr>
          </a:solidFill>
          <a:ln w="9525" cap="flat" cmpd="sng" algn="ctr">
            <a:no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a:ea typeface="+mn-ea"/>
                <a:cs typeface="+mn-cs"/>
              </a:rPr>
              <a:t>60% subjects saw a speed of onset within 10 minutes of application</a:t>
            </a:r>
          </a:p>
        </p:txBody>
      </p:sp>
      <p:sp>
        <p:nvSpPr>
          <p:cNvPr id="47" name="Rectangle 46">
            <a:extLst>
              <a:ext uri="{FF2B5EF4-FFF2-40B4-BE49-F238E27FC236}">
                <a16:creationId xmlns="" xmlns:a16="http://schemas.microsoft.com/office/drawing/2014/main" id="{802A3D9A-3546-4505-A135-3A57E22023A6}"/>
              </a:ext>
            </a:extLst>
          </p:cNvPr>
          <p:cNvSpPr/>
          <p:nvPr/>
        </p:nvSpPr>
        <p:spPr>
          <a:xfrm>
            <a:off x="7165975" y="3461814"/>
            <a:ext cx="4449763" cy="668503"/>
          </a:xfrm>
          <a:prstGeom prst="rect">
            <a:avLst/>
          </a:prstGeom>
          <a:solidFill>
            <a:schemeClr val="accent2">
              <a:lumMod val="40000"/>
              <a:lumOff val="60000"/>
            </a:schemeClr>
          </a:solidFill>
          <a:ln w="9525" cap="flat" cmpd="sng" algn="ctr">
            <a:noFill/>
            <a:prstDash val="solid"/>
          </a:ln>
          <a:effectLst/>
        </p:spPr>
        <p:txBody>
          <a:bodyPr rtlCol="0" anchor="ct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a:ea typeface="+mn-ea"/>
                <a:cs typeface="+mn-cs"/>
              </a:rPr>
              <a:t>In comparison – Viagra Connect starts to work in 30-60 minutes</a:t>
            </a:r>
            <a:r>
              <a:rPr kumimoji="0" lang="en-GB" sz="1600" b="1" i="0" u="none" strike="noStrike" kern="1200" cap="none" spc="0" normalizeH="0" baseline="30000" noProof="0" dirty="0">
                <a:ln>
                  <a:noFill/>
                </a:ln>
                <a:solidFill>
                  <a:srgbClr val="E7E6E6">
                    <a:lumMod val="50000"/>
                  </a:srgbClr>
                </a:solidFill>
                <a:effectLst/>
                <a:uLnTx/>
                <a:uFillTx/>
                <a:latin typeface="Calibri"/>
                <a:ea typeface="+mn-ea"/>
                <a:cs typeface="+mn-cs"/>
              </a:rPr>
              <a:t>2</a:t>
            </a:r>
          </a:p>
        </p:txBody>
      </p:sp>
      <p:sp>
        <p:nvSpPr>
          <p:cNvPr id="48" name="TextBox 47">
            <a:extLst>
              <a:ext uri="{FF2B5EF4-FFF2-40B4-BE49-F238E27FC236}">
                <a16:creationId xmlns="" xmlns:a16="http://schemas.microsoft.com/office/drawing/2014/main" id="{D243E26B-C1AE-42F8-93C5-B1EC238CC844}"/>
              </a:ext>
            </a:extLst>
          </p:cNvPr>
          <p:cNvSpPr txBox="1"/>
          <p:nvPr/>
        </p:nvSpPr>
        <p:spPr>
          <a:xfrm>
            <a:off x="2548892" y="6345530"/>
            <a:ext cx="5211633" cy="430887"/>
          </a:xfrm>
          <a:prstGeom prst="rect">
            <a:avLst/>
          </a:prstGeom>
          <a:noFill/>
        </p:spPr>
        <p:txBody>
          <a:bodyPr wrap="none" rtlCol="0">
            <a:spAutoFit/>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100" b="0" i="1" u="none" strike="noStrike" kern="1200" cap="none" spc="0" normalizeH="0" baseline="0" noProof="0" dirty="0">
                <a:ln>
                  <a:noFill/>
                </a:ln>
                <a:solidFill>
                  <a:srgbClr val="757070"/>
                </a:solidFill>
                <a:effectLst/>
                <a:uLnTx/>
                <a:uFillTx/>
                <a:latin typeface="Calibri"/>
                <a:ea typeface="+mn-ea"/>
                <a:cs typeface="+mn-cs"/>
              </a:rPr>
              <a:t>83% of patients had onset within 30 minutes and a further 7% more than 30 minutes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100" b="0" i="1" u="none" strike="noStrike" kern="1200" cap="none" spc="0" normalizeH="0" baseline="0" noProof="0" dirty="0">
                <a:ln>
                  <a:noFill/>
                </a:ln>
                <a:solidFill>
                  <a:srgbClr val="757070"/>
                </a:solidFill>
                <a:effectLst/>
                <a:uLnTx/>
                <a:uFillTx/>
                <a:latin typeface="Calibri"/>
                <a:ea typeface="+mn-ea"/>
                <a:cs typeface="+mn-cs"/>
              </a:rPr>
              <a:t>Viagra Connect PIL in UK</a:t>
            </a:r>
          </a:p>
        </p:txBody>
      </p:sp>
      <p:cxnSp>
        <p:nvCxnSpPr>
          <p:cNvPr id="28" name="Straight Connector 27"/>
          <p:cNvCxnSpPr/>
          <p:nvPr/>
        </p:nvCxnSpPr>
        <p:spPr>
          <a:xfrm flipH="1">
            <a:off x="3614072" y="5148560"/>
            <a:ext cx="57" cy="139239"/>
          </a:xfrm>
          <a:prstGeom prst="line">
            <a:avLst/>
          </a:prstGeom>
          <a:ln w="19050" cmpd="sng">
            <a:solidFill>
              <a:schemeClr val="tx1">
                <a:lumMod val="50000"/>
                <a:lumOff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697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1" descr="A close up of an animal&#10;&#10;Description automatically generated">
            <a:extLst>
              <a:ext uri="{FF2B5EF4-FFF2-40B4-BE49-F238E27FC236}">
                <a16:creationId xmlns="" xmlns:a16="http://schemas.microsoft.com/office/drawing/2014/main" id="{FA89918E-4816-4EB9-93FC-0CEA546D5D5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734550" y="1432320"/>
            <a:ext cx="2006590" cy="4780240"/>
          </a:xfrm>
          <a:prstGeom prst="rect">
            <a:avLst/>
          </a:prstGeom>
        </p:spPr>
      </p:pic>
      <p:sp>
        <p:nvSpPr>
          <p:cNvPr id="7" name="Text Placeholder 1">
            <a:extLst>
              <a:ext uri="{FF2B5EF4-FFF2-40B4-BE49-F238E27FC236}">
                <a16:creationId xmlns="" xmlns:a16="http://schemas.microsoft.com/office/drawing/2014/main" id="{582F1343-451D-40BB-AFD4-80D4F2E33FEA}"/>
              </a:ext>
            </a:extLst>
          </p:cNvPr>
          <p:cNvSpPr txBox="1">
            <a:spLocks/>
          </p:cNvSpPr>
          <p:nvPr/>
        </p:nvSpPr>
        <p:spPr>
          <a:xfrm>
            <a:off x="871538" y="1390650"/>
            <a:ext cx="8539162" cy="4800599"/>
          </a:xfrm>
          <a:prstGeom prst="rect">
            <a:avLst/>
          </a:prstGeom>
          <a:ln w="19050">
            <a:solidFill>
              <a:schemeClr val="accent2"/>
            </a:solidFill>
          </a:ln>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3"/>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t>Joint venture signed with CBDerma Technology to fund development of </a:t>
            </a:r>
            <a:r>
              <a:rPr lang="en-GB" b="1" dirty="0"/>
              <a:t>DermaSys® based cannibidiol formulation (CBD100)</a:t>
            </a:r>
          </a:p>
          <a:p>
            <a:pPr>
              <a:defRPr/>
            </a:pPr>
            <a:r>
              <a:rPr lang="en-US" b="1" dirty="0"/>
              <a:t>Cannibidiol</a:t>
            </a:r>
            <a:r>
              <a:rPr lang="en-US" dirty="0"/>
              <a:t> one of 113 Cannabinoids </a:t>
            </a:r>
            <a:r>
              <a:rPr lang="en-US" b="1" dirty="0"/>
              <a:t>found in Cannabis</a:t>
            </a:r>
          </a:p>
          <a:p>
            <a:pPr>
              <a:defRPr/>
            </a:pPr>
            <a:r>
              <a:rPr lang="en-US" dirty="0"/>
              <a:t>Cannibidiol i</a:t>
            </a:r>
            <a:r>
              <a:rPr lang="en-GB" dirty="0"/>
              <a:t>s a </a:t>
            </a:r>
            <a:r>
              <a:rPr lang="en-GB" b="1" dirty="0"/>
              <a:t>non-psychoactive</a:t>
            </a:r>
            <a:r>
              <a:rPr lang="en-GB" dirty="0"/>
              <a:t> cannabinoid with many anecdotal reports of therapeutic activity in a variety of conditions </a:t>
            </a:r>
            <a:r>
              <a:rPr lang="en-GB" b="1" dirty="0"/>
              <a:t>suitable for topical treatment such as pain relief</a:t>
            </a:r>
          </a:p>
          <a:p>
            <a:pPr>
              <a:defRPr/>
            </a:pPr>
            <a:r>
              <a:rPr lang="en-US" b="1" dirty="0"/>
              <a:t>Many existing cannibidiol based gels are poorly formulated </a:t>
            </a:r>
            <a:r>
              <a:rPr lang="en-US" dirty="0"/>
              <a:t>to penetrate into skin and underlying tissues, and are not supported with scientific and clinical evidence</a:t>
            </a:r>
          </a:p>
          <a:p>
            <a:pPr>
              <a:defRPr/>
            </a:pPr>
            <a:r>
              <a:rPr lang="en-US" b="1" dirty="0"/>
              <a:t>Cannabidiol is known to lose its potency </a:t>
            </a:r>
            <a:r>
              <a:rPr lang="en-US" dirty="0"/>
              <a:t>throughout its shelf life unless it is specially formulated </a:t>
            </a:r>
          </a:p>
          <a:p>
            <a:pPr>
              <a:defRPr/>
            </a:pPr>
            <a:r>
              <a:rPr lang="en-US" b="1" dirty="0"/>
              <a:t>CBD100 has been developed to strict pharmaceutical principles using the superior DermaSys® technology </a:t>
            </a:r>
            <a:endParaRPr lang="en-GB" b="1" dirty="0"/>
          </a:p>
        </p:txBody>
      </p:sp>
      <p:sp>
        <p:nvSpPr>
          <p:cNvPr id="5" name="Title 1">
            <a:extLst>
              <a:ext uri="{FF2B5EF4-FFF2-40B4-BE49-F238E27FC236}">
                <a16:creationId xmlns="" xmlns:a16="http://schemas.microsoft.com/office/drawing/2014/main" id="{B94CF49F-EF70-4DD6-84BB-C0302B977A2C}"/>
              </a:ext>
            </a:extLst>
          </p:cNvPr>
          <p:cNvSpPr txBox="1">
            <a:spLocks/>
          </p:cNvSpPr>
          <p:nvPr/>
        </p:nvSpPr>
        <p:spPr>
          <a:xfrm>
            <a:off x="827664" y="404813"/>
            <a:ext cx="5439709" cy="331125"/>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buFont typeface="Arial" panose="020B0604020202020204" pitchFamily="34" charset="0"/>
              <a:buNone/>
            </a:pPr>
            <a:r>
              <a:rPr lang="en-GB" sz="2800" dirty="0">
                <a:solidFill>
                  <a:schemeClr val="accent5"/>
                </a:solidFill>
                <a:ea typeface="+mn-ea"/>
                <a:cs typeface="+mn-cs"/>
              </a:rPr>
              <a:t>TOPICAL PAIN RELIEF – CBD100</a:t>
            </a:r>
          </a:p>
        </p:txBody>
      </p:sp>
    </p:spTree>
    <p:extLst>
      <p:ext uri="{BB962C8B-B14F-4D97-AF65-F5344CB8AC3E}">
        <p14:creationId xmlns:p14="http://schemas.microsoft.com/office/powerpoint/2010/main" val="368598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B19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DA5FB66B-5136-4A4E-B4F0-575E9080DBAC}"/>
              </a:ext>
            </a:extLst>
          </p:cNvPr>
          <p:cNvSpPr>
            <a:spLocks noChangeAspect="1"/>
          </p:cNvSpPr>
          <p:nvPr/>
        </p:nvSpPr>
        <p:spPr>
          <a:xfrm>
            <a:off x="0" y="0"/>
            <a:ext cx="12192000" cy="6858000"/>
          </a:xfrm>
          <a:custGeom>
            <a:avLst/>
            <a:gdLst>
              <a:gd name="connsiteX0" fmla="*/ 0 w 6531429"/>
              <a:gd name="connsiteY0" fmla="*/ 6903218 h 6913266"/>
              <a:gd name="connsiteX1" fmla="*/ 3205425 w 6531429"/>
              <a:gd name="connsiteY1" fmla="*/ 0 h 6913266"/>
              <a:gd name="connsiteX2" fmla="*/ 6531429 w 6531429"/>
              <a:gd name="connsiteY2" fmla="*/ 10049 h 6913266"/>
              <a:gd name="connsiteX3" fmla="*/ 6531429 w 6531429"/>
              <a:gd name="connsiteY3" fmla="*/ 6913266 h 6913266"/>
              <a:gd name="connsiteX4" fmla="*/ 0 w 6531429"/>
              <a:gd name="connsiteY4" fmla="*/ 6903218 h 691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9" h="6913266">
                <a:moveTo>
                  <a:pt x="0" y="6903218"/>
                </a:moveTo>
                <a:lnTo>
                  <a:pt x="3205425" y="0"/>
                </a:lnTo>
                <a:lnTo>
                  <a:pt x="6531429" y="10049"/>
                </a:lnTo>
                <a:lnTo>
                  <a:pt x="6531429" y="6913266"/>
                </a:lnTo>
                <a:lnTo>
                  <a:pt x="0" y="6903218"/>
                </a:lnTo>
                <a:close/>
              </a:path>
            </a:pathLst>
          </a:custGeom>
          <a:blipFill dpi="0" rotWithShape="1">
            <a:blip r:embed="rId2">
              <a:extLst>
                <a:ext uri="{28A0092B-C50C-407E-A947-70E740481C1C}">
                  <a14:useLocalDpi xmlns:a14="http://schemas.microsoft.com/office/drawing/2010/main" val="0"/>
                </a:ext>
              </a:extLst>
            </a:blip>
            <a:srcRect/>
            <a:stretch>
              <a:fillRect l="-15791" r="-93937"/>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 xmlns:a16="http://schemas.microsoft.com/office/drawing/2014/main" id="{0A62322E-C4BA-4EE5-9E7B-B797063D8E43}"/>
              </a:ext>
            </a:extLst>
          </p:cNvPr>
          <p:cNvSpPr>
            <a:spLocks noGrp="1"/>
          </p:cNvSpPr>
          <p:nvPr>
            <p:ph type="body" sz="quarter" idx="10"/>
          </p:nvPr>
        </p:nvSpPr>
        <p:spPr>
          <a:xfrm>
            <a:off x="703068" y="2030322"/>
            <a:ext cx="2509368" cy="941478"/>
          </a:xfrm>
        </p:spPr>
        <p:txBody>
          <a:bodyPr/>
          <a:lstStyle/>
          <a:p>
            <a:r>
              <a:rPr lang="en-GB" dirty="0"/>
              <a:t>CORPORATE OVERVIEW</a:t>
            </a:r>
            <a:endParaRPr lang="en-GB" sz="2800" dirty="0"/>
          </a:p>
        </p:txBody>
      </p:sp>
    </p:spTree>
    <p:extLst>
      <p:ext uri="{BB962C8B-B14F-4D97-AF65-F5344CB8AC3E}">
        <p14:creationId xmlns:p14="http://schemas.microsoft.com/office/powerpoint/2010/main" val="353012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 xmlns:a16="http://schemas.microsoft.com/office/drawing/2014/main" id="{BB724ED2-779C-43DB-8FE2-EA5E0955D210}"/>
              </a:ext>
            </a:extLst>
          </p:cNvPr>
          <p:cNvSpPr>
            <a:spLocks noGrp="1"/>
          </p:cNvSpPr>
          <p:nvPr>
            <p:ph type="body" sz="quarter" idx="11"/>
          </p:nvPr>
        </p:nvSpPr>
        <p:spPr>
          <a:xfrm>
            <a:off x="2343150" y="1281113"/>
            <a:ext cx="7200900" cy="905019"/>
          </a:xfrm>
          <a:solidFill>
            <a:schemeClr val="bg2">
              <a:alpha val="26000"/>
            </a:schemeClr>
          </a:solidFill>
        </p:spPr>
        <p:txBody>
          <a:bodyPr/>
          <a:lstStyle/>
          <a:p>
            <a:r>
              <a:rPr lang="en-GB" altLang="en-US" sz="1300" b="1" dirty="0">
                <a:solidFill>
                  <a:schemeClr val="tx1"/>
                </a:solidFill>
                <a:latin typeface="+mn-lt"/>
              </a:rPr>
              <a:t>FUTURA IS LISTED ON AIM AND LOCATED AT THE RESEARCH PARK, GUILDFORD </a:t>
            </a:r>
            <a:endParaRPr lang="en-GB" sz="1300" b="1" dirty="0">
              <a:solidFill>
                <a:schemeClr val="tx1"/>
              </a:solidFill>
              <a:latin typeface="+mn-lt"/>
            </a:endParaRPr>
          </a:p>
          <a:p>
            <a:pPr marL="171450" indent="-171450">
              <a:buClr>
                <a:schemeClr val="accent2"/>
              </a:buClr>
              <a:buSzPct val="150000"/>
              <a:buFont typeface="Wingdings" panose="05000000000000000000" pitchFamily="2" charset="2"/>
              <a:buChar char="§"/>
            </a:pPr>
            <a:r>
              <a:rPr lang="en-GB" sz="1200" dirty="0">
                <a:latin typeface="+mn-lt"/>
              </a:rPr>
              <a:t>‘Virtual’ organisation with </a:t>
            </a:r>
            <a:r>
              <a:rPr lang="en-GB" sz="1200" dirty="0" smtClean="0">
                <a:latin typeface="+mn-lt"/>
              </a:rPr>
              <a:t>13 </a:t>
            </a:r>
            <a:r>
              <a:rPr lang="en-GB" sz="1200" dirty="0">
                <a:latin typeface="+mn-lt"/>
              </a:rPr>
              <a:t>staff and low overheads</a:t>
            </a:r>
          </a:p>
          <a:p>
            <a:pPr marL="171450" indent="-171450">
              <a:buClr>
                <a:schemeClr val="accent2"/>
              </a:buClr>
              <a:buSzPct val="150000"/>
              <a:buFont typeface="Wingdings" panose="05000000000000000000" pitchFamily="2" charset="2"/>
              <a:buChar char="§"/>
            </a:pPr>
            <a:r>
              <a:rPr lang="en-GB" sz="1200" dirty="0">
                <a:latin typeface="+mn-lt"/>
              </a:rPr>
              <a:t>Significant outsourced infrastructure with over 30 consultants</a:t>
            </a:r>
          </a:p>
        </p:txBody>
      </p:sp>
      <p:sp>
        <p:nvSpPr>
          <p:cNvPr id="31" name="Text Placeholder 30">
            <a:extLst>
              <a:ext uri="{FF2B5EF4-FFF2-40B4-BE49-F238E27FC236}">
                <a16:creationId xmlns="" xmlns:a16="http://schemas.microsoft.com/office/drawing/2014/main" id="{4C73EC67-ED8A-4DB5-A4BA-0F6B5A975F19}"/>
              </a:ext>
            </a:extLst>
          </p:cNvPr>
          <p:cNvSpPr>
            <a:spLocks noGrp="1"/>
          </p:cNvSpPr>
          <p:nvPr>
            <p:ph type="body" sz="quarter" idx="15"/>
          </p:nvPr>
        </p:nvSpPr>
        <p:spPr>
          <a:xfrm>
            <a:off x="712788" y="1288684"/>
            <a:ext cx="1554159" cy="897447"/>
          </a:xfrm>
        </p:spPr>
        <p:txBody>
          <a:bodyPr/>
          <a:lstStyle/>
          <a:p>
            <a:r>
              <a:rPr lang="en-GB" sz="1400" dirty="0"/>
              <a:t>FUNDAMENTALS</a:t>
            </a:r>
          </a:p>
        </p:txBody>
      </p:sp>
      <p:sp>
        <p:nvSpPr>
          <p:cNvPr id="21" name="Text Placeholder 18">
            <a:extLst>
              <a:ext uri="{FF2B5EF4-FFF2-40B4-BE49-F238E27FC236}">
                <a16:creationId xmlns="" xmlns:a16="http://schemas.microsoft.com/office/drawing/2014/main" id="{3690A75C-0ED3-406D-BECC-FCA01E7E7BF2}"/>
              </a:ext>
            </a:extLst>
          </p:cNvPr>
          <p:cNvSpPr txBox="1">
            <a:spLocks/>
          </p:cNvSpPr>
          <p:nvPr/>
        </p:nvSpPr>
        <p:spPr>
          <a:xfrm>
            <a:off x="874712" y="422491"/>
            <a:ext cx="8380123" cy="37643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6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5"/>
                </a:solidFill>
              </a:rPr>
              <a:t>ABOUT FUTURA - CORPORATE OVERVIEW</a:t>
            </a:r>
          </a:p>
        </p:txBody>
      </p:sp>
      <p:sp>
        <p:nvSpPr>
          <p:cNvPr id="49" name="Text Placeholder 10">
            <a:extLst>
              <a:ext uri="{FF2B5EF4-FFF2-40B4-BE49-F238E27FC236}">
                <a16:creationId xmlns="" xmlns:a16="http://schemas.microsoft.com/office/drawing/2014/main" id="{F80764B8-5B18-4753-BE28-E6A84666878B}"/>
              </a:ext>
            </a:extLst>
          </p:cNvPr>
          <p:cNvSpPr>
            <a:spLocks noGrp="1"/>
          </p:cNvSpPr>
          <p:nvPr>
            <p:ph type="body" sz="quarter" idx="24"/>
          </p:nvPr>
        </p:nvSpPr>
        <p:spPr>
          <a:xfrm>
            <a:off x="712788" y="2296300"/>
            <a:ext cx="1554162" cy="905019"/>
          </a:xfrm>
        </p:spPr>
        <p:txBody>
          <a:bodyPr/>
          <a:lstStyle/>
          <a:p>
            <a:pPr marL="0" indent="0">
              <a:buNone/>
            </a:pPr>
            <a:r>
              <a:rPr lang="en-GB" sz="1400" dirty="0"/>
              <a:t>DERMASYS®</a:t>
            </a:r>
          </a:p>
        </p:txBody>
      </p:sp>
      <p:sp>
        <p:nvSpPr>
          <p:cNvPr id="40" name="Text Placeholder 5">
            <a:extLst>
              <a:ext uri="{FF2B5EF4-FFF2-40B4-BE49-F238E27FC236}">
                <a16:creationId xmlns="" xmlns:a16="http://schemas.microsoft.com/office/drawing/2014/main" id="{597CCFFE-6F10-46F9-9137-3FFF77A80730}"/>
              </a:ext>
            </a:extLst>
          </p:cNvPr>
          <p:cNvSpPr txBox="1">
            <a:spLocks/>
          </p:cNvSpPr>
          <p:nvPr/>
        </p:nvSpPr>
        <p:spPr>
          <a:xfrm>
            <a:off x="2343150" y="3300884"/>
            <a:ext cx="7200900" cy="905019"/>
          </a:xfrm>
          <a:prstGeom prst="rect">
            <a:avLst/>
          </a:prstGeom>
          <a:solidFill>
            <a:schemeClr val="bg2">
              <a:alpha val="26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300" b="1" dirty="0">
                <a:solidFill>
                  <a:schemeClr val="tx1"/>
                </a:solidFill>
                <a:latin typeface="+mn-lt"/>
              </a:rPr>
              <a:t>CLINICALLY PROVEN INNOVATION USING EXISTING PHARMACEUTICAL COMPOUNDS</a:t>
            </a:r>
          </a:p>
          <a:p>
            <a:pPr marL="171450" indent="-171450">
              <a:buClr>
                <a:schemeClr val="accent2"/>
              </a:buClr>
              <a:buSzPct val="150000"/>
              <a:buFont typeface="Wingdings" panose="05000000000000000000" pitchFamily="2" charset="2"/>
              <a:buChar char="§"/>
            </a:pPr>
            <a:r>
              <a:rPr lang="en-GB" sz="1200" dirty="0">
                <a:latin typeface="+mn-lt"/>
              </a:rPr>
              <a:t>Sexual health and pain relief focus</a:t>
            </a:r>
          </a:p>
          <a:p>
            <a:pPr marL="171450" indent="-171450">
              <a:buClr>
                <a:schemeClr val="accent2"/>
              </a:buClr>
              <a:buSzPct val="150000"/>
              <a:buFont typeface="Wingdings" panose="05000000000000000000" pitchFamily="2" charset="2"/>
              <a:buChar char="§"/>
            </a:pPr>
            <a:r>
              <a:rPr lang="en-GB" sz="1200" dirty="0">
                <a:latin typeface="+mn-lt"/>
              </a:rPr>
              <a:t>Late stage products with experienced Management Team</a:t>
            </a:r>
          </a:p>
        </p:txBody>
      </p:sp>
      <p:sp>
        <p:nvSpPr>
          <p:cNvPr id="41" name="Text Placeholder 10">
            <a:extLst>
              <a:ext uri="{FF2B5EF4-FFF2-40B4-BE49-F238E27FC236}">
                <a16:creationId xmlns="" xmlns:a16="http://schemas.microsoft.com/office/drawing/2014/main" id="{3B060114-B55F-48DA-8E23-2FD37A09A562}"/>
              </a:ext>
            </a:extLst>
          </p:cNvPr>
          <p:cNvSpPr txBox="1">
            <a:spLocks/>
          </p:cNvSpPr>
          <p:nvPr/>
        </p:nvSpPr>
        <p:spPr>
          <a:xfrm>
            <a:off x="712788" y="3313539"/>
            <a:ext cx="1554162" cy="905019"/>
          </a:xfrm>
          <a:prstGeom prst="rect">
            <a:avLst/>
          </a:prstGeom>
          <a:solidFill>
            <a:schemeClr val="accent1"/>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lang="en-GB" sz="1200" b="1" kern="1200" dirty="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TRACK RECORD</a:t>
            </a:r>
          </a:p>
        </p:txBody>
      </p:sp>
      <p:sp>
        <p:nvSpPr>
          <p:cNvPr id="42" name="Text Placeholder 5">
            <a:extLst>
              <a:ext uri="{FF2B5EF4-FFF2-40B4-BE49-F238E27FC236}">
                <a16:creationId xmlns="" xmlns:a16="http://schemas.microsoft.com/office/drawing/2014/main" id="{C0C93E3A-ED8C-4CBE-A10C-DBDB2CF24124}"/>
              </a:ext>
            </a:extLst>
          </p:cNvPr>
          <p:cNvSpPr txBox="1">
            <a:spLocks/>
          </p:cNvSpPr>
          <p:nvPr/>
        </p:nvSpPr>
        <p:spPr>
          <a:xfrm>
            <a:off x="2343150" y="4308598"/>
            <a:ext cx="7200900" cy="2035052"/>
          </a:xfrm>
          <a:prstGeom prst="rect">
            <a:avLst/>
          </a:prstGeom>
          <a:solidFill>
            <a:schemeClr val="bg2">
              <a:alpha val="26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300" b="1" dirty="0">
                <a:solidFill>
                  <a:schemeClr val="tx1"/>
                </a:solidFill>
                <a:latin typeface="+mn-lt"/>
              </a:rPr>
              <a:t>MED3000 – TOPICAL GEL FOR THE TREATMENT OF ERECTILE DYSFUNCTION (ED)</a:t>
            </a:r>
          </a:p>
          <a:p>
            <a:pPr marL="171450" indent="-171450">
              <a:buClr>
                <a:schemeClr val="accent2"/>
              </a:buClr>
              <a:buSzPct val="150000"/>
              <a:buFont typeface="Wingdings" panose="05000000000000000000" pitchFamily="2" charset="2"/>
              <a:buChar char="§"/>
            </a:pPr>
            <a:r>
              <a:rPr lang="en-GB" sz="1200" dirty="0">
                <a:latin typeface="+mn-lt"/>
              </a:rPr>
              <a:t>Highly differentiated treatment with rapid speed of onset and excellent side effect profile</a:t>
            </a:r>
          </a:p>
          <a:p>
            <a:pPr marL="171450" indent="-171450">
              <a:buClr>
                <a:schemeClr val="accent2"/>
              </a:buClr>
              <a:buSzPct val="150000"/>
              <a:buFont typeface="Wingdings" panose="05000000000000000000" pitchFamily="2" charset="2"/>
              <a:buChar char="§"/>
            </a:pPr>
            <a:r>
              <a:rPr lang="en-GB" sz="1200" dirty="0">
                <a:latin typeface="+mn-lt"/>
              </a:rPr>
              <a:t>EU submission for marketing authorisation filed in July 2020</a:t>
            </a:r>
          </a:p>
          <a:p>
            <a:r>
              <a:rPr lang="en-GB" altLang="en-US" sz="1300" b="1" dirty="0">
                <a:solidFill>
                  <a:schemeClr val="tx1"/>
                </a:solidFill>
                <a:latin typeface="+mn-lt"/>
              </a:rPr>
              <a:t>TPR100 – TOPICAL GEL FOR THE TREATMENT OF PAIN RELIEF </a:t>
            </a:r>
          </a:p>
          <a:p>
            <a:pPr marL="171450" indent="-171450">
              <a:buClr>
                <a:schemeClr val="accent2"/>
              </a:buClr>
              <a:buSzPct val="150000"/>
              <a:buFont typeface="Wingdings" panose="05000000000000000000" pitchFamily="2" charset="2"/>
              <a:buChar char="§"/>
            </a:pPr>
            <a:r>
              <a:rPr lang="en-GB" sz="1200" dirty="0">
                <a:latin typeface="+mn-lt"/>
              </a:rPr>
              <a:t>  UK regulatory dossier previously submitted and scientific advice meeting with regulators expected in Q4 2020</a:t>
            </a:r>
          </a:p>
          <a:p>
            <a:pPr>
              <a:buClr>
                <a:schemeClr val="accent2"/>
              </a:buClr>
              <a:buSzPct val="150000"/>
            </a:pPr>
            <a:r>
              <a:rPr lang="en-GB" sz="1300" b="1" dirty="0">
                <a:solidFill>
                  <a:schemeClr val="tx1"/>
                </a:solidFill>
                <a:latin typeface="+mn-lt"/>
              </a:rPr>
              <a:t>CBD100 – TOPICAL GEL CONTAINING CANNABIDIOL</a:t>
            </a:r>
          </a:p>
          <a:p>
            <a:pPr marL="171450" indent="-171450">
              <a:buClr>
                <a:schemeClr val="accent2"/>
              </a:buClr>
              <a:buSzPct val="150000"/>
              <a:buFont typeface="Wingdings" panose="05000000000000000000" pitchFamily="2" charset="2"/>
              <a:buChar char="§"/>
            </a:pPr>
            <a:r>
              <a:rPr lang="en-GB" sz="1200" dirty="0">
                <a:latin typeface="+mn-lt"/>
              </a:rPr>
              <a:t>  Initial laboratory and optimisation work complete with superior delivery of cannabidiol into the skin</a:t>
            </a:r>
          </a:p>
          <a:p>
            <a:pPr>
              <a:buFont typeface="Wingdings" panose="05000000000000000000" pitchFamily="2" charset="2"/>
              <a:buChar char="§"/>
            </a:pPr>
            <a:endParaRPr lang="en-GB" sz="1200" dirty="0"/>
          </a:p>
        </p:txBody>
      </p:sp>
      <p:sp>
        <p:nvSpPr>
          <p:cNvPr id="43" name="Text Placeholder 10">
            <a:extLst>
              <a:ext uri="{FF2B5EF4-FFF2-40B4-BE49-F238E27FC236}">
                <a16:creationId xmlns="" xmlns:a16="http://schemas.microsoft.com/office/drawing/2014/main" id="{A74C6AD0-13E4-4ADD-B491-1DCE302EA760}"/>
              </a:ext>
            </a:extLst>
          </p:cNvPr>
          <p:cNvSpPr txBox="1">
            <a:spLocks/>
          </p:cNvSpPr>
          <p:nvPr/>
        </p:nvSpPr>
        <p:spPr>
          <a:xfrm>
            <a:off x="712788" y="4330778"/>
            <a:ext cx="1554162" cy="2003347"/>
          </a:xfrm>
          <a:prstGeom prst="rect">
            <a:avLst/>
          </a:prstGeom>
          <a:solidFill>
            <a:schemeClr val="accent1"/>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lang="en-GB" sz="1200" b="1" kern="1200" dirty="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KEY PORTFOLIO PRODUCTS</a:t>
            </a:r>
          </a:p>
        </p:txBody>
      </p:sp>
      <p:pic>
        <p:nvPicPr>
          <p:cNvPr id="5" name="Picture Placeholder 4" descr="A person in a white shirt&#10;&#10;Description automatically generated">
            <a:extLst>
              <a:ext uri="{FF2B5EF4-FFF2-40B4-BE49-F238E27FC236}">
                <a16:creationId xmlns="" xmlns:a16="http://schemas.microsoft.com/office/drawing/2014/main" id="{08192BFA-84A4-48B4-840C-2CF0E5B23ABC}"/>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17960" r="17960"/>
          <a:stretch>
            <a:fillRect/>
          </a:stretch>
        </p:blipFill>
        <p:spPr>
          <a:xfrm>
            <a:off x="9608071" y="3412894"/>
            <a:ext cx="2115823" cy="1741738"/>
          </a:xfrm>
        </p:spPr>
      </p:pic>
      <p:pic>
        <p:nvPicPr>
          <p:cNvPr id="19" name="Picture Placeholder 18" descr="A person standing in front of a mountain&#10;&#10;Description automatically generated">
            <a:extLst>
              <a:ext uri="{FF2B5EF4-FFF2-40B4-BE49-F238E27FC236}">
                <a16:creationId xmlns="" xmlns:a16="http://schemas.microsoft.com/office/drawing/2014/main" id="{3AF40F69-F8BA-4B1B-A51F-14AFB0947263}"/>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2480" b="2480"/>
          <a:stretch>
            <a:fillRect/>
          </a:stretch>
        </p:blipFill>
        <p:spPr>
          <a:xfrm>
            <a:off x="9625316" y="5233974"/>
            <a:ext cx="2098577" cy="1109676"/>
          </a:xfrm>
        </p:spPr>
      </p:pic>
      <p:pic>
        <p:nvPicPr>
          <p:cNvPr id="26" name="Picture Placeholder 25" descr="A person talking on a cell phone&#10;&#10;Description automatically generated">
            <a:extLst>
              <a:ext uri="{FF2B5EF4-FFF2-40B4-BE49-F238E27FC236}">
                <a16:creationId xmlns="" xmlns:a16="http://schemas.microsoft.com/office/drawing/2014/main" id="{32C675A0-AE53-4D64-9053-3F101B61E8D2}"/>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689" r="15689"/>
          <a:stretch>
            <a:fillRect/>
          </a:stretch>
        </p:blipFill>
        <p:spPr>
          <a:xfrm>
            <a:off x="9608070" y="1295844"/>
            <a:ext cx="2115823" cy="2054805"/>
          </a:xfrm>
        </p:spPr>
      </p:pic>
      <p:sp>
        <p:nvSpPr>
          <p:cNvPr id="15" name="Text Placeholder 5">
            <a:extLst>
              <a:ext uri="{FF2B5EF4-FFF2-40B4-BE49-F238E27FC236}">
                <a16:creationId xmlns="" xmlns:a16="http://schemas.microsoft.com/office/drawing/2014/main" id="{D9932546-699F-4AC6-AE3D-14232F2D738C}"/>
              </a:ext>
            </a:extLst>
          </p:cNvPr>
          <p:cNvSpPr>
            <a:spLocks noGrp="1"/>
          </p:cNvSpPr>
          <p:nvPr>
            <p:ph type="body" sz="quarter" idx="4294967295"/>
          </p:nvPr>
        </p:nvSpPr>
        <p:spPr>
          <a:xfrm>
            <a:off x="2343151" y="2309059"/>
            <a:ext cx="7200900" cy="892929"/>
          </a:xfrm>
          <a:prstGeom prst="rect">
            <a:avLst/>
          </a:prstGeom>
          <a:solidFill>
            <a:schemeClr val="bg2">
              <a:alpha val="26000"/>
            </a:schemeClr>
          </a:solidFill>
        </p:spPr>
        <p:txBody>
          <a:bodyPr>
            <a:normAutofit/>
          </a:bodyPr>
          <a:lstStyle/>
          <a:p>
            <a:pPr marL="0" indent="0">
              <a:buNone/>
            </a:pPr>
            <a:r>
              <a:rPr lang="en-GB" sz="1300" b="1" dirty="0">
                <a:solidFill>
                  <a:schemeClr val="tx1"/>
                </a:solidFill>
                <a:latin typeface="+mn-lt"/>
              </a:rPr>
              <a:t>APPLYING SKIN SCIENCE TO DELIVER NOVEL TOPICAL CLINICALLY PROVEN TREATMENTS</a:t>
            </a:r>
          </a:p>
          <a:p>
            <a:pPr marL="171450" indent="-171450">
              <a:buClr>
                <a:schemeClr val="accent2"/>
              </a:buClr>
              <a:buSzPct val="150000"/>
              <a:buFont typeface="Wingdings" panose="05000000000000000000" pitchFamily="2" charset="2"/>
              <a:buChar char="§"/>
            </a:pPr>
            <a:r>
              <a:rPr lang="en-GB" sz="1200" dirty="0">
                <a:solidFill>
                  <a:schemeClr val="bg2">
                    <a:lumMod val="50000"/>
                  </a:schemeClr>
                </a:solidFill>
              </a:rPr>
              <a:t>DermaSys® is our proprietary patented transdermal technology with rapid and targeted delivery</a:t>
            </a:r>
          </a:p>
          <a:p>
            <a:pPr marL="171450" indent="-171450">
              <a:buClr>
                <a:schemeClr val="accent2"/>
              </a:buClr>
              <a:buSzPct val="150000"/>
              <a:buFont typeface="Wingdings" panose="05000000000000000000" pitchFamily="2" charset="2"/>
              <a:buChar char="§"/>
            </a:pPr>
            <a:r>
              <a:rPr lang="en-GB" sz="1200" dirty="0">
                <a:solidFill>
                  <a:schemeClr val="bg2">
                    <a:lumMod val="50000"/>
                  </a:schemeClr>
                </a:solidFill>
              </a:rPr>
              <a:t>A versatile, clear, odourless gel uniquely formulated to provide optimal results for each therapeutic indication</a:t>
            </a:r>
          </a:p>
        </p:txBody>
      </p:sp>
    </p:spTree>
    <p:extLst>
      <p:ext uri="{BB962C8B-B14F-4D97-AF65-F5344CB8AC3E}">
        <p14:creationId xmlns:p14="http://schemas.microsoft.com/office/powerpoint/2010/main" val="275221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 xmlns:a16="http://schemas.microsoft.com/office/drawing/2014/main" id="{3D158331-8BAF-4E22-A106-5F896DE4022D}"/>
              </a:ext>
            </a:extLst>
          </p:cNvPr>
          <p:cNvSpPr>
            <a:spLocks noGrp="1"/>
          </p:cNvSpPr>
          <p:nvPr>
            <p:ph type="title" idx="4294967295"/>
          </p:nvPr>
        </p:nvSpPr>
        <p:spPr>
          <a:xfrm>
            <a:off x="780116" y="320040"/>
            <a:ext cx="7717339" cy="585124"/>
          </a:xfrm>
          <a:prstGeom prst="rect">
            <a:avLst/>
          </a:prstGeom>
        </p:spPr>
        <p:txBody>
          <a:bodyPr/>
          <a:lstStyle/>
          <a:p>
            <a:r>
              <a:rPr lang="en-GB" sz="2800" dirty="0">
                <a:solidFill>
                  <a:schemeClr val="accent5"/>
                </a:solidFill>
                <a:ea typeface="+mn-ea"/>
                <a:cs typeface="+mn-cs"/>
              </a:rPr>
              <a:t>SIX MONTH HIGHLIGHTS – PRODUCTS, ORGANISATION &amp; FINANCIAL</a:t>
            </a:r>
          </a:p>
        </p:txBody>
      </p:sp>
      <p:sp>
        <p:nvSpPr>
          <p:cNvPr id="210" name="Rectangle 209">
            <a:extLst>
              <a:ext uri="{FF2B5EF4-FFF2-40B4-BE49-F238E27FC236}">
                <a16:creationId xmlns="" xmlns:a16="http://schemas.microsoft.com/office/drawing/2014/main" id="{9D1E9F2E-0A87-4F99-8E0C-67F55E595D08}"/>
              </a:ext>
            </a:extLst>
          </p:cNvPr>
          <p:cNvSpPr/>
          <p:nvPr/>
        </p:nvSpPr>
        <p:spPr>
          <a:xfrm>
            <a:off x="1906235" y="1443804"/>
            <a:ext cx="8887899" cy="1077218"/>
          </a:xfrm>
          <a:prstGeom prst="rect">
            <a:avLst/>
          </a:prstGeom>
        </p:spPr>
        <p:txBody>
          <a:bodyPr wrap="square" anchor="t">
            <a:spAutoFit/>
          </a:bodyPr>
          <a:lstStyle/>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Strategic decision to focus on maximising R&amp;D pipeline value by de-risking assets</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Priority remains MED3000 research and development for regulatory submissions and approvals</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Further realisation of value from pain relief portfolio </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Progression of MED3000 out-licensing discussions in parallel with remaining R&amp;D requirements</a:t>
            </a:r>
          </a:p>
        </p:txBody>
      </p:sp>
      <p:sp>
        <p:nvSpPr>
          <p:cNvPr id="18" name="Rectangle 17">
            <a:extLst>
              <a:ext uri="{FF2B5EF4-FFF2-40B4-BE49-F238E27FC236}">
                <a16:creationId xmlns="" xmlns:a16="http://schemas.microsoft.com/office/drawing/2014/main" id="{6E8E27D6-F571-46D0-9A84-43D26BF8AA9C}"/>
              </a:ext>
            </a:extLst>
          </p:cNvPr>
          <p:cNvSpPr/>
          <p:nvPr/>
        </p:nvSpPr>
        <p:spPr>
          <a:xfrm>
            <a:off x="1906231" y="2697637"/>
            <a:ext cx="9533294" cy="1323439"/>
          </a:xfrm>
          <a:prstGeom prst="rect">
            <a:avLst/>
          </a:prstGeom>
        </p:spPr>
        <p:txBody>
          <a:bodyPr wrap="square">
            <a:spAutoFit/>
          </a:bodyPr>
          <a:lstStyle/>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Submission to Notified Body</a:t>
            </a:r>
            <a:r>
              <a:rPr lang="en-GB" sz="1600" baseline="30000" dirty="0">
                <a:solidFill>
                  <a:schemeClr val="bg2">
                    <a:lumMod val="50000"/>
                  </a:schemeClr>
                </a:solidFill>
                <a:latin typeface="+mj-lt"/>
              </a:rPr>
              <a:t>1</a:t>
            </a:r>
            <a:r>
              <a:rPr lang="en-GB" sz="1600" dirty="0">
                <a:solidFill>
                  <a:schemeClr val="bg2">
                    <a:lumMod val="50000"/>
                  </a:schemeClr>
                </a:solidFill>
                <a:latin typeface="+mj-lt"/>
              </a:rPr>
              <a:t> as Class 2B medical device available OTC</a:t>
            </a:r>
            <a:r>
              <a:rPr lang="en-GB" sz="1600" baseline="30000" dirty="0">
                <a:solidFill>
                  <a:schemeClr val="bg2">
                    <a:lumMod val="50000"/>
                  </a:schemeClr>
                </a:solidFill>
                <a:latin typeface="+mj-lt"/>
              </a:rPr>
              <a:t>2 </a:t>
            </a:r>
            <a:r>
              <a:rPr lang="en-GB" sz="1600" dirty="0">
                <a:solidFill>
                  <a:schemeClr val="bg2">
                    <a:lumMod val="50000"/>
                  </a:schemeClr>
                </a:solidFill>
                <a:latin typeface="+mj-lt"/>
              </a:rPr>
              <a:t>throughout the EU filed</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Positive opinion issued by  EU Notified Body</a:t>
            </a:r>
            <a:r>
              <a:rPr lang="en-GB" sz="1600" baseline="30000" dirty="0">
                <a:solidFill>
                  <a:schemeClr val="bg2">
                    <a:lumMod val="50000"/>
                  </a:schemeClr>
                </a:solidFill>
                <a:latin typeface="+mj-lt"/>
              </a:rPr>
              <a:t>1</a:t>
            </a:r>
            <a:r>
              <a:rPr lang="en-GB" sz="1600" dirty="0">
                <a:solidFill>
                  <a:schemeClr val="bg2">
                    <a:lumMod val="50000"/>
                  </a:schemeClr>
                </a:solidFill>
                <a:latin typeface="+mj-lt"/>
              </a:rPr>
              <a:t> for Futura’s QMS</a:t>
            </a:r>
            <a:r>
              <a:rPr lang="en-GB" sz="1600" baseline="30000" dirty="0">
                <a:solidFill>
                  <a:schemeClr val="bg2">
                    <a:lumMod val="50000"/>
                  </a:schemeClr>
                </a:solidFill>
                <a:latin typeface="+mj-lt"/>
              </a:rPr>
              <a:t>3</a:t>
            </a:r>
            <a:r>
              <a:rPr lang="en-GB" sz="1600" dirty="0">
                <a:solidFill>
                  <a:schemeClr val="bg2">
                    <a:lumMod val="50000"/>
                  </a:schemeClr>
                </a:solidFill>
                <a:latin typeface="+mj-lt"/>
              </a:rPr>
              <a:t> for MED3000 </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Two pre-submission meetings with FDA confirming likely OTC</a:t>
            </a:r>
            <a:r>
              <a:rPr lang="en-GB" sz="1600" baseline="30000" dirty="0">
                <a:solidFill>
                  <a:schemeClr val="bg2">
                    <a:lumMod val="50000"/>
                  </a:schemeClr>
                </a:solidFill>
                <a:latin typeface="+mj-lt"/>
              </a:rPr>
              <a:t>2</a:t>
            </a:r>
            <a:r>
              <a:rPr lang="en-GB" sz="1600" dirty="0">
                <a:solidFill>
                  <a:schemeClr val="bg2">
                    <a:lumMod val="50000"/>
                  </a:schemeClr>
                </a:solidFill>
                <a:latin typeface="+mj-lt"/>
              </a:rPr>
              <a:t> and De Novo medical device status in USA</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Third FDA pre-submission meeting set before the end of October to finalise remaining data requirements</a:t>
            </a:r>
          </a:p>
          <a:p>
            <a:pPr marL="342900" indent="-342900">
              <a:buClr>
                <a:schemeClr val="accent1"/>
              </a:buClr>
              <a:buSzPct val="100000"/>
              <a:buFont typeface="Wingdings" panose="05000000000000000000" pitchFamily="2" charset="2"/>
              <a:buChar char="§"/>
            </a:pPr>
            <a:r>
              <a:rPr lang="en-GB" sz="1600" dirty="0">
                <a:solidFill>
                  <a:schemeClr val="bg2">
                    <a:lumMod val="50000"/>
                  </a:schemeClr>
                </a:solidFill>
                <a:latin typeface="+mj-lt"/>
              </a:rPr>
              <a:t>Specialist corporate advisers appointed to facilitate licensing and marketing partner discussions </a:t>
            </a:r>
          </a:p>
        </p:txBody>
      </p:sp>
      <p:sp>
        <p:nvSpPr>
          <p:cNvPr id="20" name="Rectangle 19">
            <a:extLst>
              <a:ext uri="{FF2B5EF4-FFF2-40B4-BE49-F238E27FC236}">
                <a16:creationId xmlns="" xmlns:a16="http://schemas.microsoft.com/office/drawing/2014/main" id="{F85C8494-AEA4-4427-8F09-F113074866CA}"/>
              </a:ext>
            </a:extLst>
          </p:cNvPr>
          <p:cNvSpPr/>
          <p:nvPr/>
        </p:nvSpPr>
        <p:spPr>
          <a:xfrm>
            <a:off x="1906233" y="4250475"/>
            <a:ext cx="9266591" cy="830997"/>
          </a:xfrm>
          <a:prstGeom prst="rect">
            <a:avLst/>
          </a:prstGeom>
        </p:spPr>
        <p:txBody>
          <a:bodyPr wrap="square">
            <a:spAutoFit/>
          </a:bodyPr>
          <a:lstStyle/>
          <a:p>
            <a:pPr marL="285750" indent="-285750">
              <a:buClr>
                <a:schemeClr val="accent1"/>
              </a:buClr>
              <a:buFont typeface="Wingdings" panose="05000000000000000000" pitchFamily="2" charset="2"/>
              <a:buChar char="§"/>
            </a:pPr>
            <a:r>
              <a:rPr lang="en-GB" sz="1600" dirty="0">
                <a:solidFill>
                  <a:schemeClr val="bg2">
                    <a:lumMod val="50000"/>
                  </a:schemeClr>
                </a:solidFill>
                <a:latin typeface="+mj-lt"/>
              </a:rPr>
              <a:t>MHRA required lab work for TPR100 complete and scientific advisory meeting expected before end of 2020</a:t>
            </a:r>
          </a:p>
          <a:p>
            <a:pPr marL="285750" indent="-285750">
              <a:buClr>
                <a:schemeClr val="accent1"/>
              </a:buClr>
              <a:buFont typeface="Wingdings" panose="05000000000000000000" pitchFamily="2" charset="2"/>
              <a:buChar char="§"/>
            </a:pPr>
            <a:r>
              <a:rPr lang="en-GB" sz="1600" dirty="0">
                <a:solidFill>
                  <a:schemeClr val="bg2">
                    <a:lumMod val="50000"/>
                  </a:schemeClr>
                </a:solidFill>
                <a:latin typeface="+mj-lt"/>
              </a:rPr>
              <a:t>Compelling CBD100 in vitro data with up to 8 times superior permeation versus competitor product </a:t>
            </a:r>
          </a:p>
          <a:p>
            <a:pPr marL="285750" indent="-285750">
              <a:buClr>
                <a:schemeClr val="accent1"/>
              </a:buClr>
              <a:buFont typeface="Wingdings" panose="05000000000000000000" pitchFamily="2" charset="2"/>
              <a:buChar char="§"/>
            </a:pPr>
            <a:r>
              <a:rPr lang="en-GB" sz="1600" dirty="0">
                <a:solidFill>
                  <a:schemeClr val="bg2">
                    <a:lumMod val="50000"/>
                  </a:schemeClr>
                </a:solidFill>
                <a:latin typeface="+mj-lt"/>
              </a:rPr>
              <a:t>Patent application on CBD100 novel formulation submitted</a:t>
            </a:r>
          </a:p>
        </p:txBody>
      </p:sp>
      <p:sp>
        <p:nvSpPr>
          <p:cNvPr id="23" name="Rectangle 22">
            <a:extLst>
              <a:ext uri="{FF2B5EF4-FFF2-40B4-BE49-F238E27FC236}">
                <a16:creationId xmlns="" xmlns:a16="http://schemas.microsoft.com/office/drawing/2014/main" id="{523ECA40-F9D5-48D1-9877-442945AA116E}"/>
              </a:ext>
            </a:extLst>
          </p:cNvPr>
          <p:cNvSpPr/>
          <p:nvPr/>
        </p:nvSpPr>
        <p:spPr>
          <a:xfrm>
            <a:off x="1906233" y="5365163"/>
            <a:ext cx="8795536" cy="584775"/>
          </a:xfrm>
          <a:prstGeom prst="rect">
            <a:avLst/>
          </a:prstGeom>
        </p:spPr>
        <p:txBody>
          <a:bodyPr wrap="square">
            <a:spAutoFit/>
          </a:bodyPr>
          <a:lstStyle/>
          <a:p>
            <a:pPr marL="285750" indent="-285750">
              <a:buClr>
                <a:schemeClr val="accent1"/>
              </a:buClr>
              <a:buFont typeface="Wingdings" panose="05000000000000000000" pitchFamily="2" charset="2"/>
              <a:buChar char="§"/>
            </a:pPr>
            <a:r>
              <a:rPr lang="en-GB" sz="1600" dirty="0">
                <a:solidFill>
                  <a:schemeClr val="bg2">
                    <a:lumMod val="50000"/>
                  </a:schemeClr>
                </a:solidFill>
                <a:latin typeface="+mj-lt"/>
              </a:rPr>
              <a:t>Net loss in the period: £1.06 million (Net loss 30 June </a:t>
            </a:r>
            <a:r>
              <a:rPr lang="en-GB" sz="1600" dirty="0" smtClean="0">
                <a:solidFill>
                  <a:schemeClr val="bg2">
                    <a:lumMod val="50000"/>
                  </a:schemeClr>
                </a:solidFill>
                <a:latin typeface="+mj-lt"/>
              </a:rPr>
              <a:t>2019: </a:t>
            </a:r>
            <a:r>
              <a:rPr lang="en-GB" sz="1600" dirty="0">
                <a:solidFill>
                  <a:schemeClr val="bg2">
                    <a:lumMod val="50000"/>
                  </a:schemeClr>
                </a:solidFill>
                <a:latin typeface="+mj-lt"/>
              </a:rPr>
              <a:t>£4.46 million)</a:t>
            </a:r>
          </a:p>
          <a:p>
            <a:pPr marL="285750" indent="-285750">
              <a:buClr>
                <a:schemeClr val="accent1"/>
              </a:buClr>
              <a:buFont typeface="Wingdings" panose="05000000000000000000" pitchFamily="2" charset="2"/>
              <a:buChar char="§"/>
            </a:pPr>
            <a:r>
              <a:rPr lang="en-GB" sz="1600" dirty="0">
                <a:solidFill>
                  <a:schemeClr val="bg2">
                    <a:lumMod val="50000"/>
                  </a:schemeClr>
                </a:solidFill>
                <a:latin typeface="+mj-lt"/>
              </a:rPr>
              <a:t>Cash resource at 30 June 2020: £ 2.62 million</a:t>
            </a:r>
          </a:p>
        </p:txBody>
      </p:sp>
      <p:cxnSp>
        <p:nvCxnSpPr>
          <p:cNvPr id="6" name="Straight Connector 5">
            <a:extLst>
              <a:ext uri="{FF2B5EF4-FFF2-40B4-BE49-F238E27FC236}">
                <a16:creationId xmlns="" xmlns:a16="http://schemas.microsoft.com/office/drawing/2014/main" id="{061825F9-4308-450F-A9A4-AF283D459ED6}"/>
              </a:ext>
            </a:extLst>
          </p:cNvPr>
          <p:cNvCxnSpPr/>
          <p:nvPr/>
        </p:nvCxnSpPr>
        <p:spPr>
          <a:xfrm>
            <a:off x="1973407" y="4123459"/>
            <a:ext cx="8923193" cy="866"/>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1A2A3559-6D86-4D5E-91F0-C303AC864412}"/>
              </a:ext>
            </a:extLst>
          </p:cNvPr>
          <p:cNvCxnSpPr/>
          <p:nvPr/>
        </p:nvCxnSpPr>
        <p:spPr>
          <a:xfrm flipV="1">
            <a:off x="1973407" y="2543175"/>
            <a:ext cx="8894618" cy="1443"/>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09696EA1-1187-449B-85DB-0005902D0095}"/>
              </a:ext>
            </a:extLst>
          </p:cNvPr>
          <p:cNvCxnSpPr/>
          <p:nvPr/>
        </p:nvCxnSpPr>
        <p:spPr>
          <a:xfrm flipV="1">
            <a:off x="1973407" y="5229225"/>
            <a:ext cx="8923193" cy="118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 xmlns:a16="http://schemas.microsoft.com/office/drawing/2014/main" id="{9AC2E508-1C2E-4300-AEC3-36867D218B8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93016" y="1615926"/>
            <a:ext cx="914400" cy="866775"/>
          </a:xfrm>
          <a:prstGeom prst="rect">
            <a:avLst/>
          </a:prstGeom>
        </p:spPr>
      </p:pic>
      <p:sp>
        <p:nvSpPr>
          <p:cNvPr id="8" name="Rectangle 7">
            <a:extLst>
              <a:ext uri="{FF2B5EF4-FFF2-40B4-BE49-F238E27FC236}">
                <a16:creationId xmlns="" xmlns:a16="http://schemas.microsoft.com/office/drawing/2014/main" id="{65F17C6D-45C1-4DD8-B96D-69D71DF54E39}"/>
              </a:ext>
            </a:extLst>
          </p:cNvPr>
          <p:cNvSpPr/>
          <p:nvPr/>
        </p:nvSpPr>
        <p:spPr>
          <a:xfrm>
            <a:off x="542517" y="3137955"/>
            <a:ext cx="1215397" cy="400110"/>
          </a:xfrm>
          <a:prstGeom prst="rect">
            <a:avLst/>
          </a:prstGeom>
        </p:spPr>
        <p:txBody>
          <a:bodyPr wrap="none">
            <a:spAutoFit/>
          </a:bodyPr>
          <a:lstStyle/>
          <a:p>
            <a:r>
              <a:rPr lang="en-GB" sz="2000" b="1" dirty="0">
                <a:solidFill>
                  <a:srgbClr val="4FB191"/>
                </a:solidFill>
              </a:rPr>
              <a:t>MED3000</a:t>
            </a:r>
          </a:p>
        </p:txBody>
      </p:sp>
      <p:sp>
        <p:nvSpPr>
          <p:cNvPr id="33" name="Rectangle 32">
            <a:extLst>
              <a:ext uri="{FF2B5EF4-FFF2-40B4-BE49-F238E27FC236}">
                <a16:creationId xmlns="" xmlns:a16="http://schemas.microsoft.com/office/drawing/2014/main" id="{F8CD2414-88FE-4498-8693-B7100C07FF10}"/>
              </a:ext>
            </a:extLst>
          </p:cNvPr>
          <p:cNvSpPr/>
          <p:nvPr/>
        </p:nvSpPr>
        <p:spPr>
          <a:xfrm>
            <a:off x="713236" y="4312030"/>
            <a:ext cx="873957" cy="707886"/>
          </a:xfrm>
          <a:prstGeom prst="rect">
            <a:avLst/>
          </a:prstGeom>
        </p:spPr>
        <p:txBody>
          <a:bodyPr wrap="none">
            <a:spAutoFit/>
          </a:bodyPr>
          <a:lstStyle/>
          <a:p>
            <a:pPr algn="ctr"/>
            <a:r>
              <a:rPr lang="en-GB" sz="2000" b="1" dirty="0">
                <a:solidFill>
                  <a:srgbClr val="4FB191"/>
                </a:solidFill>
              </a:rPr>
              <a:t>PAIN</a:t>
            </a:r>
          </a:p>
          <a:p>
            <a:pPr algn="ctr"/>
            <a:r>
              <a:rPr lang="en-GB" sz="2000" b="1" dirty="0">
                <a:solidFill>
                  <a:srgbClr val="4FB191"/>
                </a:solidFill>
              </a:rPr>
              <a:t>RELIEF</a:t>
            </a:r>
          </a:p>
        </p:txBody>
      </p:sp>
      <p:pic>
        <p:nvPicPr>
          <p:cNvPr id="10" name="Graphic 9">
            <a:extLst>
              <a:ext uri="{FF2B5EF4-FFF2-40B4-BE49-F238E27FC236}">
                <a16:creationId xmlns="" xmlns:a16="http://schemas.microsoft.com/office/drawing/2014/main" id="{DD0D96BA-A3A9-4C7D-B4BE-8934C9E11A7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32829" y="5291901"/>
            <a:ext cx="982228" cy="776645"/>
          </a:xfrm>
          <a:prstGeom prst="rect">
            <a:avLst/>
          </a:prstGeom>
        </p:spPr>
      </p:pic>
      <p:sp>
        <p:nvSpPr>
          <p:cNvPr id="14" name="TextBox 13">
            <a:extLst>
              <a:ext uri="{FF2B5EF4-FFF2-40B4-BE49-F238E27FC236}">
                <a16:creationId xmlns="" xmlns:a16="http://schemas.microsoft.com/office/drawing/2014/main" id="{6E1464CC-F473-4E83-A373-245D46FD5DE7}"/>
              </a:ext>
            </a:extLst>
          </p:cNvPr>
          <p:cNvSpPr txBox="1"/>
          <p:nvPr/>
        </p:nvSpPr>
        <p:spPr>
          <a:xfrm>
            <a:off x="2294437" y="6261220"/>
            <a:ext cx="8271050" cy="600134"/>
          </a:xfrm>
          <a:prstGeom prst="rect">
            <a:avLst/>
          </a:prstGeom>
          <a:noFill/>
        </p:spPr>
        <p:txBody>
          <a:bodyPr wrap="square" lIns="91406" tIns="45705" rIns="91406" bIns="45705" rtlCol="0">
            <a:spAutoFit/>
          </a:bodyPr>
          <a:lstStyle/>
          <a:p>
            <a:pPr marL="228600" indent="-228600">
              <a:buAutoNum type="arabicPeriod"/>
            </a:pPr>
            <a:r>
              <a:rPr lang="en-GB" sz="1100" i="1" dirty="0">
                <a:solidFill>
                  <a:schemeClr val="bg2">
                    <a:lumMod val="50000"/>
                  </a:schemeClr>
                </a:solidFill>
              </a:rPr>
              <a:t>A Notified Body is an organisation designated  by EU regulators to assess conformity of medical devices before being placed  on the market</a:t>
            </a:r>
          </a:p>
          <a:p>
            <a:pPr marL="228600" indent="-228600">
              <a:buAutoNum type="arabicPeriod"/>
            </a:pPr>
            <a:r>
              <a:rPr lang="en-GB" sz="1100" i="1" dirty="0">
                <a:solidFill>
                  <a:schemeClr val="bg2">
                    <a:lumMod val="50000"/>
                  </a:schemeClr>
                </a:solidFill>
              </a:rPr>
              <a:t>Over the Counter - No regulatory requirement for a doctor’s prescription for supply of the medical treatment</a:t>
            </a:r>
          </a:p>
          <a:p>
            <a:pPr marL="228600" indent="-228600">
              <a:buAutoNum type="arabicPeriod"/>
            </a:pPr>
            <a:r>
              <a:rPr lang="en-GB" sz="1100" i="1" dirty="0">
                <a:solidFill>
                  <a:schemeClr val="bg2">
                    <a:lumMod val="50000"/>
                  </a:schemeClr>
                </a:solidFill>
              </a:rPr>
              <a:t>Quality Management System</a:t>
            </a:r>
          </a:p>
        </p:txBody>
      </p:sp>
    </p:spTree>
    <p:extLst>
      <p:ext uri="{BB962C8B-B14F-4D97-AF65-F5344CB8AC3E}">
        <p14:creationId xmlns:p14="http://schemas.microsoft.com/office/powerpoint/2010/main" val="37469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 xmlns:a16="http://schemas.microsoft.com/office/drawing/2014/main" id="{F3435135-7342-4A9B-A6EF-025F7CB9B43D}"/>
              </a:ext>
            </a:extLst>
          </p:cNvPr>
          <p:cNvSpPr>
            <a:spLocks noGrp="1"/>
          </p:cNvSpPr>
          <p:nvPr>
            <p:ph type="body" sz="quarter" idx="11"/>
          </p:nvPr>
        </p:nvSpPr>
        <p:spPr>
          <a:xfrm>
            <a:off x="2781345" y="1724250"/>
            <a:ext cx="6050361" cy="1081604"/>
          </a:xfrm>
        </p:spPr>
        <p:txBody>
          <a:bodyPr>
            <a:noAutofit/>
          </a:bodyPr>
          <a:lstStyle/>
          <a:p>
            <a:pPr marL="0" indent="0">
              <a:buNone/>
              <a:defRPr/>
            </a:pPr>
            <a:r>
              <a:rPr lang="en-GB" sz="2400" b="1" dirty="0"/>
              <a:t>Gain approval for MED3000 as a clinically proven treatment for erectile dysfunction within the next 12-18 months</a:t>
            </a:r>
          </a:p>
        </p:txBody>
      </p:sp>
      <p:sp>
        <p:nvSpPr>
          <p:cNvPr id="34" name="Text Placeholder 33">
            <a:extLst>
              <a:ext uri="{FF2B5EF4-FFF2-40B4-BE49-F238E27FC236}">
                <a16:creationId xmlns="" xmlns:a16="http://schemas.microsoft.com/office/drawing/2014/main" id="{E3E4058E-6E5D-43C7-B468-0C5289CEEEFD}"/>
              </a:ext>
            </a:extLst>
          </p:cNvPr>
          <p:cNvSpPr>
            <a:spLocks noGrp="1"/>
          </p:cNvSpPr>
          <p:nvPr>
            <p:ph type="body" sz="quarter" idx="15"/>
          </p:nvPr>
        </p:nvSpPr>
        <p:spPr>
          <a:xfrm>
            <a:off x="646211" y="1736346"/>
            <a:ext cx="1977700" cy="1067601"/>
          </a:xfrm>
          <a:solidFill>
            <a:schemeClr val="accent2"/>
          </a:solidFill>
        </p:spPr>
        <p:txBody>
          <a:bodyPr>
            <a:normAutofit/>
          </a:bodyPr>
          <a:lstStyle/>
          <a:p>
            <a:r>
              <a:rPr lang="en-US" sz="6000" dirty="0">
                <a:sym typeface="Wingdings"/>
              </a:rPr>
              <a:t>  </a:t>
            </a:r>
            <a:r>
              <a:rPr lang="en-US" sz="6000" dirty="0">
                <a:solidFill>
                  <a:schemeClr val="accent1"/>
                </a:solidFill>
                <a:sym typeface="Wingdings"/>
              </a:rPr>
              <a:t></a:t>
            </a:r>
            <a:r>
              <a:rPr lang="en-GB" sz="6000" dirty="0"/>
              <a:t> </a:t>
            </a:r>
          </a:p>
        </p:txBody>
      </p:sp>
      <p:pic>
        <p:nvPicPr>
          <p:cNvPr id="3" name="Picture Placeholder 2" descr="A picture containing woman, table, camera, computer&#10;&#10;Description automatically generated">
            <a:extLst>
              <a:ext uri="{FF2B5EF4-FFF2-40B4-BE49-F238E27FC236}">
                <a16:creationId xmlns="" xmlns:a16="http://schemas.microsoft.com/office/drawing/2014/main" id="{755AE74C-1B96-4813-8EB1-4AA98726B3E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793" b="20793"/>
          <a:stretch>
            <a:fillRect/>
          </a:stretch>
        </p:blipFill>
        <p:spPr>
          <a:xfrm>
            <a:off x="8963916" y="1731821"/>
            <a:ext cx="2759978" cy="1074033"/>
          </a:xfrm>
        </p:spPr>
      </p:pic>
      <p:sp>
        <p:nvSpPr>
          <p:cNvPr id="35" name="Text Placeholder 34">
            <a:extLst>
              <a:ext uri="{FF2B5EF4-FFF2-40B4-BE49-F238E27FC236}">
                <a16:creationId xmlns="" xmlns:a16="http://schemas.microsoft.com/office/drawing/2014/main" id="{D8F839C3-504C-4829-8C7C-858C76DED838}"/>
              </a:ext>
            </a:extLst>
          </p:cNvPr>
          <p:cNvSpPr>
            <a:spLocks noGrp="1"/>
          </p:cNvSpPr>
          <p:nvPr>
            <p:ph type="body" sz="quarter" idx="26"/>
          </p:nvPr>
        </p:nvSpPr>
        <p:spPr>
          <a:xfrm>
            <a:off x="2781345" y="2905612"/>
            <a:ext cx="6050361" cy="1081604"/>
          </a:xfrm>
        </p:spPr>
        <p:txBody>
          <a:bodyPr>
            <a:normAutofit/>
          </a:bodyPr>
          <a:lstStyle/>
          <a:p>
            <a:pPr marL="0" indent="0">
              <a:buNone/>
            </a:pPr>
            <a:r>
              <a:rPr lang="en-GB" sz="2400" b="1" dirty="0"/>
              <a:t>Realise shareholder value from MED3000 through commercialisation with distribution partners</a:t>
            </a:r>
          </a:p>
        </p:txBody>
      </p:sp>
      <p:sp>
        <p:nvSpPr>
          <p:cNvPr id="36" name="Text Placeholder 35">
            <a:extLst>
              <a:ext uri="{FF2B5EF4-FFF2-40B4-BE49-F238E27FC236}">
                <a16:creationId xmlns="" xmlns:a16="http://schemas.microsoft.com/office/drawing/2014/main" id="{CB4BF02E-B75C-4313-957C-EAC956742D7F}"/>
              </a:ext>
            </a:extLst>
          </p:cNvPr>
          <p:cNvSpPr>
            <a:spLocks noGrp="1"/>
          </p:cNvSpPr>
          <p:nvPr>
            <p:ph type="body" sz="quarter" idx="27"/>
          </p:nvPr>
        </p:nvSpPr>
        <p:spPr>
          <a:xfrm>
            <a:off x="2781345" y="4086974"/>
            <a:ext cx="6050361" cy="1081604"/>
          </a:xfrm>
        </p:spPr>
        <p:txBody>
          <a:bodyPr>
            <a:normAutofit/>
          </a:bodyPr>
          <a:lstStyle/>
          <a:p>
            <a:pPr marL="0" indent="0">
              <a:buNone/>
            </a:pPr>
            <a:r>
              <a:rPr lang="en-GB" sz="2400" b="1" dirty="0"/>
              <a:t>Expand the potential of our transdermal technology, DermaSys®, from our pain relief portfolio</a:t>
            </a:r>
          </a:p>
          <a:p>
            <a:endParaRPr lang="en-GB" sz="2400" dirty="0"/>
          </a:p>
        </p:txBody>
      </p:sp>
      <p:pic>
        <p:nvPicPr>
          <p:cNvPr id="5" name="Picture Placeholder 4" descr="A picture containing table, swimming, glasses, woman&#10;&#10;Description automatically generated">
            <a:extLst>
              <a:ext uri="{FF2B5EF4-FFF2-40B4-BE49-F238E27FC236}">
                <a16:creationId xmlns="" xmlns:a16="http://schemas.microsoft.com/office/drawing/2014/main" id="{DC0808F6-02B7-42A6-8950-DEEC0E35F76B}"/>
              </a:ext>
            </a:extLst>
          </p:cNvPr>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t="7920" b="7920"/>
          <a:stretch>
            <a:fillRect/>
          </a:stretch>
        </p:blipFill>
        <p:spPr>
          <a:xfrm>
            <a:off x="8963916" y="2913183"/>
            <a:ext cx="2759978" cy="1074033"/>
          </a:xfrm>
        </p:spPr>
      </p:pic>
      <p:pic>
        <p:nvPicPr>
          <p:cNvPr id="7" name="Picture Placeholder 6" descr="A picture containing sitting, bed, blue, snow&#10;&#10;Description automatically generated">
            <a:extLst>
              <a:ext uri="{FF2B5EF4-FFF2-40B4-BE49-F238E27FC236}">
                <a16:creationId xmlns="" xmlns:a16="http://schemas.microsoft.com/office/drawing/2014/main" id="{A1E90BAD-45AC-4DB3-806C-DE3CFBB422BA}"/>
              </a:ext>
            </a:extLst>
          </p:cNvPr>
          <p:cNvPicPr>
            <a:picLocks noGrp="1" noChangeAspect="1"/>
          </p:cNvPicPr>
          <p:nvPr>
            <p:ph type="pic" sz="quarter" idx="30"/>
          </p:nvPr>
        </p:nvPicPr>
        <p:blipFill>
          <a:blip r:embed="rId4" cstate="print">
            <a:extLst>
              <a:ext uri="{28A0092B-C50C-407E-A947-70E740481C1C}">
                <a14:useLocalDpi xmlns:a14="http://schemas.microsoft.com/office/drawing/2010/main" val="0"/>
              </a:ext>
            </a:extLst>
          </a:blip>
          <a:srcRect t="33794" b="33794"/>
          <a:stretch>
            <a:fillRect/>
          </a:stretch>
        </p:blipFill>
        <p:spPr>
          <a:xfrm>
            <a:off x="8975255" y="4087129"/>
            <a:ext cx="2759978" cy="1074033"/>
          </a:xfrm>
        </p:spPr>
      </p:pic>
      <p:sp>
        <p:nvSpPr>
          <p:cNvPr id="31" name="Title 30">
            <a:extLst>
              <a:ext uri="{FF2B5EF4-FFF2-40B4-BE49-F238E27FC236}">
                <a16:creationId xmlns="" xmlns:a16="http://schemas.microsoft.com/office/drawing/2014/main" id="{D8C0DCE7-A625-409C-9A6E-749D30327DBF}"/>
              </a:ext>
            </a:extLst>
          </p:cNvPr>
          <p:cNvSpPr>
            <a:spLocks noGrp="1"/>
          </p:cNvSpPr>
          <p:nvPr>
            <p:ph type="title"/>
          </p:nvPr>
        </p:nvSpPr>
        <p:spPr/>
        <p:txBody>
          <a:bodyPr/>
          <a:lstStyle/>
          <a:p>
            <a:r>
              <a:rPr lang="en-GB" dirty="0"/>
              <a:t>Strategic outlook</a:t>
            </a:r>
          </a:p>
        </p:txBody>
      </p:sp>
      <p:sp>
        <p:nvSpPr>
          <p:cNvPr id="41" name="Text Placeholder 40">
            <a:extLst>
              <a:ext uri="{FF2B5EF4-FFF2-40B4-BE49-F238E27FC236}">
                <a16:creationId xmlns="" xmlns:a16="http://schemas.microsoft.com/office/drawing/2014/main" id="{7C9021FB-52EE-4BDD-973C-7929FD83F936}"/>
              </a:ext>
            </a:extLst>
          </p:cNvPr>
          <p:cNvSpPr>
            <a:spLocks noGrp="1"/>
          </p:cNvSpPr>
          <p:nvPr>
            <p:ph type="body" sz="quarter" idx="32"/>
          </p:nvPr>
        </p:nvSpPr>
        <p:spPr>
          <a:xfrm>
            <a:off x="637587" y="2908135"/>
            <a:ext cx="1986323" cy="1067601"/>
          </a:xfrm>
          <a:solidFill>
            <a:srgbClr val="4FB191"/>
          </a:solidFill>
        </p:spPr>
        <p:txBody>
          <a:bodyPr>
            <a:normAutofit/>
          </a:bodyPr>
          <a:lstStyle/>
          <a:p>
            <a:r>
              <a:rPr lang="en-US" sz="6000" dirty="0">
                <a:sym typeface="Wingdings"/>
              </a:rPr>
              <a:t>  </a:t>
            </a:r>
            <a:r>
              <a:rPr lang="en-US" sz="6000" dirty="0">
                <a:solidFill>
                  <a:schemeClr val="accent1"/>
                </a:solidFill>
                <a:sym typeface="Wingdings"/>
              </a:rPr>
              <a:t></a:t>
            </a:r>
            <a:r>
              <a:rPr lang="en-GB" sz="6000" dirty="0">
                <a:solidFill>
                  <a:schemeClr val="accent1"/>
                </a:solidFill>
                <a:sym typeface="Wingdings"/>
              </a:rPr>
              <a:t> </a:t>
            </a:r>
            <a:endParaRPr lang="en-GB" sz="6000" dirty="0">
              <a:solidFill>
                <a:schemeClr val="accent1"/>
              </a:solidFill>
            </a:endParaRPr>
          </a:p>
        </p:txBody>
      </p:sp>
      <p:sp>
        <p:nvSpPr>
          <p:cNvPr id="42" name="Text Placeholder 41">
            <a:extLst>
              <a:ext uri="{FF2B5EF4-FFF2-40B4-BE49-F238E27FC236}">
                <a16:creationId xmlns="" xmlns:a16="http://schemas.microsoft.com/office/drawing/2014/main" id="{A17BF091-87FF-42E4-A92C-CCB20E8D1900}"/>
              </a:ext>
            </a:extLst>
          </p:cNvPr>
          <p:cNvSpPr>
            <a:spLocks noGrp="1"/>
          </p:cNvSpPr>
          <p:nvPr>
            <p:ph type="body" sz="quarter" idx="33"/>
          </p:nvPr>
        </p:nvSpPr>
        <p:spPr>
          <a:xfrm>
            <a:off x="646211" y="4090557"/>
            <a:ext cx="1977700" cy="1067601"/>
          </a:xfrm>
          <a:solidFill>
            <a:srgbClr val="4FB191"/>
          </a:solidFill>
        </p:spPr>
        <p:txBody>
          <a:bodyPr>
            <a:normAutofit/>
          </a:bodyPr>
          <a:lstStyle/>
          <a:p>
            <a:r>
              <a:rPr lang="en-US" sz="6000" dirty="0">
                <a:sym typeface="Wingdings"/>
              </a:rPr>
              <a:t>  </a:t>
            </a:r>
            <a:r>
              <a:rPr lang="en-US" sz="6000" dirty="0">
                <a:solidFill>
                  <a:schemeClr val="accent1"/>
                </a:solidFill>
                <a:sym typeface="Wingdings"/>
              </a:rPr>
              <a:t></a:t>
            </a:r>
            <a:r>
              <a:rPr lang="en-GB" sz="6000" dirty="0"/>
              <a:t> </a:t>
            </a:r>
          </a:p>
        </p:txBody>
      </p:sp>
    </p:spTree>
    <p:extLst>
      <p:ext uri="{BB962C8B-B14F-4D97-AF65-F5344CB8AC3E}">
        <p14:creationId xmlns:p14="http://schemas.microsoft.com/office/powerpoint/2010/main" val="399360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B72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1BA6C15-0CB1-4349-8BB8-721177300C71}"/>
              </a:ext>
            </a:extLst>
          </p:cNvPr>
          <p:cNvSpPr>
            <a:spLocks noGrp="1"/>
          </p:cNvSpPr>
          <p:nvPr>
            <p:ph type="body" sz="quarter" idx="10"/>
          </p:nvPr>
        </p:nvSpPr>
        <p:spPr>
          <a:xfrm>
            <a:off x="666491" y="2030322"/>
            <a:ext cx="2538527" cy="721756"/>
          </a:xfrm>
        </p:spPr>
        <p:txBody>
          <a:bodyPr/>
          <a:lstStyle/>
          <a:p>
            <a:r>
              <a:rPr lang="en-GB" sz="2500" dirty="0"/>
              <a:t>MED3000 – AN INNOVATION IN THE TREATMENT OF ED</a:t>
            </a:r>
          </a:p>
          <a:p>
            <a:endParaRPr lang="en-GB" dirty="0"/>
          </a:p>
        </p:txBody>
      </p:sp>
      <p:sp>
        <p:nvSpPr>
          <p:cNvPr id="5" name="Rectangle 4">
            <a:extLst>
              <a:ext uri="{FF2B5EF4-FFF2-40B4-BE49-F238E27FC236}">
                <a16:creationId xmlns="" xmlns:a16="http://schemas.microsoft.com/office/drawing/2014/main" id="{084745F8-91FF-454D-BEC6-AD61C7FCC6D2}"/>
              </a:ext>
            </a:extLst>
          </p:cNvPr>
          <p:cNvSpPr/>
          <p:nvPr/>
        </p:nvSpPr>
        <p:spPr>
          <a:xfrm>
            <a:off x="10349731" y="6378611"/>
            <a:ext cx="1625633" cy="461665"/>
          </a:xfrm>
          <a:prstGeom prst="rect">
            <a:avLst/>
          </a:prstGeom>
        </p:spPr>
        <p:txBody>
          <a:bodyPr wrap="square">
            <a:spAutoFit/>
          </a:bodyPr>
          <a:lstStyle/>
          <a:p>
            <a:pPr algn="r"/>
            <a:fld id="{A172AD02-016F-4974-9F8C-C07E514F613C}" type="slidenum">
              <a:rPr lang="en-GB" sz="2400" baseline="30000" smtClean="0">
                <a:solidFill>
                  <a:schemeClr val="bg1"/>
                </a:solidFill>
                <a:latin typeface="+mj-lt"/>
              </a:rPr>
              <a:t>7</a:t>
            </a:fld>
            <a:endParaRPr lang="en-GB" sz="3200" dirty="0">
              <a:solidFill>
                <a:schemeClr val="bg1"/>
              </a:solidFill>
              <a:latin typeface="+mj-lt"/>
            </a:endParaRPr>
          </a:p>
        </p:txBody>
      </p:sp>
      <p:sp>
        <p:nvSpPr>
          <p:cNvPr id="6" name="Rectangle 5">
            <a:extLst>
              <a:ext uri="{FF2B5EF4-FFF2-40B4-BE49-F238E27FC236}">
                <a16:creationId xmlns="" xmlns:a16="http://schemas.microsoft.com/office/drawing/2014/main" id="{57BEB7EE-BA62-4EBB-94A3-23A1526AEC4B}"/>
              </a:ext>
            </a:extLst>
          </p:cNvPr>
          <p:cNvSpPr/>
          <p:nvPr/>
        </p:nvSpPr>
        <p:spPr>
          <a:xfrm>
            <a:off x="666491" y="3501059"/>
            <a:ext cx="1179169" cy="276999"/>
          </a:xfrm>
          <a:prstGeom prst="rect">
            <a:avLst/>
          </a:prstGeom>
        </p:spPr>
        <p:txBody>
          <a:bodyPr wrap="none">
            <a:spAutoFit/>
          </a:bodyPr>
          <a:lstStyle/>
          <a:p>
            <a:r>
              <a:rPr lang="en-GB" sz="1200" b="1" dirty="0">
                <a:solidFill>
                  <a:schemeClr val="bg1"/>
                </a:solidFill>
              </a:rPr>
              <a:t>LEAD PRODUCT</a:t>
            </a:r>
          </a:p>
        </p:txBody>
      </p:sp>
      <p:sp>
        <p:nvSpPr>
          <p:cNvPr id="7" name="Freeform: Shape 6">
            <a:extLst>
              <a:ext uri="{FF2B5EF4-FFF2-40B4-BE49-F238E27FC236}">
                <a16:creationId xmlns="" xmlns:a16="http://schemas.microsoft.com/office/drawing/2014/main" id="{5D40E2DD-8EB2-4573-9306-6C3823DE4A92}"/>
              </a:ext>
            </a:extLst>
          </p:cNvPr>
          <p:cNvSpPr>
            <a:spLocks noChangeAspect="1"/>
          </p:cNvSpPr>
          <p:nvPr/>
        </p:nvSpPr>
        <p:spPr>
          <a:xfrm>
            <a:off x="0" y="0"/>
            <a:ext cx="12192000" cy="6858000"/>
          </a:xfrm>
          <a:custGeom>
            <a:avLst/>
            <a:gdLst>
              <a:gd name="connsiteX0" fmla="*/ 0 w 6531429"/>
              <a:gd name="connsiteY0" fmla="*/ 6903218 h 6913266"/>
              <a:gd name="connsiteX1" fmla="*/ 3205425 w 6531429"/>
              <a:gd name="connsiteY1" fmla="*/ 0 h 6913266"/>
              <a:gd name="connsiteX2" fmla="*/ 6531429 w 6531429"/>
              <a:gd name="connsiteY2" fmla="*/ 10049 h 6913266"/>
              <a:gd name="connsiteX3" fmla="*/ 6531429 w 6531429"/>
              <a:gd name="connsiteY3" fmla="*/ 6913266 h 6913266"/>
              <a:gd name="connsiteX4" fmla="*/ 0 w 6531429"/>
              <a:gd name="connsiteY4" fmla="*/ 6903218 h 691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9" h="6913266">
                <a:moveTo>
                  <a:pt x="0" y="6903218"/>
                </a:moveTo>
                <a:lnTo>
                  <a:pt x="3205425" y="0"/>
                </a:lnTo>
                <a:lnTo>
                  <a:pt x="6531429" y="10049"/>
                </a:lnTo>
                <a:lnTo>
                  <a:pt x="6531429" y="6913266"/>
                </a:lnTo>
                <a:lnTo>
                  <a:pt x="0" y="6903218"/>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04237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9AD662FA-79A6-4702-9E2C-206B1CF3F4E1}"/>
              </a:ext>
            </a:extLst>
          </p:cNvPr>
          <p:cNvSpPr>
            <a:spLocks noGrp="1"/>
          </p:cNvSpPr>
          <p:nvPr>
            <p:ph type="title" idx="4294967295"/>
          </p:nvPr>
        </p:nvSpPr>
        <p:spPr>
          <a:xfrm>
            <a:off x="735110" y="372637"/>
            <a:ext cx="9609476" cy="489690"/>
          </a:xfrm>
          <a:prstGeom prst="rect">
            <a:avLst/>
          </a:prstGeom>
        </p:spPr>
        <p:txBody>
          <a:bodyPr lIns="0" tIns="0" rIns="0" bIns="0"/>
          <a:lstStyle/>
          <a:p>
            <a:r>
              <a:rPr lang="en-GB" sz="2800" cap="all" dirty="0">
                <a:solidFill>
                  <a:schemeClr val="accent5"/>
                </a:solidFill>
              </a:rPr>
              <a:t>UNMET MEDICAL NEED IN ED</a:t>
            </a:r>
          </a:p>
        </p:txBody>
      </p:sp>
      <p:sp>
        <p:nvSpPr>
          <p:cNvPr id="62" name="Text Placeholder 7">
            <a:extLst>
              <a:ext uri="{FF2B5EF4-FFF2-40B4-BE49-F238E27FC236}">
                <a16:creationId xmlns="" xmlns:a16="http://schemas.microsoft.com/office/drawing/2014/main" id="{B9F632F1-F926-4DA7-ADAC-F9A392FEE5AD}"/>
              </a:ext>
            </a:extLst>
          </p:cNvPr>
          <p:cNvSpPr txBox="1">
            <a:spLocks/>
          </p:cNvSpPr>
          <p:nvPr/>
        </p:nvSpPr>
        <p:spPr>
          <a:xfrm>
            <a:off x="913787" y="1514425"/>
            <a:ext cx="5433776" cy="9775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accent5"/>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accent5"/>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accent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600" dirty="0">
                <a:solidFill>
                  <a:schemeClr val="bg2">
                    <a:lumMod val="50000"/>
                  </a:schemeClr>
                </a:solidFill>
              </a:rPr>
              <a:t>There is a significant unmet need for a treatment that is efficacious and well-tolerated, that works within minutes, and that facilitates intimacy, forming part of sexual foreplay for a spontaneous sexual experience for both partners</a:t>
            </a:r>
          </a:p>
          <a:p>
            <a:pPr marL="0" indent="0">
              <a:buFontTx/>
              <a:buNone/>
            </a:pPr>
            <a:endParaRPr lang="en-GB" dirty="0"/>
          </a:p>
        </p:txBody>
      </p:sp>
      <p:sp>
        <p:nvSpPr>
          <p:cNvPr id="63" name="Rectangle 62">
            <a:extLst>
              <a:ext uri="{FF2B5EF4-FFF2-40B4-BE49-F238E27FC236}">
                <a16:creationId xmlns="" xmlns:a16="http://schemas.microsoft.com/office/drawing/2014/main" id="{7A8A1D52-F6B3-49D8-B473-4EBDFC0D2458}"/>
              </a:ext>
            </a:extLst>
          </p:cNvPr>
          <p:cNvSpPr/>
          <p:nvPr/>
        </p:nvSpPr>
        <p:spPr>
          <a:xfrm>
            <a:off x="5398027" y="5303718"/>
            <a:ext cx="1041656" cy="492443"/>
          </a:xfrm>
          <a:prstGeom prst="rect">
            <a:avLst/>
          </a:prstGeom>
        </p:spPr>
        <p:txBody>
          <a:bodyPr wrap="square" lIns="0" tIns="0" rIns="0" bIns="0">
            <a:spAutoFit/>
          </a:bodyPr>
          <a:lstStyle/>
          <a:p>
            <a:r>
              <a:rPr lang="en-US" sz="1600" b="1" dirty="0">
                <a:solidFill>
                  <a:schemeClr val="accent2"/>
                </a:solidFill>
                <a:latin typeface="+mj-lt"/>
              </a:rPr>
              <a:t>Restores </a:t>
            </a:r>
            <a:br>
              <a:rPr lang="en-US" sz="1600" b="1" dirty="0">
                <a:solidFill>
                  <a:schemeClr val="accent2"/>
                </a:solidFill>
                <a:latin typeface="+mj-lt"/>
              </a:rPr>
            </a:br>
            <a:r>
              <a:rPr lang="en-US" sz="1600" b="1" dirty="0">
                <a:solidFill>
                  <a:schemeClr val="accent2"/>
                </a:solidFill>
                <a:latin typeface="+mj-lt"/>
              </a:rPr>
              <a:t>intimacy</a:t>
            </a:r>
          </a:p>
        </p:txBody>
      </p:sp>
      <p:sp>
        <p:nvSpPr>
          <p:cNvPr id="64" name="Rectangle 63">
            <a:extLst>
              <a:ext uri="{FF2B5EF4-FFF2-40B4-BE49-F238E27FC236}">
                <a16:creationId xmlns="" xmlns:a16="http://schemas.microsoft.com/office/drawing/2014/main" id="{EE552EA1-8BE5-4802-B3AB-D2CD18F73FB6}"/>
              </a:ext>
            </a:extLst>
          </p:cNvPr>
          <p:cNvSpPr/>
          <p:nvPr/>
        </p:nvSpPr>
        <p:spPr>
          <a:xfrm>
            <a:off x="242723" y="5303719"/>
            <a:ext cx="1422372" cy="492443"/>
          </a:xfrm>
          <a:prstGeom prst="rect">
            <a:avLst/>
          </a:prstGeom>
        </p:spPr>
        <p:txBody>
          <a:bodyPr wrap="square" lIns="0" tIns="0" rIns="0" bIns="0">
            <a:spAutoFit/>
          </a:bodyPr>
          <a:lstStyle/>
          <a:p>
            <a:pPr algn="r"/>
            <a:r>
              <a:rPr lang="en-US" sz="1600" b="1" dirty="0">
                <a:solidFill>
                  <a:schemeClr val="accent2"/>
                </a:solidFill>
                <a:latin typeface="+mj-lt"/>
              </a:rPr>
              <a:t>Well </a:t>
            </a:r>
          </a:p>
          <a:p>
            <a:pPr algn="r"/>
            <a:r>
              <a:rPr lang="en-US" sz="1600" b="1" dirty="0">
                <a:solidFill>
                  <a:schemeClr val="accent2"/>
                </a:solidFill>
                <a:latin typeface="+mj-lt"/>
              </a:rPr>
              <a:t>tolerated</a:t>
            </a:r>
          </a:p>
        </p:txBody>
      </p:sp>
      <p:sp>
        <p:nvSpPr>
          <p:cNvPr id="65" name="Rectangle 64">
            <a:extLst>
              <a:ext uri="{FF2B5EF4-FFF2-40B4-BE49-F238E27FC236}">
                <a16:creationId xmlns="" xmlns:a16="http://schemas.microsoft.com/office/drawing/2014/main" id="{7FBD029D-E77F-46C4-887C-A184AC3F5F6E}"/>
              </a:ext>
            </a:extLst>
          </p:cNvPr>
          <p:cNvSpPr/>
          <p:nvPr/>
        </p:nvSpPr>
        <p:spPr>
          <a:xfrm>
            <a:off x="591212" y="3097163"/>
            <a:ext cx="1041656" cy="492443"/>
          </a:xfrm>
          <a:prstGeom prst="rect">
            <a:avLst/>
          </a:prstGeom>
        </p:spPr>
        <p:txBody>
          <a:bodyPr wrap="square" lIns="0" tIns="0" rIns="0" bIns="0">
            <a:spAutoFit/>
          </a:bodyPr>
          <a:lstStyle/>
          <a:p>
            <a:pPr algn="r"/>
            <a:r>
              <a:rPr lang="en-US" sz="1600" b="1" dirty="0">
                <a:solidFill>
                  <a:schemeClr val="accent2"/>
                </a:solidFill>
                <a:latin typeface="+mj-lt"/>
              </a:rPr>
              <a:t>Works </a:t>
            </a:r>
            <a:br>
              <a:rPr lang="en-US" sz="1600" b="1" dirty="0">
                <a:solidFill>
                  <a:schemeClr val="accent2"/>
                </a:solidFill>
                <a:latin typeface="+mj-lt"/>
              </a:rPr>
            </a:br>
            <a:r>
              <a:rPr lang="en-US" sz="1600" b="1" dirty="0">
                <a:solidFill>
                  <a:schemeClr val="accent2"/>
                </a:solidFill>
                <a:latin typeface="+mj-lt"/>
              </a:rPr>
              <a:t>rapidly</a:t>
            </a:r>
          </a:p>
        </p:txBody>
      </p:sp>
      <p:sp>
        <p:nvSpPr>
          <p:cNvPr id="66" name="Rectangle 65">
            <a:extLst>
              <a:ext uri="{FF2B5EF4-FFF2-40B4-BE49-F238E27FC236}">
                <a16:creationId xmlns="" xmlns:a16="http://schemas.microsoft.com/office/drawing/2014/main" id="{0AAB9284-52ED-4ADC-864E-DBB691B01DCC}"/>
              </a:ext>
            </a:extLst>
          </p:cNvPr>
          <p:cNvSpPr/>
          <p:nvPr/>
        </p:nvSpPr>
        <p:spPr>
          <a:xfrm>
            <a:off x="5433923" y="3097163"/>
            <a:ext cx="1041656" cy="492443"/>
          </a:xfrm>
          <a:prstGeom prst="rect">
            <a:avLst/>
          </a:prstGeom>
        </p:spPr>
        <p:txBody>
          <a:bodyPr wrap="square" lIns="0" tIns="0" rIns="0" bIns="0">
            <a:spAutoFit/>
          </a:bodyPr>
          <a:lstStyle/>
          <a:p>
            <a:r>
              <a:rPr lang="en-US" sz="1600" b="1" dirty="0">
                <a:solidFill>
                  <a:schemeClr val="accent2"/>
                </a:solidFill>
                <a:latin typeface="+mj-lt"/>
              </a:rPr>
              <a:t>Enables </a:t>
            </a:r>
            <a:br>
              <a:rPr lang="en-US" sz="1600" b="1" dirty="0">
                <a:solidFill>
                  <a:schemeClr val="accent2"/>
                </a:solidFill>
                <a:latin typeface="+mj-lt"/>
              </a:rPr>
            </a:br>
            <a:r>
              <a:rPr lang="en-US" sz="1600" b="1" dirty="0">
                <a:solidFill>
                  <a:schemeClr val="accent2"/>
                </a:solidFill>
                <a:latin typeface="+mj-lt"/>
              </a:rPr>
              <a:t>spontaneity</a:t>
            </a:r>
          </a:p>
        </p:txBody>
      </p:sp>
      <p:sp>
        <p:nvSpPr>
          <p:cNvPr id="67" name="Rectangle 66">
            <a:extLst>
              <a:ext uri="{FF2B5EF4-FFF2-40B4-BE49-F238E27FC236}">
                <a16:creationId xmlns="" xmlns:a16="http://schemas.microsoft.com/office/drawing/2014/main" id="{92DA18DE-A2B4-4EA4-A4B9-7A8E28F78418}"/>
              </a:ext>
            </a:extLst>
          </p:cNvPr>
          <p:cNvSpPr/>
          <p:nvPr/>
        </p:nvSpPr>
        <p:spPr>
          <a:xfrm>
            <a:off x="2888454" y="4237605"/>
            <a:ext cx="1208895" cy="330988"/>
          </a:xfrm>
          <a:prstGeom prst="rect">
            <a:avLst/>
          </a:prstGeom>
        </p:spPr>
        <p:txBody>
          <a:bodyPr wrap="square" lIns="0" tIns="0" rIns="0" bIns="0">
            <a:spAutoFit/>
          </a:bodyPr>
          <a:lstStyle/>
          <a:p>
            <a:pPr algn="r">
              <a:lnSpc>
                <a:spcPct val="130000"/>
              </a:lnSpc>
            </a:pPr>
            <a:r>
              <a:rPr lang="en-US" b="1" dirty="0">
                <a:solidFill>
                  <a:schemeClr val="bg2">
                    <a:lumMod val="50000"/>
                  </a:schemeClr>
                </a:solidFill>
                <a:latin typeface="+mj-lt"/>
              </a:rPr>
              <a:t>EFFICACIOUS</a:t>
            </a:r>
            <a:endParaRPr lang="en-US" sz="1400" b="1" dirty="0">
              <a:solidFill>
                <a:schemeClr val="bg2">
                  <a:lumMod val="50000"/>
                </a:schemeClr>
              </a:solidFill>
              <a:latin typeface="+mj-lt"/>
            </a:endParaRPr>
          </a:p>
        </p:txBody>
      </p:sp>
      <p:sp>
        <p:nvSpPr>
          <p:cNvPr id="68" name="Freeform: Shape 67">
            <a:extLst>
              <a:ext uri="{FF2B5EF4-FFF2-40B4-BE49-F238E27FC236}">
                <a16:creationId xmlns="" xmlns:a16="http://schemas.microsoft.com/office/drawing/2014/main" id="{209E46A6-B360-4BA7-842F-AEF67A6BEA59}"/>
              </a:ext>
            </a:extLst>
          </p:cNvPr>
          <p:cNvSpPr/>
          <p:nvPr/>
        </p:nvSpPr>
        <p:spPr>
          <a:xfrm>
            <a:off x="3226078" y="3138981"/>
            <a:ext cx="493892" cy="455900"/>
          </a:xfrm>
          <a:custGeom>
            <a:avLst/>
            <a:gdLst>
              <a:gd name="connsiteX0" fmla="*/ 0 w 493891"/>
              <a:gd name="connsiteY0" fmla="*/ 231274 h 455900"/>
              <a:gd name="connsiteX1" fmla="*/ 95 w 493891"/>
              <a:gd name="connsiteY1" fmla="*/ 231274 h 455900"/>
              <a:gd name="connsiteX2" fmla="*/ 95 w 493891"/>
              <a:gd name="connsiteY2" fmla="*/ 0 h 455900"/>
              <a:gd name="connsiteX3" fmla="*/ 502535 w 493891"/>
              <a:gd name="connsiteY3" fmla="*/ 231274 h 455900"/>
              <a:gd name="connsiteX4" fmla="*/ 502440 w 493891"/>
              <a:gd name="connsiteY4" fmla="*/ 231274 h 455900"/>
              <a:gd name="connsiteX5" fmla="*/ 0 w 493891"/>
              <a:gd name="connsiteY5" fmla="*/ 46254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891" h="455900">
                <a:moveTo>
                  <a:pt x="0" y="231274"/>
                </a:moveTo>
                <a:lnTo>
                  <a:pt x="95" y="231274"/>
                </a:lnTo>
                <a:lnTo>
                  <a:pt x="95" y="0"/>
                </a:lnTo>
                <a:lnTo>
                  <a:pt x="502535" y="231274"/>
                </a:lnTo>
                <a:lnTo>
                  <a:pt x="502440" y="231274"/>
                </a:lnTo>
                <a:lnTo>
                  <a:pt x="0" y="462549"/>
                </a:lnTo>
                <a:close/>
              </a:path>
            </a:pathLst>
          </a:custGeom>
          <a:solidFill>
            <a:srgbClr val="BBE0DB"/>
          </a:solidFill>
          <a:ln w="9476" cap="flat">
            <a:noFill/>
            <a:prstDash val="solid"/>
            <a:miter/>
          </a:ln>
        </p:spPr>
        <p:txBody>
          <a:bodyPr rtlCol="0" anchor="ctr"/>
          <a:lstStyle/>
          <a:p>
            <a:endParaRPr lang="en-GB" dirty="0"/>
          </a:p>
        </p:txBody>
      </p:sp>
      <p:sp>
        <p:nvSpPr>
          <p:cNvPr id="69" name="Freeform: Shape 68">
            <a:extLst>
              <a:ext uri="{FF2B5EF4-FFF2-40B4-BE49-F238E27FC236}">
                <a16:creationId xmlns="" xmlns:a16="http://schemas.microsoft.com/office/drawing/2014/main" id="{839A4878-F4D9-47DD-93EA-E569907EF2C7}"/>
              </a:ext>
            </a:extLst>
          </p:cNvPr>
          <p:cNvSpPr/>
          <p:nvPr/>
        </p:nvSpPr>
        <p:spPr>
          <a:xfrm>
            <a:off x="2128213" y="3370255"/>
            <a:ext cx="2697408" cy="2241509"/>
          </a:xfrm>
          <a:custGeom>
            <a:avLst/>
            <a:gdLst>
              <a:gd name="connsiteX0" fmla="*/ 0 w 2697408"/>
              <a:gd name="connsiteY0" fmla="*/ 0 h 2241508"/>
              <a:gd name="connsiteX1" fmla="*/ 2698263 w 2697408"/>
              <a:gd name="connsiteY1" fmla="*/ 0 h 2241508"/>
              <a:gd name="connsiteX2" fmla="*/ 2698263 w 2697408"/>
              <a:gd name="connsiteY2" fmla="*/ 2248537 h 2241508"/>
              <a:gd name="connsiteX3" fmla="*/ 0 w 2697408"/>
              <a:gd name="connsiteY3" fmla="*/ 2248537 h 2241508"/>
            </a:gdLst>
            <a:ahLst/>
            <a:cxnLst>
              <a:cxn ang="0">
                <a:pos x="connsiteX0" y="connsiteY0"/>
              </a:cxn>
              <a:cxn ang="0">
                <a:pos x="connsiteX1" y="connsiteY1"/>
              </a:cxn>
              <a:cxn ang="0">
                <a:pos x="connsiteX2" y="connsiteY2"/>
              </a:cxn>
              <a:cxn ang="0">
                <a:pos x="connsiteX3" y="connsiteY3"/>
              </a:cxn>
            </a:cxnLst>
            <a:rect l="l" t="t" r="r" b="b"/>
            <a:pathLst>
              <a:path w="2697408" h="2241508">
                <a:moveTo>
                  <a:pt x="0" y="0"/>
                </a:moveTo>
                <a:lnTo>
                  <a:pt x="2698263" y="0"/>
                </a:lnTo>
                <a:lnTo>
                  <a:pt x="2698263" y="2248537"/>
                </a:lnTo>
                <a:lnTo>
                  <a:pt x="0" y="2248537"/>
                </a:lnTo>
                <a:close/>
              </a:path>
            </a:pathLst>
          </a:custGeom>
          <a:noFill/>
          <a:ln w="90444" cap="flat">
            <a:solidFill>
              <a:srgbClr val="BBE0DB"/>
            </a:solidFill>
            <a:prstDash val="solid"/>
            <a:miter/>
          </a:ln>
        </p:spPr>
        <p:txBody>
          <a:bodyPr rtlCol="0" anchor="ctr"/>
          <a:lstStyle/>
          <a:p>
            <a:endParaRPr lang="en-GB" dirty="0"/>
          </a:p>
        </p:txBody>
      </p:sp>
      <p:sp>
        <p:nvSpPr>
          <p:cNvPr id="70" name="Freeform: Shape 69">
            <a:extLst>
              <a:ext uri="{FF2B5EF4-FFF2-40B4-BE49-F238E27FC236}">
                <a16:creationId xmlns="" xmlns:a16="http://schemas.microsoft.com/office/drawing/2014/main" id="{8A212D6B-53F8-4277-AD6C-B3D750E72FC3}"/>
              </a:ext>
            </a:extLst>
          </p:cNvPr>
          <p:cNvSpPr/>
          <p:nvPr/>
        </p:nvSpPr>
        <p:spPr>
          <a:xfrm>
            <a:off x="3226078" y="5387613"/>
            <a:ext cx="493892" cy="455900"/>
          </a:xfrm>
          <a:custGeom>
            <a:avLst/>
            <a:gdLst>
              <a:gd name="connsiteX0" fmla="*/ 502535 w 493891"/>
              <a:gd name="connsiteY0" fmla="*/ 231274 h 455900"/>
              <a:gd name="connsiteX1" fmla="*/ 502535 w 493891"/>
              <a:gd name="connsiteY1" fmla="*/ 231274 h 455900"/>
              <a:gd name="connsiteX2" fmla="*/ 502535 w 493891"/>
              <a:gd name="connsiteY2" fmla="*/ 0 h 455900"/>
              <a:gd name="connsiteX3" fmla="*/ 0 w 493891"/>
              <a:gd name="connsiteY3" fmla="*/ 231274 h 455900"/>
              <a:gd name="connsiteX4" fmla="*/ 95 w 493891"/>
              <a:gd name="connsiteY4" fmla="*/ 231274 h 455900"/>
              <a:gd name="connsiteX5" fmla="*/ 502535 w 493891"/>
              <a:gd name="connsiteY5" fmla="*/ 46254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891" h="455900">
                <a:moveTo>
                  <a:pt x="502535" y="231274"/>
                </a:moveTo>
                <a:lnTo>
                  <a:pt x="502535" y="231274"/>
                </a:lnTo>
                <a:lnTo>
                  <a:pt x="502535" y="0"/>
                </a:lnTo>
                <a:lnTo>
                  <a:pt x="0" y="231274"/>
                </a:lnTo>
                <a:lnTo>
                  <a:pt x="95" y="231274"/>
                </a:lnTo>
                <a:lnTo>
                  <a:pt x="502535" y="462549"/>
                </a:lnTo>
                <a:close/>
              </a:path>
            </a:pathLst>
          </a:custGeom>
          <a:solidFill>
            <a:srgbClr val="BBE0DB"/>
          </a:solidFill>
          <a:ln w="9476" cap="flat">
            <a:noFill/>
            <a:prstDash val="solid"/>
            <a:miter/>
          </a:ln>
        </p:spPr>
        <p:txBody>
          <a:bodyPr rtlCol="0" anchor="ctr"/>
          <a:lstStyle/>
          <a:p>
            <a:endParaRPr lang="en-GB" dirty="0"/>
          </a:p>
        </p:txBody>
      </p:sp>
      <p:sp>
        <p:nvSpPr>
          <p:cNvPr id="71" name="Freeform: Shape 70">
            <a:extLst>
              <a:ext uri="{FF2B5EF4-FFF2-40B4-BE49-F238E27FC236}">
                <a16:creationId xmlns="" xmlns:a16="http://schemas.microsoft.com/office/drawing/2014/main" id="{6B0889CC-81D2-4345-BD87-A3C9146ED2C5}"/>
              </a:ext>
            </a:extLst>
          </p:cNvPr>
          <p:cNvSpPr/>
          <p:nvPr/>
        </p:nvSpPr>
        <p:spPr>
          <a:xfrm>
            <a:off x="1902258" y="4237605"/>
            <a:ext cx="455900" cy="493892"/>
          </a:xfrm>
          <a:custGeom>
            <a:avLst/>
            <a:gdLst>
              <a:gd name="connsiteX0" fmla="*/ 231274 w 455900"/>
              <a:gd name="connsiteY0" fmla="*/ 502440 h 493891"/>
              <a:gd name="connsiteX1" fmla="*/ 231274 w 455900"/>
              <a:gd name="connsiteY1" fmla="*/ 502440 h 493891"/>
              <a:gd name="connsiteX2" fmla="*/ 462549 w 455900"/>
              <a:gd name="connsiteY2" fmla="*/ 502440 h 493891"/>
              <a:gd name="connsiteX3" fmla="*/ 231274 w 455900"/>
              <a:gd name="connsiteY3" fmla="*/ 0 h 493891"/>
              <a:gd name="connsiteX4" fmla="*/ 231274 w 455900"/>
              <a:gd name="connsiteY4" fmla="*/ 0 h 493891"/>
              <a:gd name="connsiteX5" fmla="*/ 0 w 455900"/>
              <a:gd name="connsiteY5" fmla="*/ 502440 h 49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00" h="493891">
                <a:moveTo>
                  <a:pt x="231274" y="502440"/>
                </a:moveTo>
                <a:lnTo>
                  <a:pt x="231274" y="502440"/>
                </a:lnTo>
                <a:lnTo>
                  <a:pt x="462549" y="502440"/>
                </a:lnTo>
                <a:lnTo>
                  <a:pt x="231274" y="0"/>
                </a:lnTo>
                <a:lnTo>
                  <a:pt x="231274" y="0"/>
                </a:lnTo>
                <a:lnTo>
                  <a:pt x="0" y="502440"/>
                </a:lnTo>
                <a:close/>
              </a:path>
            </a:pathLst>
          </a:custGeom>
          <a:solidFill>
            <a:srgbClr val="BBE0DB"/>
          </a:solidFill>
          <a:ln w="9476" cap="flat">
            <a:noFill/>
            <a:prstDash val="solid"/>
            <a:miter/>
          </a:ln>
        </p:spPr>
        <p:txBody>
          <a:bodyPr rtlCol="0" anchor="ctr"/>
          <a:lstStyle/>
          <a:p>
            <a:endParaRPr lang="en-GB" dirty="0"/>
          </a:p>
        </p:txBody>
      </p:sp>
      <p:sp>
        <p:nvSpPr>
          <p:cNvPr id="72" name="Freeform: Shape 71">
            <a:extLst>
              <a:ext uri="{FF2B5EF4-FFF2-40B4-BE49-F238E27FC236}">
                <a16:creationId xmlns="" xmlns:a16="http://schemas.microsoft.com/office/drawing/2014/main" id="{79CA3D96-83FE-4431-AD4D-7438A51505D5}"/>
              </a:ext>
            </a:extLst>
          </p:cNvPr>
          <p:cNvSpPr/>
          <p:nvPr/>
        </p:nvSpPr>
        <p:spPr>
          <a:xfrm>
            <a:off x="4601661" y="4243304"/>
            <a:ext cx="455900" cy="493892"/>
          </a:xfrm>
          <a:custGeom>
            <a:avLst/>
            <a:gdLst>
              <a:gd name="connsiteX0" fmla="*/ 231274 w 455900"/>
              <a:gd name="connsiteY0" fmla="*/ 0 h 493891"/>
              <a:gd name="connsiteX1" fmla="*/ 231274 w 455900"/>
              <a:gd name="connsiteY1" fmla="*/ 0 h 493891"/>
              <a:gd name="connsiteX2" fmla="*/ 462549 w 455900"/>
              <a:gd name="connsiteY2" fmla="*/ 0 h 493891"/>
              <a:gd name="connsiteX3" fmla="*/ 231274 w 455900"/>
              <a:gd name="connsiteY3" fmla="*/ 502535 h 493891"/>
              <a:gd name="connsiteX4" fmla="*/ 231274 w 455900"/>
              <a:gd name="connsiteY4" fmla="*/ 502440 h 493891"/>
              <a:gd name="connsiteX5" fmla="*/ 0 w 455900"/>
              <a:gd name="connsiteY5" fmla="*/ 0 h 49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00" h="493891">
                <a:moveTo>
                  <a:pt x="231274" y="0"/>
                </a:moveTo>
                <a:lnTo>
                  <a:pt x="231274" y="0"/>
                </a:lnTo>
                <a:lnTo>
                  <a:pt x="462549" y="0"/>
                </a:lnTo>
                <a:lnTo>
                  <a:pt x="231274" y="502535"/>
                </a:lnTo>
                <a:lnTo>
                  <a:pt x="231274" y="502440"/>
                </a:lnTo>
                <a:lnTo>
                  <a:pt x="0" y="0"/>
                </a:lnTo>
                <a:close/>
              </a:path>
            </a:pathLst>
          </a:custGeom>
          <a:solidFill>
            <a:srgbClr val="BBE0DB"/>
          </a:solidFill>
          <a:ln w="9476" cap="flat">
            <a:noFill/>
            <a:prstDash val="solid"/>
            <a:miter/>
          </a:ln>
        </p:spPr>
        <p:txBody>
          <a:bodyPr rtlCol="0" anchor="ctr"/>
          <a:lstStyle/>
          <a:p>
            <a:endParaRPr lang="en-GB" dirty="0"/>
          </a:p>
        </p:txBody>
      </p:sp>
      <p:sp>
        <p:nvSpPr>
          <p:cNvPr id="73" name="Freeform: Shape 72">
            <a:extLst>
              <a:ext uri="{FF2B5EF4-FFF2-40B4-BE49-F238E27FC236}">
                <a16:creationId xmlns="" xmlns:a16="http://schemas.microsoft.com/office/drawing/2014/main" id="{5EFFD6E1-9534-4C51-928F-E4259BB5B74F}"/>
              </a:ext>
            </a:extLst>
          </p:cNvPr>
          <p:cNvSpPr/>
          <p:nvPr/>
        </p:nvSpPr>
        <p:spPr>
          <a:xfrm>
            <a:off x="4600711" y="3098899"/>
            <a:ext cx="427406" cy="522386"/>
          </a:xfrm>
          <a:custGeom>
            <a:avLst/>
            <a:gdLst>
              <a:gd name="connsiteX0" fmla="*/ 126987 w 427406"/>
              <a:gd name="connsiteY0" fmla="*/ 522766 h 522385"/>
              <a:gd name="connsiteX1" fmla="*/ 310107 w 427406"/>
              <a:gd name="connsiteY1" fmla="*/ 525995 h 522385"/>
              <a:gd name="connsiteX2" fmla="*/ 334992 w 427406"/>
              <a:gd name="connsiteY2" fmla="*/ 448112 h 522385"/>
              <a:gd name="connsiteX3" fmla="*/ 399197 w 427406"/>
              <a:gd name="connsiteY3" fmla="*/ 334042 h 522385"/>
              <a:gd name="connsiteX4" fmla="*/ 426457 w 427406"/>
              <a:gd name="connsiteY4" fmla="*/ 237638 h 522385"/>
              <a:gd name="connsiteX5" fmla="*/ 435290 w 427406"/>
              <a:gd name="connsiteY5" fmla="*/ 195087 h 522385"/>
              <a:gd name="connsiteX6" fmla="*/ 401572 w 427406"/>
              <a:gd name="connsiteY6" fmla="*/ 95549 h 522385"/>
              <a:gd name="connsiteX7" fmla="*/ 341355 w 427406"/>
              <a:gd name="connsiteY7" fmla="*/ 28114 h 522385"/>
              <a:gd name="connsiteX8" fmla="*/ 211234 w 427406"/>
              <a:gd name="connsiteY8" fmla="*/ 0 h 522385"/>
              <a:gd name="connsiteX9" fmla="*/ 105997 w 427406"/>
              <a:gd name="connsiteY9" fmla="*/ 8073 h 522385"/>
              <a:gd name="connsiteX10" fmla="*/ 56988 w 427406"/>
              <a:gd name="connsiteY10" fmla="*/ 66675 h 522385"/>
              <a:gd name="connsiteX11" fmla="*/ 0 w 427406"/>
              <a:gd name="connsiteY11" fmla="*/ 175047 h 522385"/>
              <a:gd name="connsiteX12" fmla="*/ 9688 w 427406"/>
              <a:gd name="connsiteY12" fmla="*/ 284273 h 522385"/>
              <a:gd name="connsiteX13" fmla="*/ 52999 w 427406"/>
              <a:gd name="connsiteY13" fmla="*/ 375833 h 522385"/>
              <a:gd name="connsiteX14" fmla="*/ 96404 w 427406"/>
              <a:gd name="connsiteY14" fmla="*/ 432060 h 522385"/>
              <a:gd name="connsiteX15" fmla="*/ 126987 w 427406"/>
              <a:gd name="connsiteY15" fmla="*/ 522766 h 5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406" h="522385">
                <a:moveTo>
                  <a:pt x="126987" y="522766"/>
                </a:moveTo>
                <a:cubicBezTo>
                  <a:pt x="130217" y="522766"/>
                  <a:pt x="310107" y="525995"/>
                  <a:pt x="310107" y="525995"/>
                </a:cubicBezTo>
                <a:cubicBezTo>
                  <a:pt x="310107" y="525995"/>
                  <a:pt x="333377" y="451341"/>
                  <a:pt x="334992" y="448112"/>
                </a:cubicBezTo>
                <a:cubicBezTo>
                  <a:pt x="336606" y="444883"/>
                  <a:pt x="399197" y="334042"/>
                  <a:pt x="399197" y="334042"/>
                </a:cubicBezTo>
                <a:lnTo>
                  <a:pt x="426457" y="237638"/>
                </a:lnTo>
                <a:lnTo>
                  <a:pt x="435290" y="195087"/>
                </a:lnTo>
                <a:cubicBezTo>
                  <a:pt x="435290" y="195087"/>
                  <a:pt x="405561" y="101913"/>
                  <a:pt x="401572" y="95549"/>
                </a:cubicBezTo>
                <a:cubicBezTo>
                  <a:pt x="397583" y="89090"/>
                  <a:pt x="347814" y="28874"/>
                  <a:pt x="341355" y="28114"/>
                </a:cubicBezTo>
                <a:cubicBezTo>
                  <a:pt x="334897" y="27354"/>
                  <a:pt x="220067" y="0"/>
                  <a:pt x="211234" y="0"/>
                </a:cubicBezTo>
                <a:cubicBezTo>
                  <a:pt x="202401" y="0"/>
                  <a:pt x="110081" y="3989"/>
                  <a:pt x="105997" y="8073"/>
                </a:cubicBezTo>
                <a:cubicBezTo>
                  <a:pt x="102008" y="12062"/>
                  <a:pt x="58602" y="62686"/>
                  <a:pt x="56988" y="66675"/>
                </a:cubicBezTo>
                <a:cubicBezTo>
                  <a:pt x="55373" y="70665"/>
                  <a:pt x="0" y="170298"/>
                  <a:pt x="0" y="175047"/>
                </a:cubicBezTo>
                <a:cubicBezTo>
                  <a:pt x="0" y="179796"/>
                  <a:pt x="7219" y="279429"/>
                  <a:pt x="9688" y="284273"/>
                </a:cubicBezTo>
                <a:cubicBezTo>
                  <a:pt x="12063" y="289117"/>
                  <a:pt x="49864" y="369374"/>
                  <a:pt x="52999" y="375833"/>
                </a:cubicBezTo>
                <a:cubicBezTo>
                  <a:pt x="56228" y="382291"/>
                  <a:pt x="96404" y="432060"/>
                  <a:pt x="96404" y="432060"/>
                </a:cubicBezTo>
                <a:lnTo>
                  <a:pt x="126987" y="522766"/>
                </a:lnTo>
                <a:close/>
              </a:path>
            </a:pathLst>
          </a:custGeom>
          <a:solidFill>
            <a:srgbClr val="FFFFFF"/>
          </a:solidFill>
          <a:ln w="9476" cap="flat">
            <a:noFill/>
            <a:prstDash val="solid"/>
            <a:miter/>
          </a:ln>
        </p:spPr>
        <p:txBody>
          <a:bodyPr rtlCol="0" anchor="ctr"/>
          <a:lstStyle/>
          <a:p>
            <a:endParaRPr lang="en-GB" dirty="0"/>
          </a:p>
        </p:txBody>
      </p:sp>
      <p:sp>
        <p:nvSpPr>
          <p:cNvPr id="74" name="Freeform: Shape 73">
            <a:extLst>
              <a:ext uri="{FF2B5EF4-FFF2-40B4-BE49-F238E27FC236}">
                <a16:creationId xmlns="" xmlns:a16="http://schemas.microsoft.com/office/drawing/2014/main" id="{7AC6AC66-FE9B-4FA7-854B-40015CE5AD1D}"/>
              </a:ext>
            </a:extLst>
          </p:cNvPr>
          <p:cNvSpPr/>
          <p:nvPr/>
        </p:nvSpPr>
        <p:spPr>
          <a:xfrm>
            <a:off x="4578770" y="3075225"/>
            <a:ext cx="474896" cy="560377"/>
          </a:xfrm>
          <a:custGeom>
            <a:avLst/>
            <a:gdLst>
              <a:gd name="connsiteX0" fmla="*/ 454571 w 474895"/>
              <a:gd name="connsiteY0" fmla="*/ 340430 h 560377"/>
              <a:gd name="connsiteX1" fmla="*/ 389511 w 474895"/>
              <a:gd name="connsiteY1" fmla="*/ 451175 h 560377"/>
              <a:gd name="connsiteX2" fmla="*/ 358168 w 474895"/>
              <a:gd name="connsiteY2" fmla="*/ 558217 h 560377"/>
              <a:gd name="connsiteX3" fmla="*/ 349714 w 474895"/>
              <a:gd name="connsiteY3" fmla="*/ 566385 h 560377"/>
              <a:gd name="connsiteX4" fmla="*/ 127653 w 474895"/>
              <a:gd name="connsiteY4" fmla="*/ 566385 h 560377"/>
              <a:gd name="connsiteX5" fmla="*/ 119960 w 474895"/>
              <a:gd name="connsiteY5" fmla="*/ 558977 h 560377"/>
              <a:gd name="connsiteX6" fmla="*/ 91561 w 474895"/>
              <a:gd name="connsiteY6" fmla="*/ 454405 h 560377"/>
              <a:gd name="connsiteX7" fmla="*/ 40462 w 474895"/>
              <a:gd name="connsiteY7" fmla="*/ 370823 h 560377"/>
              <a:gd name="connsiteX8" fmla="*/ 24221 w 474895"/>
              <a:gd name="connsiteY8" fmla="*/ 339955 h 560377"/>
              <a:gd name="connsiteX9" fmla="*/ 10259 w 474895"/>
              <a:gd name="connsiteY9" fmla="*/ 310701 h 560377"/>
              <a:gd name="connsiteX10" fmla="*/ 4560 w 474895"/>
              <a:gd name="connsiteY10" fmla="*/ 289331 h 560377"/>
              <a:gd name="connsiteX11" fmla="*/ 2375 w 474895"/>
              <a:gd name="connsiteY11" fmla="*/ 275844 h 560377"/>
              <a:gd name="connsiteX12" fmla="*/ 48631 w 474895"/>
              <a:gd name="connsiteY12" fmla="*/ 94339 h 560377"/>
              <a:gd name="connsiteX13" fmla="*/ 254545 w 474895"/>
              <a:gd name="connsiteY13" fmla="*/ 879 h 560377"/>
              <a:gd name="connsiteX14" fmla="*/ 463879 w 474895"/>
              <a:gd name="connsiteY14" fmla="*/ 158070 h 560377"/>
              <a:gd name="connsiteX15" fmla="*/ 476227 w 474895"/>
              <a:gd name="connsiteY15" fmla="*/ 276034 h 560377"/>
              <a:gd name="connsiteX16" fmla="*/ 472902 w 474895"/>
              <a:gd name="connsiteY16" fmla="*/ 288951 h 560377"/>
              <a:gd name="connsiteX17" fmla="*/ 462455 w 474895"/>
              <a:gd name="connsiteY17" fmla="*/ 324188 h 560377"/>
              <a:gd name="connsiteX18" fmla="*/ 454571 w 474895"/>
              <a:gd name="connsiteY18" fmla="*/ 340430 h 560377"/>
              <a:gd name="connsiteX19" fmla="*/ 72375 w 474895"/>
              <a:gd name="connsiteY19" fmla="*/ 340430 h 560377"/>
              <a:gd name="connsiteX20" fmla="*/ 95930 w 474895"/>
              <a:gd name="connsiteY20" fmla="*/ 382220 h 560377"/>
              <a:gd name="connsiteX21" fmla="*/ 158331 w 474895"/>
              <a:gd name="connsiteY21" fmla="*/ 517661 h 560377"/>
              <a:gd name="connsiteX22" fmla="*/ 167259 w 474895"/>
              <a:gd name="connsiteY22" fmla="*/ 524784 h 560377"/>
              <a:gd name="connsiteX23" fmla="*/ 309918 w 474895"/>
              <a:gd name="connsiteY23" fmla="*/ 524784 h 560377"/>
              <a:gd name="connsiteX24" fmla="*/ 319986 w 474895"/>
              <a:gd name="connsiteY24" fmla="*/ 517281 h 560377"/>
              <a:gd name="connsiteX25" fmla="*/ 362347 w 474895"/>
              <a:gd name="connsiteY25" fmla="*/ 414798 h 560377"/>
              <a:gd name="connsiteX26" fmla="*/ 415060 w 474895"/>
              <a:gd name="connsiteY26" fmla="*/ 325518 h 560377"/>
              <a:gd name="connsiteX27" fmla="*/ 432536 w 474895"/>
              <a:gd name="connsiteY27" fmla="*/ 198246 h 560377"/>
              <a:gd name="connsiteX28" fmla="*/ 251126 w 474895"/>
              <a:gd name="connsiteY28" fmla="*/ 41815 h 560377"/>
              <a:gd name="connsiteX29" fmla="*/ 80543 w 474895"/>
              <a:gd name="connsiteY29" fmla="*/ 120268 h 560377"/>
              <a:gd name="connsiteX30" fmla="*/ 43787 w 474895"/>
              <a:gd name="connsiteY30" fmla="*/ 203850 h 560377"/>
              <a:gd name="connsiteX31" fmla="*/ 64967 w 474895"/>
              <a:gd name="connsiteY31" fmla="*/ 329222 h 560377"/>
              <a:gd name="connsiteX32" fmla="*/ 72375 w 474895"/>
              <a:gd name="connsiteY32" fmla="*/ 340430 h 56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895" h="560377">
                <a:moveTo>
                  <a:pt x="454571" y="340430"/>
                </a:moveTo>
                <a:cubicBezTo>
                  <a:pt x="435576" y="378896"/>
                  <a:pt x="410216" y="413754"/>
                  <a:pt x="389511" y="451175"/>
                </a:cubicBezTo>
                <a:cubicBezTo>
                  <a:pt x="370895" y="484608"/>
                  <a:pt x="357123" y="519275"/>
                  <a:pt x="358168" y="558217"/>
                </a:cubicBezTo>
                <a:cubicBezTo>
                  <a:pt x="358358" y="564771"/>
                  <a:pt x="356078" y="566385"/>
                  <a:pt x="349714" y="566385"/>
                </a:cubicBezTo>
                <a:cubicBezTo>
                  <a:pt x="275726" y="566195"/>
                  <a:pt x="201737" y="566195"/>
                  <a:pt x="127653" y="566385"/>
                </a:cubicBezTo>
                <a:cubicBezTo>
                  <a:pt x="121954" y="566385"/>
                  <a:pt x="119485" y="564960"/>
                  <a:pt x="119960" y="558977"/>
                </a:cubicBezTo>
                <a:cubicBezTo>
                  <a:pt x="122999" y="520795"/>
                  <a:pt x="109037" y="486033"/>
                  <a:pt x="91561" y="454405"/>
                </a:cubicBezTo>
                <a:cubicBezTo>
                  <a:pt x="75890" y="426006"/>
                  <a:pt x="58888" y="397892"/>
                  <a:pt x="40462" y="370823"/>
                </a:cubicBezTo>
                <a:cubicBezTo>
                  <a:pt x="34004" y="361325"/>
                  <a:pt x="29635" y="350307"/>
                  <a:pt x="24221" y="339955"/>
                </a:cubicBezTo>
                <a:cubicBezTo>
                  <a:pt x="19567" y="330172"/>
                  <a:pt x="14913" y="320484"/>
                  <a:pt x="10259" y="310701"/>
                </a:cubicBezTo>
                <a:cubicBezTo>
                  <a:pt x="8359" y="303578"/>
                  <a:pt x="6460" y="296454"/>
                  <a:pt x="4560" y="289331"/>
                </a:cubicBezTo>
                <a:cubicBezTo>
                  <a:pt x="3800" y="284867"/>
                  <a:pt x="3135" y="280403"/>
                  <a:pt x="2375" y="275844"/>
                </a:cubicBezTo>
                <a:cubicBezTo>
                  <a:pt x="-5982" y="209263"/>
                  <a:pt x="7315" y="147717"/>
                  <a:pt x="48631" y="94339"/>
                </a:cubicBezTo>
                <a:cubicBezTo>
                  <a:pt x="100489" y="27283"/>
                  <a:pt x="170299" y="-5959"/>
                  <a:pt x="254545" y="879"/>
                </a:cubicBezTo>
                <a:cubicBezTo>
                  <a:pt x="355698" y="9142"/>
                  <a:pt x="427787" y="61951"/>
                  <a:pt x="463879" y="158070"/>
                </a:cubicBezTo>
                <a:cubicBezTo>
                  <a:pt x="477936" y="195586"/>
                  <a:pt x="481830" y="235668"/>
                  <a:pt x="476227" y="276034"/>
                </a:cubicBezTo>
                <a:cubicBezTo>
                  <a:pt x="475087" y="280308"/>
                  <a:pt x="474042" y="284582"/>
                  <a:pt x="472902" y="288951"/>
                </a:cubicBezTo>
                <a:cubicBezTo>
                  <a:pt x="469578" y="300728"/>
                  <a:pt x="463879" y="311841"/>
                  <a:pt x="462455" y="324188"/>
                </a:cubicBezTo>
                <a:cubicBezTo>
                  <a:pt x="459795" y="329697"/>
                  <a:pt x="457231" y="335016"/>
                  <a:pt x="454571" y="340430"/>
                </a:cubicBezTo>
                <a:moveTo>
                  <a:pt x="72375" y="340430"/>
                </a:moveTo>
                <a:cubicBezTo>
                  <a:pt x="77884" y="355721"/>
                  <a:pt x="87477" y="368638"/>
                  <a:pt x="95930" y="382220"/>
                </a:cubicBezTo>
                <a:cubicBezTo>
                  <a:pt x="122334" y="424866"/>
                  <a:pt x="149023" y="467322"/>
                  <a:pt x="158331" y="517661"/>
                </a:cubicBezTo>
                <a:cubicBezTo>
                  <a:pt x="159471" y="523645"/>
                  <a:pt x="162226" y="524784"/>
                  <a:pt x="167259" y="524784"/>
                </a:cubicBezTo>
                <a:cubicBezTo>
                  <a:pt x="214844" y="524689"/>
                  <a:pt x="262334" y="524689"/>
                  <a:pt x="309918" y="524784"/>
                </a:cubicBezTo>
                <a:cubicBezTo>
                  <a:pt x="315427" y="524784"/>
                  <a:pt x="318751" y="524024"/>
                  <a:pt x="319986" y="517281"/>
                </a:cubicBezTo>
                <a:cubicBezTo>
                  <a:pt x="326539" y="480049"/>
                  <a:pt x="343541" y="446996"/>
                  <a:pt x="362347" y="414798"/>
                </a:cubicBezTo>
                <a:cubicBezTo>
                  <a:pt x="379823" y="384975"/>
                  <a:pt x="399294" y="356386"/>
                  <a:pt x="415060" y="325518"/>
                </a:cubicBezTo>
                <a:cubicBezTo>
                  <a:pt x="435765" y="285057"/>
                  <a:pt x="441939" y="242601"/>
                  <a:pt x="432536" y="198246"/>
                </a:cubicBezTo>
                <a:cubicBezTo>
                  <a:pt x="413825" y="109820"/>
                  <a:pt x="337557" y="46089"/>
                  <a:pt x="251126" y="41815"/>
                </a:cubicBezTo>
                <a:cubicBezTo>
                  <a:pt x="180746" y="38301"/>
                  <a:pt x="123949" y="65750"/>
                  <a:pt x="80543" y="120268"/>
                </a:cubicBezTo>
                <a:cubicBezTo>
                  <a:pt x="61263" y="144488"/>
                  <a:pt x="48725" y="173361"/>
                  <a:pt x="43787" y="203850"/>
                </a:cubicBezTo>
                <a:cubicBezTo>
                  <a:pt x="36758" y="247540"/>
                  <a:pt x="42742" y="289996"/>
                  <a:pt x="64967" y="329222"/>
                </a:cubicBezTo>
                <a:cubicBezTo>
                  <a:pt x="67246" y="333211"/>
                  <a:pt x="68291" y="337770"/>
                  <a:pt x="72375" y="340430"/>
                </a:cubicBezTo>
              </a:path>
            </a:pathLst>
          </a:custGeom>
          <a:solidFill>
            <a:srgbClr val="4FB191"/>
          </a:solidFill>
          <a:ln w="9476" cap="flat">
            <a:noFill/>
            <a:prstDash val="solid"/>
            <a:miter/>
          </a:ln>
        </p:spPr>
        <p:txBody>
          <a:bodyPr rtlCol="0" anchor="ctr"/>
          <a:lstStyle/>
          <a:p>
            <a:endParaRPr lang="en-GB" dirty="0"/>
          </a:p>
        </p:txBody>
      </p:sp>
      <p:sp>
        <p:nvSpPr>
          <p:cNvPr id="75" name="Freeform: Shape 74">
            <a:extLst>
              <a:ext uri="{FF2B5EF4-FFF2-40B4-BE49-F238E27FC236}">
                <a16:creationId xmlns="" xmlns:a16="http://schemas.microsoft.com/office/drawing/2014/main" id="{73CB9B9F-D470-474E-966B-D0973CCBF880}"/>
              </a:ext>
            </a:extLst>
          </p:cNvPr>
          <p:cNvSpPr/>
          <p:nvPr/>
        </p:nvSpPr>
        <p:spPr>
          <a:xfrm>
            <a:off x="4699093" y="3742906"/>
            <a:ext cx="237448" cy="47490"/>
          </a:xfrm>
          <a:custGeom>
            <a:avLst/>
            <a:gdLst>
              <a:gd name="connsiteX0" fmla="*/ 118836 w 237447"/>
              <a:gd name="connsiteY0" fmla="*/ 47917 h 47489"/>
              <a:gd name="connsiteX1" fmla="*/ 26136 w 237447"/>
              <a:gd name="connsiteY1" fmla="*/ 47917 h 47489"/>
              <a:gd name="connsiteX2" fmla="*/ 17 w 237447"/>
              <a:gd name="connsiteY2" fmla="*/ 25407 h 47489"/>
              <a:gd name="connsiteX3" fmla="*/ 25946 w 237447"/>
              <a:gd name="connsiteY3" fmla="*/ 142 h 47489"/>
              <a:gd name="connsiteX4" fmla="*/ 211345 w 237447"/>
              <a:gd name="connsiteY4" fmla="*/ 142 h 47489"/>
              <a:gd name="connsiteX5" fmla="*/ 237465 w 237447"/>
              <a:gd name="connsiteY5" fmla="*/ 23982 h 47489"/>
              <a:gd name="connsiteX6" fmla="*/ 210206 w 237447"/>
              <a:gd name="connsiteY6" fmla="*/ 48202 h 47489"/>
              <a:gd name="connsiteX7" fmla="*/ 118836 w 237447"/>
              <a:gd name="connsiteY7" fmla="*/ 47917 h 47489"/>
              <a:gd name="connsiteX8" fmla="*/ 118836 w 237447"/>
              <a:gd name="connsiteY8" fmla="*/ 47917 h 4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447" h="47489">
                <a:moveTo>
                  <a:pt x="118836" y="47917"/>
                </a:moveTo>
                <a:cubicBezTo>
                  <a:pt x="87967" y="47917"/>
                  <a:pt x="57004" y="48012"/>
                  <a:pt x="26136" y="47917"/>
                </a:cubicBezTo>
                <a:cubicBezTo>
                  <a:pt x="10559" y="47822"/>
                  <a:pt x="491" y="38894"/>
                  <a:pt x="17" y="25407"/>
                </a:cubicBezTo>
                <a:cubicBezTo>
                  <a:pt x="-458" y="10115"/>
                  <a:pt x="9230" y="237"/>
                  <a:pt x="25946" y="142"/>
                </a:cubicBezTo>
                <a:cubicBezTo>
                  <a:pt x="87777" y="-47"/>
                  <a:pt x="149514" y="-47"/>
                  <a:pt x="211345" y="142"/>
                </a:cubicBezTo>
                <a:cubicBezTo>
                  <a:pt x="228062" y="142"/>
                  <a:pt x="237939" y="9450"/>
                  <a:pt x="237465" y="23982"/>
                </a:cubicBezTo>
                <a:cubicBezTo>
                  <a:pt x="236990" y="36804"/>
                  <a:pt x="226637" y="48772"/>
                  <a:pt x="210206" y="48202"/>
                </a:cubicBezTo>
                <a:cubicBezTo>
                  <a:pt x="179812" y="47157"/>
                  <a:pt x="149324" y="47917"/>
                  <a:pt x="118836" y="47917"/>
                </a:cubicBezTo>
                <a:lnTo>
                  <a:pt x="118836" y="47917"/>
                </a:lnTo>
                <a:close/>
              </a:path>
            </a:pathLst>
          </a:custGeom>
          <a:solidFill>
            <a:srgbClr val="4FB191"/>
          </a:solidFill>
          <a:ln w="9476" cap="flat">
            <a:noFill/>
            <a:prstDash val="solid"/>
            <a:miter/>
          </a:ln>
        </p:spPr>
        <p:txBody>
          <a:bodyPr rtlCol="0" anchor="ctr"/>
          <a:lstStyle/>
          <a:p>
            <a:endParaRPr lang="en-GB" dirty="0"/>
          </a:p>
        </p:txBody>
      </p:sp>
      <p:sp>
        <p:nvSpPr>
          <p:cNvPr id="76" name="Freeform: Shape 75">
            <a:extLst>
              <a:ext uri="{FF2B5EF4-FFF2-40B4-BE49-F238E27FC236}">
                <a16:creationId xmlns="" xmlns:a16="http://schemas.microsoft.com/office/drawing/2014/main" id="{574C14A0-7C93-4319-8FD8-5C5D0AF8BF6F}"/>
              </a:ext>
            </a:extLst>
          </p:cNvPr>
          <p:cNvSpPr/>
          <p:nvPr/>
        </p:nvSpPr>
        <p:spPr>
          <a:xfrm>
            <a:off x="4698901" y="3667872"/>
            <a:ext cx="237448" cy="47490"/>
          </a:xfrm>
          <a:custGeom>
            <a:avLst/>
            <a:gdLst>
              <a:gd name="connsiteX0" fmla="*/ 119123 w 237447"/>
              <a:gd name="connsiteY0" fmla="*/ 48202 h 47489"/>
              <a:gd name="connsiteX1" fmla="*/ 26423 w 237447"/>
              <a:gd name="connsiteY1" fmla="*/ 48107 h 47489"/>
              <a:gd name="connsiteX2" fmla="*/ 304 w 237447"/>
              <a:gd name="connsiteY2" fmla="*/ 28161 h 47489"/>
              <a:gd name="connsiteX3" fmla="*/ 23669 w 237447"/>
              <a:gd name="connsiteY3" fmla="*/ 332 h 47489"/>
              <a:gd name="connsiteX4" fmla="*/ 214482 w 237447"/>
              <a:gd name="connsiteY4" fmla="*/ 237 h 47489"/>
              <a:gd name="connsiteX5" fmla="*/ 237847 w 237447"/>
              <a:gd name="connsiteY5" fmla="*/ 22273 h 47489"/>
              <a:gd name="connsiteX6" fmla="*/ 214577 w 237447"/>
              <a:gd name="connsiteY6" fmla="*/ 47822 h 47489"/>
              <a:gd name="connsiteX7" fmla="*/ 119123 w 237447"/>
              <a:gd name="connsiteY7" fmla="*/ 48202 h 47489"/>
              <a:gd name="connsiteX8" fmla="*/ 119123 w 237447"/>
              <a:gd name="connsiteY8" fmla="*/ 48202 h 4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447" h="47489">
                <a:moveTo>
                  <a:pt x="119123" y="48202"/>
                </a:moveTo>
                <a:cubicBezTo>
                  <a:pt x="88254" y="48202"/>
                  <a:pt x="57291" y="48392"/>
                  <a:pt x="26423" y="48107"/>
                </a:cubicBezTo>
                <a:cubicBezTo>
                  <a:pt x="11321" y="48012"/>
                  <a:pt x="2108" y="40604"/>
                  <a:pt x="304" y="28161"/>
                </a:cubicBezTo>
                <a:cubicBezTo>
                  <a:pt x="-1881" y="13345"/>
                  <a:pt x="7902" y="427"/>
                  <a:pt x="23669" y="332"/>
                </a:cubicBezTo>
                <a:cubicBezTo>
                  <a:pt x="87304" y="-142"/>
                  <a:pt x="150846" y="-47"/>
                  <a:pt x="214482" y="237"/>
                </a:cubicBezTo>
                <a:cubicBezTo>
                  <a:pt x="227209" y="332"/>
                  <a:pt x="237847" y="11255"/>
                  <a:pt x="237847" y="22273"/>
                </a:cubicBezTo>
                <a:cubicBezTo>
                  <a:pt x="237752" y="35000"/>
                  <a:pt x="226924" y="47727"/>
                  <a:pt x="214577" y="47822"/>
                </a:cubicBezTo>
                <a:cubicBezTo>
                  <a:pt x="182664" y="48392"/>
                  <a:pt x="150941" y="48107"/>
                  <a:pt x="119123" y="48202"/>
                </a:cubicBezTo>
                <a:lnTo>
                  <a:pt x="119123" y="48202"/>
                </a:lnTo>
                <a:close/>
              </a:path>
            </a:pathLst>
          </a:custGeom>
          <a:solidFill>
            <a:srgbClr val="4FB191"/>
          </a:solidFill>
          <a:ln w="9476" cap="flat">
            <a:noFill/>
            <a:prstDash val="solid"/>
            <a:miter/>
          </a:ln>
        </p:spPr>
        <p:txBody>
          <a:bodyPr rtlCol="0" anchor="ctr"/>
          <a:lstStyle/>
          <a:p>
            <a:endParaRPr lang="en-GB" dirty="0"/>
          </a:p>
        </p:txBody>
      </p:sp>
      <p:sp>
        <p:nvSpPr>
          <p:cNvPr id="77" name="Freeform: Shape 76">
            <a:extLst>
              <a:ext uri="{FF2B5EF4-FFF2-40B4-BE49-F238E27FC236}">
                <a16:creationId xmlns="" xmlns:a16="http://schemas.microsoft.com/office/drawing/2014/main" id="{E3166817-92E8-4B96-AB9E-62DECEC2D3C4}"/>
              </a:ext>
            </a:extLst>
          </p:cNvPr>
          <p:cNvSpPr/>
          <p:nvPr/>
        </p:nvSpPr>
        <p:spPr>
          <a:xfrm>
            <a:off x="4742892" y="3817307"/>
            <a:ext cx="142469" cy="56988"/>
          </a:xfrm>
          <a:custGeom>
            <a:avLst/>
            <a:gdLst>
              <a:gd name="connsiteX0" fmla="*/ 75796 w 142468"/>
              <a:gd name="connsiteY0" fmla="*/ 205 h 56987"/>
              <a:gd name="connsiteX1" fmla="*/ 140287 w 142468"/>
              <a:gd name="connsiteY1" fmla="*/ 15 h 56987"/>
              <a:gd name="connsiteX2" fmla="*/ 149120 w 142468"/>
              <a:gd name="connsiteY2" fmla="*/ 11793 h 56987"/>
              <a:gd name="connsiteX3" fmla="*/ 57940 w 142468"/>
              <a:gd name="connsiteY3" fmla="*/ 63461 h 56987"/>
              <a:gd name="connsiteX4" fmla="*/ 573 w 142468"/>
              <a:gd name="connsiteY4" fmla="*/ 10178 h 56987"/>
              <a:gd name="connsiteX5" fmla="*/ 8741 w 142468"/>
              <a:gd name="connsiteY5" fmla="*/ 15 h 56987"/>
              <a:gd name="connsiteX6" fmla="*/ 75796 w 142468"/>
              <a:gd name="connsiteY6" fmla="*/ 205 h 5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68" h="56987">
                <a:moveTo>
                  <a:pt x="75796" y="205"/>
                </a:moveTo>
                <a:cubicBezTo>
                  <a:pt x="97262" y="205"/>
                  <a:pt x="118822" y="680"/>
                  <a:pt x="140287" y="15"/>
                </a:cubicBezTo>
                <a:cubicBezTo>
                  <a:pt x="150450" y="-270"/>
                  <a:pt x="151210" y="3434"/>
                  <a:pt x="149120" y="11793"/>
                </a:cubicBezTo>
                <a:cubicBezTo>
                  <a:pt x="139622" y="50354"/>
                  <a:pt x="99731" y="71630"/>
                  <a:pt x="57940" y="63461"/>
                </a:cubicBezTo>
                <a:cubicBezTo>
                  <a:pt x="26977" y="57478"/>
                  <a:pt x="5987" y="36867"/>
                  <a:pt x="573" y="10178"/>
                </a:cubicBezTo>
                <a:cubicBezTo>
                  <a:pt x="-1042" y="2295"/>
                  <a:pt x="478" y="-80"/>
                  <a:pt x="8741" y="15"/>
                </a:cubicBezTo>
                <a:cubicBezTo>
                  <a:pt x="30966" y="490"/>
                  <a:pt x="53381" y="205"/>
                  <a:pt x="75796" y="205"/>
                </a:cubicBezTo>
              </a:path>
            </a:pathLst>
          </a:custGeom>
          <a:solidFill>
            <a:srgbClr val="4FB191"/>
          </a:solidFill>
          <a:ln w="9476" cap="flat">
            <a:noFill/>
            <a:prstDash val="solid"/>
            <a:miter/>
          </a:ln>
        </p:spPr>
        <p:txBody>
          <a:bodyPr rtlCol="0" anchor="ctr"/>
          <a:lstStyle/>
          <a:p>
            <a:endParaRPr lang="en-GB" dirty="0"/>
          </a:p>
        </p:txBody>
      </p:sp>
      <p:sp>
        <p:nvSpPr>
          <p:cNvPr id="78" name="Freeform: Shape 77">
            <a:extLst>
              <a:ext uri="{FF2B5EF4-FFF2-40B4-BE49-F238E27FC236}">
                <a16:creationId xmlns="" xmlns:a16="http://schemas.microsoft.com/office/drawing/2014/main" id="{3AD2CE62-652F-4AC3-B0A8-4D862CBF495B}"/>
              </a:ext>
            </a:extLst>
          </p:cNvPr>
          <p:cNvSpPr/>
          <p:nvPr/>
        </p:nvSpPr>
        <p:spPr>
          <a:xfrm>
            <a:off x="4796759" y="2863045"/>
            <a:ext cx="37992" cy="142469"/>
          </a:xfrm>
          <a:custGeom>
            <a:avLst/>
            <a:gdLst>
              <a:gd name="connsiteX0" fmla="*/ 41875 w 37991"/>
              <a:gd name="connsiteY0" fmla="*/ 73440 h 142468"/>
              <a:gd name="connsiteX1" fmla="*/ 41780 w 37991"/>
              <a:gd name="connsiteY1" fmla="*/ 124444 h 142468"/>
              <a:gd name="connsiteX2" fmla="*/ 23164 w 37991"/>
              <a:gd name="connsiteY2" fmla="*/ 146479 h 142468"/>
              <a:gd name="connsiteX3" fmla="*/ 274 w 37991"/>
              <a:gd name="connsiteY3" fmla="*/ 124919 h 142468"/>
              <a:gd name="connsiteX4" fmla="*/ 369 w 37991"/>
              <a:gd name="connsiteY4" fmla="*/ 22816 h 142468"/>
              <a:gd name="connsiteX5" fmla="*/ 22119 w 37991"/>
              <a:gd name="connsiteY5" fmla="*/ 21 h 142468"/>
              <a:gd name="connsiteX6" fmla="*/ 41780 w 37991"/>
              <a:gd name="connsiteY6" fmla="*/ 23671 h 142468"/>
              <a:gd name="connsiteX7" fmla="*/ 41875 w 37991"/>
              <a:gd name="connsiteY7" fmla="*/ 73440 h 14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91" h="142468">
                <a:moveTo>
                  <a:pt x="41875" y="73440"/>
                </a:moveTo>
                <a:cubicBezTo>
                  <a:pt x="41875" y="90442"/>
                  <a:pt x="42160" y="107443"/>
                  <a:pt x="41780" y="124444"/>
                </a:cubicBezTo>
                <a:cubicBezTo>
                  <a:pt x="41495" y="140021"/>
                  <a:pt x="35701" y="146479"/>
                  <a:pt x="23164" y="146479"/>
                </a:cubicBezTo>
                <a:cubicBezTo>
                  <a:pt x="6448" y="146384"/>
                  <a:pt x="464" y="141350"/>
                  <a:pt x="274" y="124919"/>
                </a:cubicBezTo>
                <a:cubicBezTo>
                  <a:pt x="-106" y="90917"/>
                  <a:pt x="-106" y="56914"/>
                  <a:pt x="369" y="22816"/>
                </a:cubicBezTo>
                <a:cubicBezTo>
                  <a:pt x="559" y="6955"/>
                  <a:pt x="8252" y="-453"/>
                  <a:pt x="22119" y="21"/>
                </a:cubicBezTo>
                <a:cubicBezTo>
                  <a:pt x="34752" y="401"/>
                  <a:pt x="41495" y="8285"/>
                  <a:pt x="41780" y="23671"/>
                </a:cubicBezTo>
                <a:cubicBezTo>
                  <a:pt x="42160" y="40293"/>
                  <a:pt x="41875" y="56819"/>
                  <a:pt x="41875" y="73440"/>
                </a:cubicBezTo>
              </a:path>
            </a:pathLst>
          </a:custGeom>
          <a:solidFill>
            <a:srgbClr val="4FB191"/>
          </a:solidFill>
          <a:ln w="9476" cap="flat">
            <a:noFill/>
            <a:prstDash val="solid"/>
            <a:miter/>
          </a:ln>
        </p:spPr>
        <p:txBody>
          <a:bodyPr rtlCol="0" anchor="ctr"/>
          <a:lstStyle/>
          <a:p>
            <a:endParaRPr lang="en-GB" dirty="0"/>
          </a:p>
        </p:txBody>
      </p:sp>
      <p:sp>
        <p:nvSpPr>
          <p:cNvPr id="79" name="Freeform: Shape 78">
            <a:extLst>
              <a:ext uri="{FF2B5EF4-FFF2-40B4-BE49-F238E27FC236}">
                <a16:creationId xmlns="" xmlns:a16="http://schemas.microsoft.com/office/drawing/2014/main" id="{39D1A412-1760-42DE-8796-946DA6032E62}"/>
              </a:ext>
            </a:extLst>
          </p:cNvPr>
          <p:cNvSpPr/>
          <p:nvPr/>
        </p:nvSpPr>
        <p:spPr>
          <a:xfrm>
            <a:off x="4492691" y="3522330"/>
            <a:ext cx="113975" cy="113975"/>
          </a:xfrm>
          <a:custGeom>
            <a:avLst/>
            <a:gdLst>
              <a:gd name="connsiteX0" fmla="*/ 95958 w 113975"/>
              <a:gd name="connsiteY0" fmla="*/ 82 h 113975"/>
              <a:gd name="connsiteX1" fmla="*/ 114953 w 113975"/>
              <a:gd name="connsiteY1" fmla="*/ 10814 h 113975"/>
              <a:gd name="connsiteX2" fmla="*/ 112579 w 113975"/>
              <a:gd name="connsiteY2" fmla="*/ 33419 h 113975"/>
              <a:gd name="connsiteX3" fmla="*/ 33841 w 113975"/>
              <a:gd name="connsiteY3" fmla="*/ 112062 h 113975"/>
              <a:gd name="connsiteX4" fmla="*/ 4968 w 113975"/>
              <a:gd name="connsiteY4" fmla="*/ 110163 h 113975"/>
              <a:gd name="connsiteX5" fmla="*/ 7247 w 113975"/>
              <a:gd name="connsiteY5" fmla="*/ 82049 h 113975"/>
              <a:gd name="connsiteX6" fmla="*/ 77912 w 113975"/>
              <a:gd name="connsiteY6" fmla="*/ 9105 h 113975"/>
              <a:gd name="connsiteX7" fmla="*/ 95958 w 113975"/>
              <a:gd name="connsiteY7" fmla="*/ 82 h 1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75" h="113975">
                <a:moveTo>
                  <a:pt x="95958" y="82"/>
                </a:moveTo>
                <a:cubicBezTo>
                  <a:pt x="104791" y="-203"/>
                  <a:pt x="111344" y="3216"/>
                  <a:pt x="114953" y="10814"/>
                </a:cubicBezTo>
                <a:cubicBezTo>
                  <a:pt x="118563" y="18603"/>
                  <a:pt x="118848" y="26961"/>
                  <a:pt x="112579" y="33419"/>
                </a:cubicBezTo>
                <a:cubicBezTo>
                  <a:pt x="86555" y="59919"/>
                  <a:pt x="60530" y="86228"/>
                  <a:pt x="33841" y="112062"/>
                </a:cubicBezTo>
                <a:cubicBezTo>
                  <a:pt x="25483" y="120230"/>
                  <a:pt x="12376" y="118521"/>
                  <a:pt x="4968" y="110163"/>
                </a:cubicBezTo>
                <a:cubicBezTo>
                  <a:pt x="-2726" y="101615"/>
                  <a:pt x="-1111" y="91642"/>
                  <a:pt x="7247" y="82049"/>
                </a:cubicBezTo>
                <a:cubicBezTo>
                  <a:pt x="29567" y="56594"/>
                  <a:pt x="54072" y="33135"/>
                  <a:pt x="77912" y="9105"/>
                </a:cubicBezTo>
                <a:cubicBezTo>
                  <a:pt x="83040" y="3976"/>
                  <a:pt x="88359" y="-678"/>
                  <a:pt x="95958" y="82"/>
                </a:cubicBezTo>
              </a:path>
            </a:pathLst>
          </a:custGeom>
          <a:solidFill>
            <a:srgbClr val="4FB191"/>
          </a:solidFill>
          <a:ln w="9476" cap="flat">
            <a:noFill/>
            <a:prstDash val="solid"/>
            <a:miter/>
          </a:ln>
        </p:spPr>
        <p:txBody>
          <a:bodyPr rtlCol="0" anchor="ctr"/>
          <a:lstStyle/>
          <a:p>
            <a:endParaRPr lang="en-GB" dirty="0"/>
          </a:p>
        </p:txBody>
      </p:sp>
      <p:sp>
        <p:nvSpPr>
          <p:cNvPr id="80" name="Freeform: Shape 79">
            <a:extLst>
              <a:ext uri="{FF2B5EF4-FFF2-40B4-BE49-F238E27FC236}">
                <a16:creationId xmlns="" xmlns:a16="http://schemas.microsoft.com/office/drawing/2014/main" id="{00F0018F-9483-4D84-B297-4353F940BCB1}"/>
              </a:ext>
            </a:extLst>
          </p:cNvPr>
          <p:cNvSpPr/>
          <p:nvPr/>
        </p:nvSpPr>
        <p:spPr>
          <a:xfrm>
            <a:off x="4492333" y="2989102"/>
            <a:ext cx="113975" cy="113975"/>
          </a:xfrm>
          <a:custGeom>
            <a:avLst/>
            <a:gdLst>
              <a:gd name="connsiteX0" fmla="*/ 23181 w 113975"/>
              <a:gd name="connsiteY0" fmla="*/ 2 h 113975"/>
              <a:gd name="connsiteX1" fmla="*/ 47686 w 113975"/>
              <a:gd name="connsiteY1" fmla="*/ 17383 h 113975"/>
              <a:gd name="connsiteX2" fmla="*/ 106763 w 113975"/>
              <a:gd name="connsiteY2" fmla="*/ 76365 h 113975"/>
              <a:gd name="connsiteX3" fmla="*/ 104199 w 113975"/>
              <a:gd name="connsiteY3" fmla="*/ 115496 h 113975"/>
              <a:gd name="connsiteX4" fmla="*/ 81973 w 113975"/>
              <a:gd name="connsiteY4" fmla="*/ 110843 h 113975"/>
              <a:gd name="connsiteX5" fmla="*/ 5895 w 113975"/>
              <a:gd name="connsiteY5" fmla="*/ 34859 h 113975"/>
              <a:gd name="connsiteX6" fmla="*/ 2286 w 113975"/>
              <a:gd name="connsiteY6" fmla="*/ 11209 h 113975"/>
              <a:gd name="connsiteX7" fmla="*/ 23181 w 113975"/>
              <a:gd name="connsiteY7" fmla="*/ 2 h 1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75" h="113975">
                <a:moveTo>
                  <a:pt x="23181" y="2"/>
                </a:moveTo>
                <a:cubicBezTo>
                  <a:pt x="32489" y="1426"/>
                  <a:pt x="40088" y="9405"/>
                  <a:pt x="47686" y="17383"/>
                </a:cubicBezTo>
                <a:cubicBezTo>
                  <a:pt x="66967" y="37519"/>
                  <a:pt x="85868" y="57939"/>
                  <a:pt x="106763" y="76365"/>
                </a:cubicBezTo>
                <a:cubicBezTo>
                  <a:pt x="122055" y="89852"/>
                  <a:pt x="120915" y="108468"/>
                  <a:pt x="104199" y="115496"/>
                </a:cubicBezTo>
                <a:cubicBezTo>
                  <a:pt x="95461" y="119201"/>
                  <a:pt x="87957" y="116731"/>
                  <a:pt x="81973" y="110843"/>
                </a:cubicBezTo>
                <a:cubicBezTo>
                  <a:pt x="56424" y="85768"/>
                  <a:pt x="31065" y="60409"/>
                  <a:pt x="5895" y="34859"/>
                </a:cubicBezTo>
                <a:cubicBezTo>
                  <a:pt x="-753" y="28116"/>
                  <a:pt x="-1513" y="19757"/>
                  <a:pt x="2286" y="11209"/>
                </a:cubicBezTo>
                <a:cubicBezTo>
                  <a:pt x="5895" y="3611"/>
                  <a:pt x="12164" y="-93"/>
                  <a:pt x="23181" y="2"/>
                </a:cubicBezTo>
              </a:path>
            </a:pathLst>
          </a:custGeom>
          <a:solidFill>
            <a:srgbClr val="4FB191"/>
          </a:solidFill>
          <a:ln w="9476" cap="flat">
            <a:noFill/>
            <a:prstDash val="solid"/>
            <a:miter/>
          </a:ln>
        </p:spPr>
        <p:txBody>
          <a:bodyPr rtlCol="0" anchor="ctr"/>
          <a:lstStyle/>
          <a:p>
            <a:endParaRPr lang="en-GB" dirty="0"/>
          </a:p>
        </p:txBody>
      </p:sp>
      <p:sp>
        <p:nvSpPr>
          <p:cNvPr id="81" name="Freeform: Shape 80">
            <a:extLst>
              <a:ext uri="{FF2B5EF4-FFF2-40B4-BE49-F238E27FC236}">
                <a16:creationId xmlns="" xmlns:a16="http://schemas.microsoft.com/office/drawing/2014/main" id="{942C6786-664B-4098-9B84-AFA0B237FBA3}"/>
              </a:ext>
            </a:extLst>
          </p:cNvPr>
          <p:cNvSpPr/>
          <p:nvPr/>
        </p:nvSpPr>
        <p:spPr>
          <a:xfrm>
            <a:off x="5026375" y="2988853"/>
            <a:ext cx="113975" cy="113975"/>
          </a:xfrm>
          <a:custGeom>
            <a:avLst/>
            <a:gdLst>
              <a:gd name="connsiteX0" fmla="*/ 115052 w 113975"/>
              <a:gd name="connsiteY0" fmla="*/ 22190 h 113975"/>
              <a:gd name="connsiteX1" fmla="*/ 107644 w 113975"/>
              <a:gd name="connsiteY1" fmla="*/ 38622 h 113975"/>
              <a:gd name="connsiteX2" fmla="*/ 38214 w 113975"/>
              <a:gd name="connsiteY2" fmla="*/ 107957 h 113975"/>
              <a:gd name="connsiteX3" fmla="*/ 5161 w 113975"/>
              <a:gd name="connsiteY3" fmla="*/ 111376 h 113975"/>
              <a:gd name="connsiteX4" fmla="*/ 8865 w 113975"/>
              <a:gd name="connsiteY4" fmla="*/ 77943 h 113975"/>
              <a:gd name="connsiteX5" fmla="*/ 79055 w 113975"/>
              <a:gd name="connsiteY5" fmla="*/ 7564 h 113975"/>
              <a:gd name="connsiteX6" fmla="*/ 104889 w 113975"/>
              <a:gd name="connsiteY6" fmla="*/ 2055 h 113975"/>
              <a:gd name="connsiteX7" fmla="*/ 115052 w 113975"/>
              <a:gd name="connsiteY7" fmla="*/ 22190 h 1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75" h="113975">
                <a:moveTo>
                  <a:pt x="115052" y="22190"/>
                </a:moveTo>
                <a:cubicBezTo>
                  <a:pt x="117617" y="29124"/>
                  <a:pt x="112488" y="33778"/>
                  <a:pt x="107644" y="38622"/>
                </a:cubicBezTo>
                <a:cubicBezTo>
                  <a:pt x="84564" y="61702"/>
                  <a:pt x="61484" y="84877"/>
                  <a:pt x="38214" y="107957"/>
                </a:cubicBezTo>
                <a:cubicBezTo>
                  <a:pt x="26627" y="119449"/>
                  <a:pt x="14089" y="120589"/>
                  <a:pt x="5161" y="111376"/>
                </a:cubicBezTo>
                <a:cubicBezTo>
                  <a:pt x="-2912" y="103018"/>
                  <a:pt x="-1392" y="88296"/>
                  <a:pt x="8865" y="77943"/>
                </a:cubicBezTo>
                <a:cubicBezTo>
                  <a:pt x="32230" y="54388"/>
                  <a:pt x="55690" y="31023"/>
                  <a:pt x="79055" y="7564"/>
                </a:cubicBezTo>
                <a:cubicBezTo>
                  <a:pt x="86463" y="60"/>
                  <a:pt x="95296" y="-2029"/>
                  <a:pt x="104889" y="2055"/>
                </a:cubicBezTo>
                <a:cubicBezTo>
                  <a:pt x="112963" y="5474"/>
                  <a:pt x="117332" y="11838"/>
                  <a:pt x="115052" y="22190"/>
                </a:cubicBezTo>
              </a:path>
            </a:pathLst>
          </a:custGeom>
          <a:solidFill>
            <a:srgbClr val="4FB191"/>
          </a:solidFill>
          <a:ln w="9476" cap="flat">
            <a:noFill/>
            <a:prstDash val="solid"/>
            <a:miter/>
          </a:ln>
        </p:spPr>
        <p:txBody>
          <a:bodyPr rtlCol="0" anchor="ctr"/>
          <a:lstStyle/>
          <a:p>
            <a:endParaRPr lang="en-GB" dirty="0"/>
          </a:p>
        </p:txBody>
      </p:sp>
      <p:sp>
        <p:nvSpPr>
          <p:cNvPr id="82" name="Freeform: Shape 81">
            <a:extLst>
              <a:ext uri="{FF2B5EF4-FFF2-40B4-BE49-F238E27FC236}">
                <a16:creationId xmlns="" xmlns:a16="http://schemas.microsoft.com/office/drawing/2014/main" id="{2772A5EA-DB1B-4E06-86C4-FA7CA38D7F56}"/>
              </a:ext>
            </a:extLst>
          </p:cNvPr>
          <p:cNvSpPr/>
          <p:nvPr/>
        </p:nvSpPr>
        <p:spPr>
          <a:xfrm>
            <a:off x="5026456" y="3522092"/>
            <a:ext cx="113975" cy="113975"/>
          </a:xfrm>
          <a:custGeom>
            <a:avLst/>
            <a:gdLst>
              <a:gd name="connsiteX0" fmla="*/ 115351 w 113975"/>
              <a:gd name="connsiteY0" fmla="*/ 95488 h 113975"/>
              <a:gd name="connsiteX1" fmla="*/ 103574 w 113975"/>
              <a:gd name="connsiteY1" fmla="*/ 115719 h 113975"/>
              <a:gd name="connsiteX2" fmla="*/ 78405 w 113975"/>
              <a:gd name="connsiteY2" fmla="*/ 108880 h 113975"/>
              <a:gd name="connsiteX3" fmla="*/ 9355 w 113975"/>
              <a:gd name="connsiteY3" fmla="*/ 39356 h 113975"/>
              <a:gd name="connsiteX4" fmla="*/ 5651 w 113975"/>
              <a:gd name="connsiteY4" fmla="*/ 5448 h 113975"/>
              <a:gd name="connsiteX5" fmla="*/ 38893 w 113975"/>
              <a:gd name="connsiteY5" fmla="*/ 9437 h 113975"/>
              <a:gd name="connsiteX6" fmla="*/ 110793 w 113975"/>
              <a:gd name="connsiteY6" fmla="*/ 81621 h 113975"/>
              <a:gd name="connsiteX7" fmla="*/ 115351 w 113975"/>
              <a:gd name="connsiteY7" fmla="*/ 95488 h 1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75" h="113975">
                <a:moveTo>
                  <a:pt x="115351" y="95488"/>
                </a:moveTo>
                <a:cubicBezTo>
                  <a:pt x="115067" y="103941"/>
                  <a:pt x="113452" y="112395"/>
                  <a:pt x="103574" y="115719"/>
                </a:cubicBezTo>
                <a:cubicBezTo>
                  <a:pt x="93791" y="119043"/>
                  <a:pt x="85813" y="116479"/>
                  <a:pt x="78405" y="108880"/>
                </a:cubicBezTo>
                <a:cubicBezTo>
                  <a:pt x="55610" y="85420"/>
                  <a:pt x="32340" y="62530"/>
                  <a:pt x="9355" y="39356"/>
                </a:cubicBezTo>
                <a:cubicBezTo>
                  <a:pt x="-1568" y="28338"/>
                  <a:pt x="-3088" y="13901"/>
                  <a:pt x="5651" y="5448"/>
                </a:cubicBezTo>
                <a:cubicBezTo>
                  <a:pt x="14389" y="-3005"/>
                  <a:pt x="27781" y="-1580"/>
                  <a:pt x="38893" y="9437"/>
                </a:cubicBezTo>
                <a:cubicBezTo>
                  <a:pt x="63018" y="33372"/>
                  <a:pt x="86953" y="57497"/>
                  <a:pt x="110793" y="81621"/>
                </a:cubicBezTo>
                <a:cubicBezTo>
                  <a:pt x="114117" y="85136"/>
                  <a:pt x="116776" y="89505"/>
                  <a:pt x="115351" y="95488"/>
                </a:cubicBezTo>
              </a:path>
            </a:pathLst>
          </a:custGeom>
          <a:solidFill>
            <a:srgbClr val="4FB191"/>
          </a:solidFill>
          <a:ln w="9476" cap="flat">
            <a:noFill/>
            <a:prstDash val="solid"/>
            <a:miter/>
          </a:ln>
        </p:spPr>
        <p:txBody>
          <a:bodyPr rtlCol="0" anchor="ctr"/>
          <a:lstStyle/>
          <a:p>
            <a:endParaRPr lang="en-GB" dirty="0"/>
          </a:p>
        </p:txBody>
      </p:sp>
      <p:sp>
        <p:nvSpPr>
          <p:cNvPr id="83" name="Freeform: Shape 82">
            <a:extLst>
              <a:ext uri="{FF2B5EF4-FFF2-40B4-BE49-F238E27FC236}">
                <a16:creationId xmlns="" xmlns:a16="http://schemas.microsoft.com/office/drawing/2014/main" id="{3DE5F8AB-76F0-497F-BFEB-7497C1B4BA44}"/>
              </a:ext>
            </a:extLst>
          </p:cNvPr>
          <p:cNvSpPr/>
          <p:nvPr/>
        </p:nvSpPr>
        <p:spPr>
          <a:xfrm>
            <a:off x="5120715" y="3293409"/>
            <a:ext cx="142469" cy="37992"/>
          </a:xfrm>
          <a:custGeom>
            <a:avLst/>
            <a:gdLst>
              <a:gd name="connsiteX0" fmla="*/ 75516 w 142468"/>
              <a:gd name="connsiteY0" fmla="*/ 103 h 37991"/>
              <a:gd name="connsiteX1" fmla="*/ 126519 w 142468"/>
              <a:gd name="connsiteY1" fmla="*/ 198 h 37991"/>
              <a:gd name="connsiteX2" fmla="*/ 148365 w 142468"/>
              <a:gd name="connsiteY2" fmla="*/ 20333 h 37991"/>
              <a:gd name="connsiteX3" fmla="*/ 127279 w 142468"/>
              <a:gd name="connsiteY3" fmla="*/ 41419 h 37991"/>
              <a:gd name="connsiteX4" fmla="*/ 21188 w 142468"/>
              <a:gd name="connsiteY4" fmla="*/ 41419 h 37991"/>
              <a:gd name="connsiteX5" fmla="*/ 7 w 142468"/>
              <a:gd name="connsiteY5" fmla="*/ 20428 h 37991"/>
              <a:gd name="connsiteX6" fmla="*/ 21852 w 142468"/>
              <a:gd name="connsiteY6" fmla="*/ 198 h 37991"/>
              <a:gd name="connsiteX7" fmla="*/ 75516 w 142468"/>
              <a:gd name="connsiteY7" fmla="*/ 103 h 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68" h="37991">
                <a:moveTo>
                  <a:pt x="75516" y="103"/>
                </a:moveTo>
                <a:cubicBezTo>
                  <a:pt x="92517" y="103"/>
                  <a:pt x="109518" y="-182"/>
                  <a:pt x="126519" y="198"/>
                </a:cubicBezTo>
                <a:cubicBezTo>
                  <a:pt x="140386" y="482"/>
                  <a:pt x="148080" y="7891"/>
                  <a:pt x="148365" y="20333"/>
                </a:cubicBezTo>
                <a:cubicBezTo>
                  <a:pt x="148650" y="32396"/>
                  <a:pt x="140481" y="41324"/>
                  <a:pt x="127279" y="41419"/>
                </a:cubicBezTo>
                <a:cubicBezTo>
                  <a:pt x="91947" y="41798"/>
                  <a:pt x="56520" y="41798"/>
                  <a:pt x="21188" y="41419"/>
                </a:cubicBezTo>
                <a:cubicBezTo>
                  <a:pt x="8080" y="41324"/>
                  <a:pt x="-278" y="32301"/>
                  <a:pt x="7" y="20428"/>
                </a:cubicBezTo>
                <a:cubicBezTo>
                  <a:pt x="292" y="8081"/>
                  <a:pt x="8175" y="387"/>
                  <a:pt x="21852" y="198"/>
                </a:cubicBezTo>
                <a:cubicBezTo>
                  <a:pt x="39709" y="-182"/>
                  <a:pt x="57565" y="103"/>
                  <a:pt x="75516" y="103"/>
                </a:cubicBezTo>
              </a:path>
            </a:pathLst>
          </a:custGeom>
          <a:solidFill>
            <a:srgbClr val="4FB191"/>
          </a:solidFill>
          <a:ln w="9476" cap="flat">
            <a:noFill/>
            <a:prstDash val="solid"/>
            <a:miter/>
          </a:ln>
        </p:spPr>
        <p:txBody>
          <a:bodyPr rtlCol="0" anchor="ctr"/>
          <a:lstStyle/>
          <a:p>
            <a:endParaRPr lang="en-GB" dirty="0"/>
          </a:p>
        </p:txBody>
      </p:sp>
      <p:sp>
        <p:nvSpPr>
          <p:cNvPr id="84" name="Freeform: Shape 83">
            <a:extLst>
              <a:ext uri="{FF2B5EF4-FFF2-40B4-BE49-F238E27FC236}">
                <a16:creationId xmlns="" xmlns:a16="http://schemas.microsoft.com/office/drawing/2014/main" id="{DD040AE9-737E-4572-B71B-07661D918DEB}"/>
              </a:ext>
            </a:extLst>
          </p:cNvPr>
          <p:cNvSpPr/>
          <p:nvPr/>
        </p:nvSpPr>
        <p:spPr>
          <a:xfrm>
            <a:off x="4366486" y="3293464"/>
            <a:ext cx="142469" cy="37992"/>
          </a:xfrm>
          <a:custGeom>
            <a:avLst/>
            <a:gdLst>
              <a:gd name="connsiteX0" fmla="*/ 73615 w 142468"/>
              <a:gd name="connsiteY0" fmla="*/ 41458 h 37991"/>
              <a:gd name="connsiteX1" fmla="*/ 23846 w 142468"/>
              <a:gd name="connsiteY1" fmla="*/ 41458 h 37991"/>
              <a:gd name="connsiteX2" fmla="*/ 7 w 142468"/>
              <a:gd name="connsiteY2" fmla="*/ 20183 h 37991"/>
              <a:gd name="connsiteX3" fmla="*/ 23466 w 142468"/>
              <a:gd name="connsiteY3" fmla="*/ 142 h 37991"/>
              <a:gd name="connsiteX4" fmla="*/ 125759 w 142468"/>
              <a:gd name="connsiteY4" fmla="*/ 142 h 37991"/>
              <a:gd name="connsiteX5" fmla="*/ 148649 w 142468"/>
              <a:gd name="connsiteY5" fmla="*/ 20848 h 37991"/>
              <a:gd name="connsiteX6" fmla="*/ 126139 w 142468"/>
              <a:gd name="connsiteY6" fmla="*/ 41458 h 37991"/>
              <a:gd name="connsiteX7" fmla="*/ 73615 w 142468"/>
              <a:gd name="connsiteY7" fmla="*/ 41458 h 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68" h="37991">
                <a:moveTo>
                  <a:pt x="73615" y="41458"/>
                </a:moveTo>
                <a:cubicBezTo>
                  <a:pt x="56994" y="41458"/>
                  <a:pt x="40468" y="41648"/>
                  <a:pt x="23846" y="41458"/>
                </a:cubicBezTo>
                <a:cubicBezTo>
                  <a:pt x="8649" y="41268"/>
                  <a:pt x="-278" y="33005"/>
                  <a:pt x="7" y="20183"/>
                </a:cubicBezTo>
                <a:cubicBezTo>
                  <a:pt x="292" y="7551"/>
                  <a:pt x="8555" y="142"/>
                  <a:pt x="23466" y="142"/>
                </a:cubicBezTo>
                <a:cubicBezTo>
                  <a:pt x="57564" y="-47"/>
                  <a:pt x="91661" y="-47"/>
                  <a:pt x="125759" y="142"/>
                </a:cubicBezTo>
                <a:cubicBezTo>
                  <a:pt x="140196" y="237"/>
                  <a:pt x="148744" y="8311"/>
                  <a:pt x="148649" y="20848"/>
                </a:cubicBezTo>
                <a:cubicBezTo>
                  <a:pt x="148554" y="32340"/>
                  <a:pt x="139436" y="41173"/>
                  <a:pt x="126139" y="41458"/>
                </a:cubicBezTo>
                <a:cubicBezTo>
                  <a:pt x="108568" y="41838"/>
                  <a:pt x="91092" y="41458"/>
                  <a:pt x="73615" y="41458"/>
                </a:cubicBezTo>
              </a:path>
            </a:pathLst>
          </a:custGeom>
          <a:solidFill>
            <a:srgbClr val="4FB191"/>
          </a:solidFill>
          <a:ln w="9476" cap="flat">
            <a:noFill/>
            <a:prstDash val="solid"/>
            <a:miter/>
          </a:ln>
        </p:spPr>
        <p:txBody>
          <a:bodyPr rtlCol="0" anchor="ctr"/>
          <a:lstStyle/>
          <a:p>
            <a:endParaRPr lang="en-GB" dirty="0"/>
          </a:p>
        </p:txBody>
      </p:sp>
      <p:sp>
        <p:nvSpPr>
          <p:cNvPr id="85" name="Freeform: Shape 84">
            <a:extLst>
              <a:ext uri="{FF2B5EF4-FFF2-40B4-BE49-F238E27FC236}">
                <a16:creationId xmlns="" xmlns:a16="http://schemas.microsoft.com/office/drawing/2014/main" id="{FD78C78C-E0C6-49CC-B8A2-34348E843D26}"/>
              </a:ext>
            </a:extLst>
          </p:cNvPr>
          <p:cNvSpPr/>
          <p:nvPr/>
        </p:nvSpPr>
        <p:spPr>
          <a:xfrm>
            <a:off x="4653406" y="3150287"/>
            <a:ext cx="161465" cy="161465"/>
          </a:xfrm>
          <a:custGeom>
            <a:avLst/>
            <a:gdLst>
              <a:gd name="connsiteX0" fmla="*/ 164332 w 161464"/>
              <a:gd name="connsiteY0" fmla="*/ 20702 h 161464"/>
              <a:gd name="connsiteX1" fmla="*/ 164332 w 161464"/>
              <a:gd name="connsiteY1" fmla="*/ 26116 h 161464"/>
              <a:gd name="connsiteX2" fmla="*/ 149801 w 161464"/>
              <a:gd name="connsiteY2" fmla="*/ 42832 h 161464"/>
              <a:gd name="connsiteX3" fmla="*/ 43424 w 161464"/>
              <a:gd name="connsiteY3" fmla="*/ 149019 h 161464"/>
              <a:gd name="connsiteX4" fmla="*/ 26803 w 161464"/>
              <a:gd name="connsiteY4" fmla="*/ 164025 h 161464"/>
              <a:gd name="connsiteX5" fmla="*/ 3058 w 161464"/>
              <a:gd name="connsiteY5" fmla="*/ 134107 h 161464"/>
              <a:gd name="connsiteX6" fmla="*/ 59380 w 161464"/>
              <a:gd name="connsiteY6" fmla="*/ 39223 h 161464"/>
              <a:gd name="connsiteX7" fmla="*/ 116748 w 161464"/>
              <a:gd name="connsiteY7" fmla="*/ 6645 h 161464"/>
              <a:gd name="connsiteX8" fmla="*/ 159393 w 161464"/>
              <a:gd name="connsiteY8" fmla="*/ 471 h 161464"/>
              <a:gd name="connsiteX9" fmla="*/ 164332 w 161464"/>
              <a:gd name="connsiteY9" fmla="*/ 6075 h 161464"/>
              <a:gd name="connsiteX10" fmla="*/ 164332 w 161464"/>
              <a:gd name="connsiteY10" fmla="*/ 20702 h 16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4" h="161464">
                <a:moveTo>
                  <a:pt x="164332" y="20702"/>
                </a:moveTo>
                <a:cubicBezTo>
                  <a:pt x="164332" y="22506"/>
                  <a:pt x="164047" y="24311"/>
                  <a:pt x="164332" y="26116"/>
                </a:cubicBezTo>
                <a:cubicBezTo>
                  <a:pt x="166232" y="37703"/>
                  <a:pt x="162243" y="41882"/>
                  <a:pt x="149801" y="42832"/>
                </a:cubicBezTo>
                <a:cubicBezTo>
                  <a:pt x="96327" y="46631"/>
                  <a:pt x="47888" y="94121"/>
                  <a:pt x="43424" y="149019"/>
                </a:cubicBezTo>
                <a:cubicBezTo>
                  <a:pt x="42474" y="160891"/>
                  <a:pt x="38770" y="164405"/>
                  <a:pt x="26803" y="164025"/>
                </a:cubicBezTo>
                <a:cubicBezTo>
                  <a:pt x="-2546" y="163076"/>
                  <a:pt x="-2926" y="163645"/>
                  <a:pt x="3058" y="134107"/>
                </a:cubicBezTo>
                <a:cubicBezTo>
                  <a:pt x="10846" y="96020"/>
                  <a:pt x="28987" y="64677"/>
                  <a:pt x="59380" y="39223"/>
                </a:cubicBezTo>
                <a:cubicBezTo>
                  <a:pt x="76952" y="24501"/>
                  <a:pt x="96707" y="15858"/>
                  <a:pt x="116748" y="6645"/>
                </a:cubicBezTo>
                <a:cubicBezTo>
                  <a:pt x="130520" y="376"/>
                  <a:pt x="145716" y="7025"/>
                  <a:pt x="159393" y="471"/>
                </a:cubicBezTo>
                <a:cubicBezTo>
                  <a:pt x="163098" y="-1333"/>
                  <a:pt x="164522" y="2371"/>
                  <a:pt x="164332" y="6075"/>
                </a:cubicBezTo>
                <a:cubicBezTo>
                  <a:pt x="164142" y="10824"/>
                  <a:pt x="164332" y="15763"/>
                  <a:pt x="164332" y="20702"/>
                </a:cubicBezTo>
              </a:path>
            </a:pathLst>
          </a:custGeom>
          <a:solidFill>
            <a:srgbClr val="4FB191"/>
          </a:solidFill>
          <a:ln w="9476" cap="flat">
            <a:noFill/>
            <a:prstDash val="solid"/>
            <a:miter/>
          </a:ln>
        </p:spPr>
        <p:txBody>
          <a:bodyPr rtlCol="0" anchor="ctr"/>
          <a:lstStyle/>
          <a:p>
            <a:endParaRPr lang="en-GB" dirty="0"/>
          </a:p>
        </p:txBody>
      </p:sp>
      <p:sp>
        <p:nvSpPr>
          <p:cNvPr id="86" name="Freeform: Shape 85">
            <a:extLst>
              <a:ext uri="{FF2B5EF4-FFF2-40B4-BE49-F238E27FC236}">
                <a16:creationId xmlns="" xmlns:a16="http://schemas.microsoft.com/office/drawing/2014/main" id="{8AF4B45A-8767-42A8-93CE-E248EE1F9569}"/>
              </a:ext>
            </a:extLst>
          </p:cNvPr>
          <p:cNvSpPr/>
          <p:nvPr/>
        </p:nvSpPr>
        <p:spPr>
          <a:xfrm>
            <a:off x="1883167" y="3122929"/>
            <a:ext cx="598369" cy="588871"/>
          </a:xfrm>
          <a:custGeom>
            <a:avLst/>
            <a:gdLst>
              <a:gd name="connsiteX0" fmla="*/ 300229 w 598368"/>
              <a:gd name="connsiteY0" fmla="*/ 591056 h 588870"/>
              <a:gd name="connsiteX1" fmla="*/ 600458 w 598368"/>
              <a:gd name="connsiteY1" fmla="*/ 295480 h 588870"/>
              <a:gd name="connsiteX2" fmla="*/ 300229 w 598368"/>
              <a:gd name="connsiteY2" fmla="*/ 0 h 588870"/>
              <a:gd name="connsiteX3" fmla="*/ 0 w 598368"/>
              <a:gd name="connsiteY3" fmla="*/ 295575 h 588870"/>
              <a:gd name="connsiteX4" fmla="*/ 300229 w 598368"/>
              <a:gd name="connsiteY4" fmla="*/ 591056 h 58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68" h="588870">
                <a:moveTo>
                  <a:pt x="300229" y="591056"/>
                </a:moveTo>
                <a:cubicBezTo>
                  <a:pt x="466063" y="591056"/>
                  <a:pt x="600458" y="458750"/>
                  <a:pt x="600458" y="295480"/>
                </a:cubicBezTo>
                <a:cubicBezTo>
                  <a:pt x="600458" y="132306"/>
                  <a:pt x="466063" y="0"/>
                  <a:pt x="300229" y="0"/>
                </a:cubicBezTo>
                <a:cubicBezTo>
                  <a:pt x="134396" y="0"/>
                  <a:pt x="0" y="132306"/>
                  <a:pt x="0" y="295575"/>
                </a:cubicBezTo>
                <a:cubicBezTo>
                  <a:pt x="0" y="458750"/>
                  <a:pt x="134396" y="591056"/>
                  <a:pt x="300229" y="591056"/>
                </a:cubicBezTo>
              </a:path>
            </a:pathLst>
          </a:custGeom>
          <a:solidFill>
            <a:srgbClr val="FFFFFF"/>
          </a:solidFill>
          <a:ln w="9476" cap="flat">
            <a:noFill/>
            <a:prstDash val="solid"/>
            <a:miter/>
          </a:ln>
        </p:spPr>
        <p:txBody>
          <a:bodyPr rtlCol="0" anchor="ctr"/>
          <a:lstStyle/>
          <a:p>
            <a:endParaRPr lang="en-GB" dirty="0"/>
          </a:p>
        </p:txBody>
      </p:sp>
      <p:sp>
        <p:nvSpPr>
          <p:cNvPr id="87" name="Freeform: Shape 86">
            <a:extLst>
              <a:ext uri="{FF2B5EF4-FFF2-40B4-BE49-F238E27FC236}">
                <a16:creationId xmlns="" xmlns:a16="http://schemas.microsoft.com/office/drawing/2014/main" id="{C5D68AA9-978B-4C87-9583-CD6E5DEA3096}"/>
              </a:ext>
            </a:extLst>
          </p:cNvPr>
          <p:cNvSpPr/>
          <p:nvPr/>
        </p:nvSpPr>
        <p:spPr>
          <a:xfrm>
            <a:off x="1801159" y="2872754"/>
            <a:ext cx="759833" cy="921298"/>
          </a:xfrm>
          <a:custGeom>
            <a:avLst/>
            <a:gdLst>
              <a:gd name="connsiteX0" fmla="*/ 382903 w 759833"/>
              <a:gd name="connsiteY0" fmla="*/ 0 h 921298"/>
              <a:gd name="connsiteX1" fmla="*/ 434476 w 759833"/>
              <a:gd name="connsiteY1" fmla="*/ 0 h 921298"/>
              <a:gd name="connsiteX2" fmla="*/ 469049 w 759833"/>
              <a:gd name="connsiteY2" fmla="*/ 34382 h 921298"/>
              <a:gd name="connsiteX3" fmla="*/ 469049 w 759833"/>
              <a:gd name="connsiteY3" fmla="*/ 102388 h 921298"/>
              <a:gd name="connsiteX4" fmla="*/ 437801 w 759833"/>
              <a:gd name="connsiteY4" fmla="*/ 136675 h 921298"/>
              <a:gd name="connsiteX5" fmla="*/ 434286 w 759833"/>
              <a:gd name="connsiteY5" fmla="*/ 141044 h 921298"/>
              <a:gd name="connsiteX6" fmla="*/ 434191 w 759833"/>
              <a:gd name="connsiteY6" fmla="*/ 170773 h 921298"/>
              <a:gd name="connsiteX7" fmla="*/ 439700 w 759833"/>
              <a:gd name="connsiteY7" fmla="*/ 176946 h 921298"/>
              <a:gd name="connsiteX8" fmla="*/ 508180 w 759833"/>
              <a:gd name="connsiteY8" fmla="*/ 193568 h 921298"/>
              <a:gd name="connsiteX9" fmla="*/ 638302 w 759833"/>
              <a:gd name="connsiteY9" fmla="*/ 270026 h 921298"/>
              <a:gd name="connsiteX10" fmla="*/ 645710 w 759833"/>
              <a:gd name="connsiteY10" fmla="*/ 269741 h 921298"/>
              <a:gd name="connsiteX11" fmla="*/ 653498 w 759833"/>
              <a:gd name="connsiteY11" fmla="*/ 261288 h 921298"/>
              <a:gd name="connsiteX12" fmla="*/ 647420 w 759833"/>
              <a:gd name="connsiteY12" fmla="*/ 252740 h 921298"/>
              <a:gd name="connsiteX13" fmla="*/ 650744 w 759833"/>
              <a:gd name="connsiteY13" fmla="*/ 211994 h 921298"/>
              <a:gd name="connsiteX14" fmla="*/ 668885 w 759833"/>
              <a:gd name="connsiteY14" fmla="*/ 194043 h 921298"/>
              <a:gd name="connsiteX15" fmla="*/ 715045 w 759833"/>
              <a:gd name="connsiteY15" fmla="*/ 194517 h 921298"/>
              <a:gd name="connsiteX16" fmla="*/ 745248 w 759833"/>
              <a:gd name="connsiteY16" fmla="*/ 224436 h 921298"/>
              <a:gd name="connsiteX17" fmla="*/ 745248 w 759833"/>
              <a:gd name="connsiteY17" fmla="*/ 270881 h 921298"/>
              <a:gd name="connsiteX18" fmla="*/ 728627 w 759833"/>
              <a:gd name="connsiteY18" fmla="*/ 287312 h 921298"/>
              <a:gd name="connsiteX19" fmla="*/ 681802 w 759833"/>
              <a:gd name="connsiteY19" fmla="*/ 287407 h 921298"/>
              <a:gd name="connsiteX20" fmla="*/ 674964 w 759833"/>
              <a:gd name="connsiteY20" fmla="*/ 287692 h 921298"/>
              <a:gd name="connsiteX21" fmla="*/ 666890 w 759833"/>
              <a:gd name="connsiteY21" fmla="*/ 296905 h 921298"/>
              <a:gd name="connsiteX22" fmla="*/ 674204 w 759833"/>
              <a:gd name="connsiteY22" fmla="*/ 306213 h 921298"/>
              <a:gd name="connsiteX23" fmla="*/ 763104 w 759833"/>
              <a:gd name="connsiteY23" fmla="*/ 514312 h 921298"/>
              <a:gd name="connsiteX24" fmla="*/ 612467 w 759833"/>
              <a:gd name="connsiteY24" fmla="*/ 854148 h 921298"/>
              <a:gd name="connsiteX25" fmla="*/ 414626 w 759833"/>
              <a:gd name="connsiteY25" fmla="*/ 929276 h 921298"/>
              <a:gd name="connsiteX26" fmla="*/ 23027 w 759833"/>
              <a:gd name="connsiteY26" fmla="*/ 678057 h 921298"/>
              <a:gd name="connsiteX27" fmla="*/ 94451 w 759833"/>
              <a:gd name="connsiteY27" fmla="*/ 303174 h 921298"/>
              <a:gd name="connsiteX28" fmla="*/ 94071 w 759833"/>
              <a:gd name="connsiteY28" fmla="*/ 291966 h 921298"/>
              <a:gd name="connsiteX29" fmla="*/ 80584 w 759833"/>
              <a:gd name="connsiteY29" fmla="*/ 290921 h 921298"/>
              <a:gd name="connsiteX30" fmla="*/ 38413 w 759833"/>
              <a:gd name="connsiteY30" fmla="*/ 289497 h 921298"/>
              <a:gd name="connsiteX31" fmla="*/ 19132 w 759833"/>
              <a:gd name="connsiteY31" fmla="*/ 270406 h 921298"/>
              <a:gd name="connsiteX32" fmla="*/ 19702 w 759833"/>
              <a:gd name="connsiteY32" fmla="*/ 225576 h 921298"/>
              <a:gd name="connsiteX33" fmla="*/ 51045 w 759833"/>
              <a:gd name="connsiteY33" fmla="*/ 194517 h 921298"/>
              <a:gd name="connsiteX34" fmla="*/ 96445 w 759833"/>
              <a:gd name="connsiteY34" fmla="*/ 194707 h 921298"/>
              <a:gd name="connsiteX35" fmla="*/ 114587 w 759833"/>
              <a:gd name="connsiteY35" fmla="*/ 212658 h 921298"/>
              <a:gd name="connsiteX36" fmla="*/ 114207 w 759833"/>
              <a:gd name="connsiteY36" fmla="*/ 257869 h 921298"/>
              <a:gd name="connsiteX37" fmla="*/ 114207 w 759833"/>
              <a:gd name="connsiteY37" fmla="*/ 265182 h 921298"/>
              <a:gd name="connsiteX38" fmla="*/ 123040 w 759833"/>
              <a:gd name="connsiteY38" fmla="*/ 272875 h 921298"/>
              <a:gd name="connsiteX39" fmla="*/ 132348 w 759833"/>
              <a:gd name="connsiteY39" fmla="*/ 265657 h 921298"/>
              <a:gd name="connsiteX40" fmla="*/ 325725 w 759833"/>
              <a:gd name="connsiteY40" fmla="*/ 177041 h 921298"/>
              <a:gd name="connsiteX41" fmla="*/ 331519 w 759833"/>
              <a:gd name="connsiteY41" fmla="*/ 170108 h 921298"/>
              <a:gd name="connsiteX42" fmla="*/ 331424 w 759833"/>
              <a:gd name="connsiteY42" fmla="*/ 141424 h 921298"/>
              <a:gd name="connsiteX43" fmla="*/ 327245 w 759833"/>
              <a:gd name="connsiteY43" fmla="*/ 136675 h 921298"/>
              <a:gd name="connsiteX44" fmla="*/ 296662 w 759833"/>
              <a:gd name="connsiteY44" fmla="*/ 103907 h 921298"/>
              <a:gd name="connsiteX45" fmla="*/ 296662 w 759833"/>
              <a:gd name="connsiteY45" fmla="*/ 33718 h 921298"/>
              <a:gd name="connsiteX46" fmla="*/ 330284 w 759833"/>
              <a:gd name="connsiteY46" fmla="*/ 0 h 921298"/>
              <a:gd name="connsiteX47" fmla="*/ 331329 w 759833"/>
              <a:gd name="connsiteY47" fmla="*/ 0 h 921298"/>
              <a:gd name="connsiteX48" fmla="*/ 382903 w 759833"/>
              <a:gd name="connsiteY48" fmla="*/ 0 h 921298"/>
              <a:gd name="connsiteX49" fmla="*/ 383188 w 759833"/>
              <a:gd name="connsiteY49" fmla="*/ 205915 h 921298"/>
              <a:gd name="connsiteX50" fmla="*/ 202157 w 759833"/>
              <a:gd name="connsiteY50" fmla="*/ 255969 h 921298"/>
              <a:gd name="connsiteX51" fmla="*/ 43447 w 759833"/>
              <a:gd name="connsiteY51" fmla="*/ 632371 h 921298"/>
              <a:gd name="connsiteX52" fmla="*/ 350040 w 759833"/>
              <a:gd name="connsiteY52" fmla="*/ 895939 h 921298"/>
              <a:gd name="connsiteX53" fmla="*/ 567447 w 759833"/>
              <a:gd name="connsiteY53" fmla="*/ 844840 h 921298"/>
              <a:gd name="connsiteX54" fmla="*/ 723498 w 759833"/>
              <a:gd name="connsiteY54" fmla="*/ 477175 h 921298"/>
              <a:gd name="connsiteX55" fmla="*/ 383188 w 759833"/>
              <a:gd name="connsiteY55" fmla="*/ 205915 h 921298"/>
              <a:gd name="connsiteX56" fmla="*/ 382618 w 759833"/>
              <a:gd name="connsiteY56" fmla="*/ 103717 h 921298"/>
              <a:gd name="connsiteX57" fmla="*/ 431532 w 759833"/>
              <a:gd name="connsiteY57" fmla="*/ 103812 h 921298"/>
              <a:gd name="connsiteX58" fmla="*/ 435996 w 759833"/>
              <a:gd name="connsiteY58" fmla="*/ 99443 h 921298"/>
              <a:gd name="connsiteX59" fmla="*/ 435996 w 759833"/>
              <a:gd name="connsiteY59" fmla="*/ 37802 h 921298"/>
              <a:gd name="connsiteX60" fmla="*/ 431532 w 759833"/>
              <a:gd name="connsiteY60" fmla="*/ 33433 h 921298"/>
              <a:gd name="connsiteX61" fmla="*/ 334273 w 759833"/>
              <a:gd name="connsiteY61" fmla="*/ 33433 h 921298"/>
              <a:gd name="connsiteX62" fmla="*/ 329809 w 759833"/>
              <a:gd name="connsiteY62" fmla="*/ 37802 h 921298"/>
              <a:gd name="connsiteX63" fmla="*/ 329809 w 759833"/>
              <a:gd name="connsiteY63" fmla="*/ 99443 h 921298"/>
              <a:gd name="connsiteX64" fmla="*/ 334273 w 759833"/>
              <a:gd name="connsiteY64" fmla="*/ 103812 h 921298"/>
              <a:gd name="connsiteX65" fmla="*/ 382618 w 759833"/>
              <a:gd name="connsiteY65" fmla="*/ 103717 h 921298"/>
              <a:gd name="connsiteX66" fmla="*/ 382903 w 759833"/>
              <a:gd name="connsiteY66" fmla="*/ 136865 h 921298"/>
              <a:gd name="connsiteX67" fmla="*/ 367991 w 759833"/>
              <a:gd name="connsiteY67" fmla="*/ 136865 h 921298"/>
              <a:gd name="connsiteX68" fmla="*/ 364572 w 759833"/>
              <a:gd name="connsiteY68" fmla="*/ 140094 h 921298"/>
              <a:gd name="connsiteX69" fmla="*/ 364572 w 759833"/>
              <a:gd name="connsiteY69" fmla="*/ 169253 h 921298"/>
              <a:gd name="connsiteX70" fmla="*/ 367801 w 759833"/>
              <a:gd name="connsiteY70" fmla="*/ 172672 h 921298"/>
              <a:gd name="connsiteX71" fmla="*/ 397529 w 759833"/>
              <a:gd name="connsiteY71" fmla="*/ 172672 h 921298"/>
              <a:gd name="connsiteX72" fmla="*/ 400854 w 759833"/>
              <a:gd name="connsiteY72" fmla="*/ 169348 h 921298"/>
              <a:gd name="connsiteX73" fmla="*/ 400854 w 759833"/>
              <a:gd name="connsiteY73" fmla="*/ 140189 h 921298"/>
              <a:gd name="connsiteX74" fmla="*/ 397055 w 759833"/>
              <a:gd name="connsiteY74" fmla="*/ 136770 h 921298"/>
              <a:gd name="connsiteX75" fmla="*/ 382903 w 759833"/>
              <a:gd name="connsiteY75" fmla="*/ 136865 h 921298"/>
              <a:gd name="connsiteX76" fmla="*/ 89512 w 759833"/>
              <a:gd name="connsiteY76" fmla="*/ 235168 h 921298"/>
              <a:gd name="connsiteX77" fmla="*/ 88372 w 759833"/>
              <a:gd name="connsiteY77" fmla="*/ 233649 h 921298"/>
              <a:gd name="connsiteX78" fmla="*/ 75170 w 759833"/>
              <a:gd name="connsiteY78" fmla="*/ 220637 h 921298"/>
              <a:gd name="connsiteX79" fmla="*/ 71656 w 759833"/>
              <a:gd name="connsiteY79" fmla="*/ 221112 h 921298"/>
              <a:gd name="connsiteX80" fmla="*/ 45822 w 759833"/>
              <a:gd name="connsiteY80" fmla="*/ 246376 h 921298"/>
              <a:gd name="connsiteX81" fmla="*/ 45822 w 759833"/>
              <a:gd name="connsiteY81" fmla="*/ 250650 h 921298"/>
              <a:gd name="connsiteX82" fmla="*/ 57979 w 759833"/>
              <a:gd name="connsiteY82" fmla="*/ 262522 h 921298"/>
              <a:gd name="connsiteX83" fmla="*/ 62158 w 759833"/>
              <a:gd name="connsiteY83" fmla="*/ 262428 h 921298"/>
              <a:gd name="connsiteX84" fmla="*/ 87517 w 759833"/>
              <a:gd name="connsiteY84" fmla="*/ 237448 h 921298"/>
              <a:gd name="connsiteX85" fmla="*/ 89512 w 759833"/>
              <a:gd name="connsiteY85" fmla="*/ 235168 h 921298"/>
              <a:gd name="connsiteX86" fmla="*/ 691870 w 759833"/>
              <a:gd name="connsiteY86" fmla="*/ 218737 h 921298"/>
              <a:gd name="connsiteX87" fmla="*/ 689495 w 759833"/>
              <a:gd name="connsiteY87" fmla="*/ 220827 h 921298"/>
              <a:gd name="connsiteX88" fmla="*/ 678003 w 759833"/>
              <a:gd name="connsiteY88" fmla="*/ 231844 h 921298"/>
              <a:gd name="connsiteX89" fmla="*/ 678003 w 759833"/>
              <a:gd name="connsiteY89" fmla="*/ 237258 h 921298"/>
              <a:gd name="connsiteX90" fmla="*/ 702508 w 759833"/>
              <a:gd name="connsiteY90" fmla="*/ 261573 h 921298"/>
              <a:gd name="connsiteX91" fmla="*/ 707067 w 759833"/>
              <a:gd name="connsiteY91" fmla="*/ 261763 h 921298"/>
              <a:gd name="connsiteX92" fmla="*/ 718844 w 759833"/>
              <a:gd name="connsiteY92" fmla="*/ 250270 h 921298"/>
              <a:gd name="connsiteX93" fmla="*/ 718939 w 759833"/>
              <a:gd name="connsiteY93" fmla="*/ 245331 h 921298"/>
              <a:gd name="connsiteX94" fmla="*/ 693959 w 759833"/>
              <a:gd name="connsiteY94" fmla="*/ 220732 h 921298"/>
              <a:gd name="connsiteX95" fmla="*/ 691870 w 759833"/>
              <a:gd name="connsiteY95" fmla="*/ 218737 h 92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59833" h="921298">
                <a:moveTo>
                  <a:pt x="382903" y="0"/>
                </a:moveTo>
                <a:cubicBezTo>
                  <a:pt x="400094" y="0"/>
                  <a:pt x="417285" y="0"/>
                  <a:pt x="434476" y="0"/>
                </a:cubicBezTo>
                <a:cubicBezTo>
                  <a:pt x="454802" y="95"/>
                  <a:pt x="469049" y="14152"/>
                  <a:pt x="469049" y="34382"/>
                </a:cubicBezTo>
                <a:cubicBezTo>
                  <a:pt x="469144" y="57082"/>
                  <a:pt x="469049" y="79783"/>
                  <a:pt x="469049" y="102388"/>
                </a:cubicBezTo>
                <a:cubicBezTo>
                  <a:pt x="469049" y="121478"/>
                  <a:pt x="456796" y="134965"/>
                  <a:pt x="437801" y="136675"/>
                </a:cubicBezTo>
                <a:cubicBezTo>
                  <a:pt x="434286" y="136960"/>
                  <a:pt x="434286" y="138575"/>
                  <a:pt x="434286" y="141044"/>
                </a:cubicBezTo>
                <a:cubicBezTo>
                  <a:pt x="434286" y="151017"/>
                  <a:pt x="434571" y="160895"/>
                  <a:pt x="434191" y="170773"/>
                </a:cubicBezTo>
                <a:cubicBezTo>
                  <a:pt x="434001" y="175237"/>
                  <a:pt x="435711" y="176471"/>
                  <a:pt x="439700" y="176946"/>
                </a:cubicBezTo>
                <a:cubicBezTo>
                  <a:pt x="463065" y="180176"/>
                  <a:pt x="485860" y="185874"/>
                  <a:pt x="508180" y="193568"/>
                </a:cubicBezTo>
                <a:cubicBezTo>
                  <a:pt x="556620" y="210284"/>
                  <a:pt x="600025" y="235833"/>
                  <a:pt x="638302" y="270026"/>
                </a:cubicBezTo>
                <a:cubicBezTo>
                  <a:pt x="641341" y="272780"/>
                  <a:pt x="643146" y="272875"/>
                  <a:pt x="645710" y="269741"/>
                </a:cubicBezTo>
                <a:cubicBezTo>
                  <a:pt x="648180" y="266797"/>
                  <a:pt x="652644" y="264517"/>
                  <a:pt x="653498" y="261288"/>
                </a:cubicBezTo>
                <a:cubicBezTo>
                  <a:pt x="654353" y="258058"/>
                  <a:pt x="649414" y="255779"/>
                  <a:pt x="647420" y="252740"/>
                </a:cubicBezTo>
                <a:cubicBezTo>
                  <a:pt x="639157" y="240202"/>
                  <a:pt x="640296" y="223106"/>
                  <a:pt x="650744" y="211994"/>
                </a:cubicBezTo>
                <a:cubicBezTo>
                  <a:pt x="656538" y="205820"/>
                  <a:pt x="662616" y="199741"/>
                  <a:pt x="668885" y="194043"/>
                </a:cubicBezTo>
                <a:cubicBezTo>
                  <a:pt x="682277" y="181695"/>
                  <a:pt x="701938" y="181885"/>
                  <a:pt x="715045" y="194517"/>
                </a:cubicBezTo>
                <a:cubicBezTo>
                  <a:pt x="725303" y="204300"/>
                  <a:pt x="735370" y="214273"/>
                  <a:pt x="745248" y="224436"/>
                </a:cubicBezTo>
                <a:cubicBezTo>
                  <a:pt x="758070" y="237638"/>
                  <a:pt x="758070" y="257489"/>
                  <a:pt x="745248" y="270881"/>
                </a:cubicBezTo>
                <a:cubicBezTo>
                  <a:pt x="739834" y="276484"/>
                  <a:pt x="734326" y="281993"/>
                  <a:pt x="728627" y="287312"/>
                </a:cubicBezTo>
                <a:cubicBezTo>
                  <a:pt x="714950" y="300324"/>
                  <a:pt x="695384" y="300514"/>
                  <a:pt x="681802" y="287407"/>
                </a:cubicBezTo>
                <a:cubicBezTo>
                  <a:pt x="678763" y="284463"/>
                  <a:pt x="677243" y="284748"/>
                  <a:pt x="674964" y="287692"/>
                </a:cubicBezTo>
                <a:cubicBezTo>
                  <a:pt x="672304" y="290921"/>
                  <a:pt x="666795" y="293296"/>
                  <a:pt x="666890" y="296905"/>
                </a:cubicBezTo>
                <a:cubicBezTo>
                  <a:pt x="666890" y="300039"/>
                  <a:pt x="671544" y="303174"/>
                  <a:pt x="674204" y="306213"/>
                </a:cubicBezTo>
                <a:cubicBezTo>
                  <a:pt x="725398" y="366430"/>
                  <a:pt x="756646" y="435575"/>
                  <a:pt x="763104" y="514312"/>
                </a:cubicBezTo>
                <a:cubicBezTo>
                  <a:pt x="774597" y="654407"/>
                  <a:pt x="723403" y="768192"/>
                  <a:pt x="612467" y="854148"/>
                </a:cubicBezTo>
                <a:cubicBezTo>
                  <a:pt x="554530" y="899073"/>
                  <a:pt x="487760" y="923008"/>
                  <a:pt x="414626" y="929276"/>
                </a:cubicBezTo>
                <a:cubicBezTo>
                  <a:pt x="242998" y="944093"/>
                  <a:pt x="78494" y="840376"/>
                  <a:pt x="23027" y="678057"/>
                </a:cubicBezTo>
                <a:cubicBezTo>
                  <a:pt x="-23988" y="540622"/>
                  <a:pt x="1561" y="414964"/>
                  <a:pt x="94451" y="303174"/>
                </a:cubicBezTo>
                <a:cubicBezTo>
                  <a:pt x="99390" y="297190"/>
                  <a:pt x="99580" y="297285"/>
                  <a:pt x="94071" y="291966"/>
                </a:cubicBezTo>
                <a:cubicBezTo>
                  <a:pt x="87612" y="285602"/>
                  <a:pt x="87612" y="285602"/>
                  <a:pt x="80584" y="290921"/>
                </a:cubicBezTo>
                <a:cubicBezTo>
                  <a:pt x="67857" y="300419"/>
                  <a:pt x="50191" y="300039"/>
                  <a:pt x="38413" y="289497"/>
                </a:cubicBezTo>
                <a:cubicBezTo>
                  <a:pt x="31670" y="283513"/>
                  <a:pt x="25211" y="277054"/>
                  <a:pt x="19132" y="270406"/>
                </a:cubicBezTo>
                <a:cubicBezTo>
                  <a:pt x="7355" y="257584"/>
                  <a:pt x="7545" y="238303"/>
                  <a:pt x="19702" y="225576"/>
                </a:cubicBezTo>
                <a:cubicBezTo>
                  <a:pt x="29865" y="214938"/>
                  <a:pt x="40313" y="204585"/>
                  <a:pt x="51045" y="194517"/>
                </a:cubicBezTo>
                <a:cubicBezTo>
                  <a:pt x="63963" y="182455"/>
                  <a:pt x="83433" y="182645"/>
                  <a:pt x="96445" y="194707"/>
                </a:cubicBezTo>
                <a:cubicBezTo>
                  <a:pt x="102714" y="200501"/>
                  <a:pt x="108698" y="206485"/>
                  <a:pt x="114587" y="212658"/>
                </a:cubicBezTo>
                <a:cubicBezTo>
                  <a:pt x="126554" y="225481"/>
                  <a:pt x="126459" y="244951"/>
                  <a:pt x="114207" y="257869"/>
                </a:cubicBezTo>
                <a:cubicBezTo>
                  <a:pt x="111452" y="260813"/>
                  <a:pt x="110787" y="262428"/>
                  <a:pt x="114207" y="265182"/>
                </a:cubicBezTo>
                <a:cubicBezTo>
                  <a:pt x="117341" y="267651"/>
                  <a:pt x="120095" y="272780"/>
                  <a:pt x="123040" y="272875"/>
                </a:cubicBezTo>
                <a:cubicBezTo>
                  <a:pt x="126079" y="272970"/>
                  <a:pt x="129308" y="268316"/>
                  <a:pt x="132348" y="265657"/>
                </a:cubicBezTo>
                <a:cubicBezTo>
                  <a:pt x="188480" y="217787"/>
                  <a:pt x="252781" y="188059"/>
                  <a:pt x="325725" y="177041"/>
                </a:cubicBezTo>
                <a:cubicBezTo>
                  <a:pt x="330284" y="176376"/>
                  <a:pt x="331709" y="174762"/>
                  <a:pt x="331519" y="170108"/>
                </a:cubicBezTo>
                <a:cubicBezTo>
                  <a:pt x="331139" y="160515"/>
                  <a:pt x="331329" y="150922"/>
                  <a:pt x="331424" y="141424"/>
                </a:cubicBezTo>
                <a:cubicBezTo>
                  <a:pt x="331424" y="138290"/>
                  <a:pt x="330949" y="136865"/>
                  <a:pt x="327245" y="136675"/>
                </a:cubicBezTo>
                <a:cubicBezTo>
                  <a:pt x="309864" y="135535"/>
                  <a:pt x="296757" y="121478"/>
                  <a:pt x="296662" y="103907"/>
                </a:cubicBezTo>
                <a:cubicBezTo>
                  <a:pt x="296472" y="80542"/>
                  <a:pt x="296472" y="57082"/>
                  <a:pt x="296662" y="33718"/>
                </a:cubicBezTo>
                <a:cubicBezTo>
                  <a:pt x="296757" y="14437"/>
                  <a:pt x="311003" y="285"/>
                  <a:pt x="330284" y="0"/>
                </a:cubicBezTo>
                <a:cubicBezTo>
                  <a:pt x="330664" y="0"/>
                  <a:pt x="330949" y="0"/>
                  <a:pt x="331329" y="0"/>
                </a:cubicBezTo>
                <a:lnTo>
                  <a:pt x="382903" y="0"/>
                </a:lnTo>
                <a:close/>
                <a:moveTo>
                  <a:pt x="383188" y="205915"/>
                </a:moveTo>
                <a:cubicBezTo>
                  <a:pt x="318887" y="205915"/>
                  <a:pt x="257435" y="222821"/>
                  <a:pt x="202157" y="255969"/>
                </a:cubicBezTo>
                <a:cubicBezTo>
                  <a:pt x="72226" y="333757"/>
                  <a:pt x="8305" y="485439"/>
                  <a:pt x="43447" y="632371"/>
                </a:cubicBezTo>
                <a:cubicBezTo>
                  <a:pt x="77545" y="775125"/>
                  <a:pt x="203107" y="883117"/>
                  <a:pt x="350040" y="895939"/>
                </a:cubicBezTo>
                <a:cubicBezTo>
                  <a:pt x="428018" y="902777"/>
                  <a:pt x="500772" y="886156"/>
                  <a:pt x="567447" y="844840"/>
                </a:cubicBezTo>
                <a:cubicBezTo>
                  <a:pt x="693200" y="766957"/>
                  <a:pt x="755791" y="618979"/>
                  <a:pt x="723498" y="477175"/>
                </a:cubicBezTo>
                <a:cubicBezTo>
                  <a:pt x="687406" y="318465"/>
                  <a:pt x="546362" y="206010"/>
                  <a:pt x="383188" y="205915"/>
                </a:cubicBezTo>
                <a:moveTo>
                  <a:pt x="382618" y="103717"/>
                </a:moveTo>
                <a:cubicBezTo>
                  <a:pt x="398954" y="103717"/>
                  <a:pt x="415196" y="103622"/>
                  <a:pt x="431532" y="103812"/>
                </a:cubicBezTo>
                <a:cubicBezTo>
                  <a:pt x="434951" y="103812"/>
                  <a:pt x="436091" y="103052"/>
                  <a:pt x="435996" y="99443"/>
                </a:cubicBezTo>
                <a:cubicBezTo>
                  <a:pt x="435806" y="78928"/>
                  <a:pt x="435806" y="58317"/>
                  <a:pt x="435996" y="37802"/>
                </a:cubicBezTo>
                <a:cubicBezTo>
                  <a:pt x="435996" y="34287"/>
                  <a:pt x="434951" y="33433"/>
                  <a:pt x="431532" y="33433"/>
                </a:cubicBezTo>
                <a:cubicBezTo>
                  <a:pt x="399144" y="33528"/>
                  <a:pt x="366661" y="33528"/>
                  <a:pt x="334273" y="33433"/>
                </a:cubicBezTo>
                <a:cubicBezTo>
                  <a:pt x="330854" y="33433"/>
                  <a:pt x="329714" y="34193"/>
                  <a:pt x="329809" y="37802"/>
                </a:cubicBezTo>
                <a:cubicBezTo>
                  <a:pt x="329999" y="58317"/>
                  <a:pt x="329999" y="78928"/>
                  <a:pt x="329809" y="99443"/>
                </a:cubicBezTo>
                <a:cubicBezTo>
                  <a:pt x="329809" y="102957"/>
                  <a:pt x="330854" y="103812"/>
                  <a:pt x="334273" y="103812"/>
                </a:cubicBezTo>
                <a:cubicBezTo>
                  <a:pt x="350325" y="103622"/>
                  <a:pt x="366471" y="103717"/>
                  <a:pt x="382618" y="103717"/>
                </a:cubicBezTo>
                <a:moveTo>
                  <a:pt x="382903" y="136865"/>
                </a:moveTo>
                <a:cubicBezTo>
                  <a:pt x="377964" y="136865"/>
                  <a:pt x="373025" y="136960"/>
                  <a:pt x="367991" y="136865"/>
                </a:cubicBezTo>
                <a:cubicBezTo>
                  <a:pt x="365522" y="136770"/>
                  <a:pt x="364572" y="137530"/>
                  <a:pt x="364572" y="140094"/>
                </a:cubicBezTo>
                <a:cubicBezTo>
                  <a:pt x="364667" y="149782"/>
                  <a:pt x="364667" y="159565"/>
                  <a:pt x="364572" y="169253"/>
                </a:cubicBezTo>
                <a:cubicBezTo>
                  <a:pt x="364572" y="171722"/>
                  <a:pt x="365142" y="172767"/>
                  <a:pt x="367801" y="172672"/>
                </a:cubicBezTo>
                <a:cubicBezTo>
                  <a:pt x="377679" y="172577"/>
                  <a:pt x="387652" y="172577"/>
                  <a:pt x="397529" y="172672"/>
                </a:cubicBezTo>
                <a:cubicBezTo>
                  <a:pt x="399999" y="172672"/>
                  <a:pt x="400949" y="171912"/>
                  <a:pt x="400854" y="169348"/>
                </a:cubicBezTo>
                <a:cubicBezTo>
                  <a:pt x="400759" y="159660"/>
                  <a:pt x="400664" y="149877"/>
                  <a:pt x="400854" y="140189"/>
                </a:cubicBezTo>
                <a:cubicBezTo>
                  <a:pt x="400949" y="137150"/>
                  <a:pt x="399619" y="136770"/>
                  <a:pt x="397055" y="136770"/>
                </a:cubicBezTo>
                <a:cubicBezTo>
                  <a:pt x="392496" y="136960"/>
                  <a:pt x="387652" y="136865"/>
                  <a:pt x="382903" y="136865"/>
                </a:cubicBezTo>
                <a:moveTo>
                  <a:pt x="89512" y="235168"/>
                </a:moveTo>
                <a:cubicBezTo>
                  <a:pt x="89037" y="234504"/>
                  <a:pt x="88752" y="234029"/>
                  <a:pt x="88372" y="233649"/>
                </a:cubicBezTo>
                <a:cubicBezTo>
                  <a:pt x="84003" y="229280"/>
                  <a:pt x="79539" y="225006"/>
                  <a:pt x="75170" y="220637"/>
                </a:cubicBezTo>
                <a:cubicBezTo>
                  <a:pt x="73650" y="219117"/>
                  <a:pt x="72701" y="220067"/>
                  <a:pt x="71656" y="221112"/>
                </a:cubicBezTo>
                <a:cubicBezTo>
                  <a:pt x="63108" y="229565"/>
                  <a:pt x="54560" y="238018"/>
                  <a:pt x="45822" y="246376"/>
                </a:cubicBezTo>
                <a:cubicBezTo>
                  <a:pt x="44207" y="247991"/>
                  <a:pt x="44112" y="249035"/>
                  <a:pt x="45822" y="250650"/>
                </a:cubicBezTo>
                <a:cubicBezTo>
                  <a:pt x="50001" y="254544"/>
                  <a:pt x="53990" y="258438"/>
                  <a:pt x="57979" y="262522"/>
                </a:cubicBezTo>
                <a:cubicBezTo>
                  <a:pt x="59689" y="264232"/>
                  <a:pt x="60638" y="263947"/>
                  <a:pt x="62158" y="262428"/>
                </a:cubicBezTo>
                <a:cubicBezTo>
                  <a:pt x="70516" y="254069"/>
                  <a:pt x="79064" y="245806"/>
                  <a:pt x="87517" y="237448"/>
                </a:cubicBezTo>
                <a:cubicBezTo>
                  <a:pt x="88277" y="236688"/>
                  <a:pt x="88942" y="235928"/>
                  <a:pt x="89512" y="235168"/>
                </a:cubicBezTo>
                <a:moveTo>
                  <a:pt x="691870" y="218737"/>
                </a:moveTo>
                <a:cubicBezTo>
                  <a:pt x="691015" y="219497"/>
                  <a:pt x="690255" y="220067"/>
                  <a:pt x="689495" y="220827"/>
                </a:cubicBezTo>
                <a:cubicBezTo>
                  <a:pt x="685696" y="224531"/>
                  <a:pt x="681992" y="228330"/>
                  <a:pt x="678003" y="231844"/>
                </a:cubicBezTo>
                <a:cubicBezTo>
                  <a:pt x="675723" y="233839"/>
                  <a:pt x="675723" y="235074"/>
                  <a:pt x="678003" y="237258"/>
                </a:cubicBezTo>
                <a:cubicBezTo>
                  <a:pt x="686266" y="245236"/>
                  <a:pt x="694434" y="253404"/>
                  <a:pt x="702508" y="261573"/>
                </a:cubicBezTo>
                <a:cubicBezTo>
                  <a:pt x="704217" y="263282"/>
                  <a:pt x="705262" y="263662"/>
                  <a:pt x="707067" y="261763"/>
                </a:cubicBezTo>
                <a:cubicBezTo>
                  <a:pt x="710866" y="257774"/>
                  <a:pt x="714760" y="253974"/>
                  <a:pt x="718844" y="250270"/>
                </a:cubicBezTo>
                <a:cubicBezTo>
                  <a:pt x="720839" y="248466"/>
                  <a:pt x="721124" y="247326"/>
                  <a:pt x="718939" y="245331"/>
                </a:cubicBezTo>
                <a:cubicBezTo>
                  <a:pt x="710486" y="237258"/>
                  <a:pt x="702223" y="228995"/>
                  <a:pt x="693959" y="220732"/>
                </a:cubicBezTo>
                <a:cubicBezTo>
                  <a:pt x="693390" y="220067"/>
                  <a:pt x="692725" y="219497"/>
                  <a:pt x="691870" y="218737"/>
                </a:cubicBezTo>
              </a:path>
            </a:pathLst>
          </a:custGeom>
          <a:solidFill>
            <a:srgbClr val="4FB191"/>
          </a:solidFill>
          <a:ln w="9476" cap="flat">
            <a:noFill/>
            <a:prstDash val="solid"/>
            <a:miter/>
          </a:ln>
        </p:spPr>
        <p:txBody>
          <a:bodyPr rtlCol="0" anchor="ctr"/>
          <a:lstStyle/>
          <a:p>
            <a:endParaRPr lang="en-GB" dirty="0"/>
          </a:p>
        </p:txBody>
      </p:sp>
      <p:sp>
        <p:nvSpPr>
          <p:cNvPr id="88" name="Freeform: Shape 87">
            <a:extLst>
              <a:ext uri="{FF2B5EF4-FFF2-40B4-BE49-F238E27FC236}">
                <a16:creationId xmlns="" xmlns:a16="http://schemas.microsoft.com/office/drawing/2014/main" id="{C1A099C7-0210-4AEE-A345-D27403F35AE8}"/>
              </a:ext>
            </a:extLst>
          </p:cNvPr>
          <p:cNvSpPr/>
          <p:nvPr/>
        </p:nvSpPr>
        <p:spPr>
          <a:xfrm>
            <a:off x="1862756" y="3105778"/>
            <a:ext cx="636360" cy="636361"/>
          </a:xfrm>
          <a:custGeom>
            <a:avLst/>
            <a:gdLst>
              <a:gd name="connsiteX0" fmla="*/ 321115 w 636360"/>
              <a:gd name="connsiteY0" fmla="*/ 637460 h 636360"/>
              <a:gd name="connsiteX1" fmla="*/ 6354 w 636360"/>
              <a:gd name="connsiteY1" fmla="*/ 379306 h 636360"/>
              <a:gd name="connsiteX2" fmla="*/ 128308 w 636360"/>
              <a:gd name="connsiteY2" fmla="*/ 64545 h 636360"/>
              <a:gd name="connsiteX3" fmla="*/ 344575 w 636360"/>
              <a:gd name="connsiteY3" fmla="*/ 814 h 636360"/>
              <a:gd name="connsiteX4" fmla="*/ 637966 w 636360"/>
              <a:gd name="connsiteY4" fmla="*/ 264002 h 636360"/>
              <a:gd name="connsiteX5" fmla="*/ 392825 w 636360"/>
              <a:gd name="connsiteY5" fmla="*/ 629387 h 636360"/>
              <a:gd name="connsiteX6" fmla="*/ 358252 w 636360"/>
              <a:gd name="connsiteY6" fmla="*/ 635275 h 636360"/>
              <a:gd name="connsiteX7" fmla="*/ 321115 w 636360"/>
              <a:gd name="connsiteY7" fmla="*/ 637460 h 636360"/>
              <a:gd name="connsiteX8" fmla="*/ 81198 w 636360"/>
              <a:gd name="connsiteY8" fmla="*/ 475235 h 636360"/>
              <a:gd name="connsiteX9" fmla="*/ 82243 w 636360"/>
              <a:gd name="connsiteY9" fmla="*/ 477420 h 636360"/>
              <a:gd name="connsiteX10" fmla="*/ 160126 w 636360"/>
              <a:gd name="connsiteY10" fmla="*/ 554923 h 636360"/>
              <a:gd name="connsiteX11" fmla="*/ 165160 w 636360"/>
              <a:gd name="connsiteY11" fmla="*/ 553593 h 636360"/>
              <a:gd name="connsiteX12" fmla="*/ 191279 w 636360"/>
              <a:gd name="connsiteY12" fmla="*/ 508573 h 636360"/>
              <a:gd name="connsiteX13" fmla="*/ 198022 w 636360"/>
              <a:gd name="connsiteY13" fmla="*/ 506958 h 636360"/>
              <a:gd name="connsiteX14" fmla="*/ 219108 w 636360"/>
              <a:gd name="connsiteY14" fmla="*/ 519306 h 636360"/>
              <a:gd name="connsiteX15" fmla="*/ 220627 w 636360"/>
              <a:gd name="connsiteY15" fmla="*/ 524815 h 636360"/>
              <a:gd name="connsiteX16" fmla="*/ 194318 w 636360"/>
              <a:gd name="connsiteY16" fmla="*/ 569740 h 636360"/>
              <a:gd name="connsiteX17" fmla="*/ 195933 w 636360"/>
              <a:gd name="connsiteY17" fmla="*/ 575343 h 636360"/>
              <a:gd name="connsiteX18" fmla="*/ 299460 w 636360"/>
              <a:gd name="connsiteY18" fmla="*/ 602887 h 636360"/>
              <a:gd name="connsiteX19" fmla="*/ 304494 w 636360"/>
              <a:gd name="connsiteY19" fmla="*/ 598328 h 636360"/>
              <a:gd name="connsiteX20" fmla="*/ 304304 w 636360"/>
              <a:gd name="connsiteY20" fmla="*/ 548369 h 636360"/>
              <a:gd name="connsiteX21" fmla="*/ 309433 w 636360"/>
              <a:gd name="connsiteY21" fmla="*/ 542956 h 636360"/>
              <a:gd name="connsiteX22" fmla="*/ 332798 w 636360"/>
              <a:gd name="connsiteY22" fmla="*/ 542956 h 636360"/>
              <a:gd name="connsiteX23" fmla="*/ 337927 w 636360"/>
              <a:gd name="connsiteY23" fmla="*/ 548369 h 636360"/>
              <a:gd name="connsiteX24" fmla="*/ 337737 w 636360"/>
              <a:gd name="connsiteY24" fmla="*/ 598328 h 636360"/>
              <a:gd name="connsiteX25" fmla="*/ 342771 w 636360"/>
              <a:gd name="connsiteY25" fmla="*/ 602887 h 636360"/>
              <a:gd name="connsiteX26" fmla="*/ 446393 w 636360"/>
              <a:gd name="connsiteY26" fmla="*/ 575343 h 636360"/>
              <a:gd name="connsiteX27" fmla="*/ 448102 w 636360"/>
              <a:gd name="connsiteY27" fmla="*/ 569645 h 636360"/>
              <a:gd name="connsiteX28" fmla="*/ 422078 w 636360"/>
              <a:gd name="connsiteY28" fmla="*/ 525194 h 636360"/>
              <a:gd name="connsiteX29" fmla="*/ 423788 w 636360"/>
              <a:gd name="connsiteY29" fmla="*/ 518926 h 636360"/>
              <a:gd name="connsiteX30" fmla="*/ 444398 w 636360"/>
              <a:gd name="connsiteY30" fmla="*/ 506863 h 636360"/>
              <a:gd name="connsiteX31" fmla="*/ 451142 w 636360"/>
              <a:gd name="connsiteY31" fmla="*/ 508573 h 636360"/>
              <a:gd name="connsiteX32" fmla="*/ 476596 w 636360"/>
              <a:gd name="connsiteY32" fmla="*/ 552738 h 636360"/>
              <a:gd name="connsiteX33" fmla="*/ 483055 w 636360"/>
              <a:gd name="connsiteY33" fmla="*/ 554448 h 636360"/>
              <a:gd name="connsiteX34" fmla="*/ 558943 w 636360"/>
              <a:gd name="connsiteY34" fmla="*/ 479319 h 636360"/>
              <a:gd name="connsiteX35" fmla="*/ 557708 w 636360"/>
              <a:gd name="connsiteY35" fmla="*/ 473146 h 636360"/>
              <a:gd name="connsiteX36" fmla="*/ 512403 w 636360"/>
              <a:gd name="connsiteY36" fmla="*/ 447501 h 636360"/>
              <a:gd name="connsiteX37" fmla="*/ 510789 w 636360"/>
              <a:gd name="connsiteY37" fmla="*/ 441518 h 636360"/>
              <a:gd name="connsiteX38" fmla="*/ 522946 w 636360"/>
              <a:gd name="connsiteY38" fmla="*/ 420337 h 636360"/>
              <a:gd name="connsiteX39" fmla="*/ 529215 w 636360"/>
              <a:gd name="connsiteY39" fmla="*/ 418533 h 636360"/>
              <a:gd name="connsiteX40" fmla="*/ 573380 w 636360"/>
              <a:gd name="connsiteY40" fmla="*/ 444082 h 636360"/>
              <a:gd name="connsiteX41" fmla="*/ 580598 w 636360"/>
              <a:gd name="connsiteY41" fmla="*/ 441993 h 636360"/>
              <a:gd name="connsiteX42" fmla="*/ 608047 w 636360"/>
              <a:gd name="connsiteY42" fmla="*/ 340555 h 636360"/>
              <a:gd name="connsiteX43" fmla="*/ 603014 w 636360"/>
              <a:gd name="connsiteY43" fmla="*/ 335426 h 636360"/>
              <a:gd name="connsiteX44" fmla="*/ 552485 w 636360"/>
              <a:gd name="connsiteY44" fmla="*/ 335616 h 636360"/>
              <a:gd name="connsiteX45" fmla="*/ 547356 w 636360"/>
              <a:gd name="connsiteY45" fmla="*/ 330297 h 636360"/>
              <a:gd name="connsiteX46" fmla="*/ 547356 w 636360"/>
              <a:gd name="connsiteY46" fmla="*/ 306932 h 636360"/>
              <a:gd name="connsiteX47" fmla="*/ 552390 w 636360"/>
              <a:gd name="connsiteY47" fmla="*/ 301993 h 636360"/>
              <a:gd name="connsiteX48" fmla="*/ 603393 w 636360"/>
              <a:gd name="connsiteY48" fmla="*/ 302183 h 636360"/>
              <a:gd name="connsiteX49" fmla="*/ 608047 w 636360"/>
              <a:gd name="connsiteY49" fmla="*/ 297054 h 636360"/>
              <a:gd name="connsiteX50" fmla="*/ 580408 w 636360"/>
              <a:gd name="connsiteY50" fmla="*/ 195142 h 636360"/>
              <a:gd name="connsiteX51" fmla="*/ 573950 w 636360"/>
              <a:gd name="connsiteY51" fmla="*/ 193242 h 636360"/>
              <a:gd name="connsiteX52" fmla="*/ 528835 w 636360"/>
              <a:gd name="connsiteY52" fmla="*/ 219266 h 636360"/>
              <a:gd name="connsiteX53" fmla="*/ 523231 w 636360"/>
              <a:gd name="connsiteY53" fmla="*/ 217842 h 636360"/>
              <a:gd name="connsiteX54" fmla="*/ 510884 w 636360"/>
              <a:gd name="connsiteY54" fmla="*/ 196187 h 636360"/>
              <a:gd name="connsiteX55" fmla="*/ 512688 w 636360"/>
              <a:gd name="connsiteY55" fmla="*/ 189918 h 636360"/>
              <a:gd name="connsiteX56" fmla="*/ 557898 w 636360"/>
              <a:gd name="connsiteY56" fmla="*/ 164179 h 636360"/>
              <a:gd name="connsiteX57" fmla="*/ 559323 w 636360"/>
              <a:gd name="connsiteY57" fmla="*/ 158860 h 636360"/>
              <a:gd name="connsiteX58" fmla="*/ 482770 w 636360"/>
              <a:gd name="connsiteY58" fmla="*/ 82971 h 636360"/>
              <a:gd name="connsiteX59" fmla="*/ 476881 w 636360"/>
              <a:gd name="connsiteY59" fmla="*/ 84396 h 636360"/>
              <a:gd name="connsiteX60" fmla="*/ 450857 w 636360"/>
              <a:gd name="connsiteY60" fmla="*/ 129416 h 636360"/>
              <a:gd name="connsiteX61" fmla="*/ 444873 w 636360"/>
              <a:gd name="connsiteY61" fmla="*/ 130936 h 636360"/>
              <a:gd name="connsiteX62" fmla="*/ 423313 w 636360"/>
              <a:gd name="connsiteY62" fmla="*/ 118399 h 636360"/>
              <a:gd name="connsiteX63" fmla="*/ 421888 w 636360"/>
              <a:gd name="connsiteY63" fmla="*/ 112415 h 636360"/>
              <a:gd name="connsiteX64" fmla="*/ 448197 w 636360"/>
              <a:gd name="connsiteY64" fmla="*/ 67490 h 636360"/>
              <a:gd name="connsiteX65" fmla="*/ 446773 w 636360"/>
              <a:gd name="connsiteY65" fmla="*/ 62456 h 636360"/>
              <a:gd name="connsiteX66" fmla="*/ 342676 w 636360"/>
              <a:gd name="connsiteY66" fmla="*/ 34627 h 636360"/>
              <a:gd name="connsiteX67" fmla="*/ 337547 w 636360"/>
              <a:gd name="connsiteY67" fmla="*/ 39851 h 636360"/>
              <a:gd name="connsiteX68" fmla="*/ 337737 w 636360"/>
              <a:gd name="connsiteY68" fmla="*/ 89335 h 636360"/>
              <a:gd name="connsiteX69" fmla="*/ 332608 w 636360"/>
              <a:gd name="connsiteY69" fmla="*/ 94749 h 636360"/>
              <a:gd name="connsiteX70" fmla="*/ 309243 w 636360"/>
              <a:gd name="connsiteY70" fmla="*/ 94749 h 636360"/>
              <a:gd name="connsiteX71" fmla="*/ 304114 w 636360"/>
              <a:gd name="connsiteY71" fmla="*/ 89335 h 636360"/>
              <a:gd name="connsiteX72" fmla="*/ 304304 w 636360"/>
              <a:gd name="connsiteY72" fmla="*/ 39851 h 636360"/>
              <a:gd name="connsiteX73" fmla="*/ 299175 w 636360"/>
              <a:gd name="connsiteY73" fmla="*/ 34722 h 636360"/>
              <a:gd name="connsiteX74" fmla="*/ 195078 w 636360"/>
              <a:gd name="connsiteY74" fmla="*/ 62551 h 636360"/>
              <a:gd name="connsiteX75" fmla="*/ 193748 w 636360"/>
              <a:gd name="connsiteY75" fmla="*/ 67585 h 636360"/>
              <a:gd name="connsiteX76" fmla="*/ 220057 w 636360"/>
              <a:gd name="connsiteY76" fmla="*/ 112510 h 636360"/>
              <a:gd name="connsiteX77" fmla="*/ 218633 w 636360"/>
              <a:gd name="connsiteY77" fmla="*/ 118494 h 636360"/>
              <a:gd name="connsiteX78" fmla="*/ 197073 w 636360"/>
              <a:gd name="connsiteY78" fmla="*/ 131031 h 636360"/>
              <a:gd name="connsiteX79" fmla="*/ 191089 w 636360"/>
              <a:gd name="connsiteY79" fmla="*/ 129511 h 636360"/>
              <a:gd name="connsiteX80" fmla="*/ 165065 w 636360"/>
              <a:gd name="connsiteY80" fmla="*/ 84491 h 636360"/>
              <a:gd name="connsiteX81" fmla="*/ 159176 w 636360"/>
              <a:gd name="connsiteY81" fmla="*/ 83066 h 636360"/>
              <a:gd name="connsiteX82" fmla="*/ 83192 w 636360"/>
              <a:gd name="connsiteY82" fmla="*/ 158100 h 636360"/>
              <a:gd name="connsiteX83" fmla="*/ 84617 w 636360"/>
              <a:gd name="connsiteY83" fmla="*/ 164653 h 636360"/>
              <a:gd name="connsiteX84" fmla="*/ 129447 w 636360"/>
              <a:gd name="connsiteY84" fmla="*/ 190108 h 636360"/>
              <a:gd name="connsiteX85" fmla="*/ 131252 w 636360"/>
              <a:gd name="connsiteY85" fmla="*/ 196092 h 636360"/>
              <a:gd name="connsiteX86" fmla="*/ 118810 w 636360"/>
              <a:gd name="connsiteY86" fmla="*/ 217747 h 636360"/>
              <a:gd name="connsiteX87" fmla="*/ 112921 w 636360"/>
              <a:gd name="connsiteY87" fmla="*/ 219266 h 636360"/>
              <a:gd name="connsiteX88" fmla="*/ 64007 w 636360"/>
              <a:gd name="connsiteY88" fmla="*/ 191248 h 636360"/>
              <a:gd name="connsiteX89" fmla="*/ 62297 w 636360"/>
              <a:gd name="connsiteY89" fmla="*/ 194192 h 636360"/>
              <a:gd name="connsiteX90" fmla="*/ 33898 w 636360"/>
              <a:gd name="connsiteY90" fmla="*/ 298004 h 636360"/>
              <a:gd name="connsiteX91" fmla="*/ 38267 w 636360"/>
              <a:gd name="connsiteY91" fmla="*/ 302278 h 636360"/>
              <a:gd name="connsiteX92" fmla="*/ 90411 w 636360"/>
              <a:gd name="connsiteY92" fmla="*/ 302183 h 636360"/>
              <a:gd name="connsiteX93" fmla="*/ 94685 w 636360"/>
              <a:gd name="connsiteY93" fmla="*/ 306267 h 636360"/>
              <a:gd name="connsiteX94" fmla="*/ 94685 w 636360"/>
              <a:gd name="connsiteY94" fmla="*/ 330677 h 636360"/>
              <a:gd name="connsiteX95" fmla="*/ 89746 w 636360"/>
              <a:gd name="connsiteY95" fmla="*/ 335711 h 636360"/>
              <a:gd name="connsiteX96" fmla="*/ 38172 w 636360"/>
              <a:gd name="connsiteY96" fmla="*/ 335521 h 636360"/>
              <a:gd name="connsiteX97" fmla="*/ 33898 w 636360"/>
              <a:gd name="connsiteY97" fmla="*/ 339890 h 636360"/>
              <a:gd name="connsiteX98" fmla="*/ 61347 w 636360"/>
              <a:gd name="connsiteY98" fmla="*/ 441898 h 636360"/>
              <a:gd name="connsiteX99" fmla="*/ 68471 w 636360"/>
              <a:gd name="connsiteY99" fmla="*/ 444272 h 636360"/>
              <a:gd name="connsiteX100" fmla="*/ 112161 w 636360"/>
              <a:gd name="connsiteY100" fmla="*/ 419008 h 636360"/>
              <a:gd name="connsiteX101" fmla="*/ 119285 w 636360"/>
              <a:gd name="connsiteY101" fmla="*/ 420717 h 636360"/>
              <a:gd name="connsiteX102" fmla="*/ 130872 w 636360"/>
              <a:gd name="connsiteY102" fmla="*/ 441043 h 636360"/>
              <a:gd name="connsiteX103" fmla="*/ 128877 w 636360"/>
              <a:gd name="connsiteY103" fmla="*/ 448071 h 636360"/>
              <a:gd name="connsiteX104" fmla="*/ 81198 w 636360"/>
              <a:gd name="connsiteY104" fmla="*/ 475235 h 63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36360" h="636360">
                <a:moveTo>
                  <a:pt x="321115" y="637460"/>
                </a:moveTo>
                <a:cubicBezTo>
                  <a:pt x="167629" y="637270"/>
                  <a:pt x="34088" y="529943"/>
                  <a:pt x="6354" y="379306"/>
                </a:cubicBezTo>
                <a:cubicBezTo>
                  <a:pt x="-17295" y="250895"/>
                  <a:pt x="25445" y="144708"/>
                  <a:pt x="128308" y="64545"/>
                </a:cubicBezTo>
                <a:cubicBezTo>
                  <a:pt x="191469" y="15346"/>
                  <a:pt x="264793" y="-4410"/>
                  <a:pt x="344575" y="814"/>
                </a:cubicBezTo>
                <a:cubicBezTo>
                  <a:pt x="490273" y="10312"/>
                  <a:pt x="613081" y="120773"/>
                  <a:pt x="637966" y="264002"/>
                </a:cubicBezTo>
                <a:cubicBezTo>
                  <a:pt x="666934" y="431165"/>
                  <a:pt x="558943" y="592155"/>
                  <a:pt x="392825" y="629387"/>
                </a:cubicBezTo>
                <a:cubicBezTo>
                  <a:pt x="381427" y="631951"/>
                  <a:pt x="369935" y="633946"/>
                  <a:pt x="358252" y="635275"/>
                </a:cubicBezTo>
                <a:cubicBezTo>
                  <a:pt x="345905" y="636605"/>
                  <a:pt x="333463" y="637365"/>
                  <a:pt x="321115" y="637460"/>
                </a:cubicBezTo>
                <a:moveTo>
                  <a:pt x="81198" y="475235"/>
                </a:moveTo>
                <a:cubicBezTo>
                  <a:pt x="81673" y="476090"/>
                  <a:pt x="81863" y="476755"/>
                  <a:pt x="82243" y="477420"/>
                </a:cubicBezTo>
                <a:cubicBezTo>
                  <a:pt x="103233" y="508193"/>
                  <a:pt x="129257" y="534028"/>
                  <a:pt x="160126" y="554923"/>
                </a:cubicBezTo>
                <a:cubicBezTo>
                  <a:pt x="162880" y="556728"/>
                  <a:pt x="163735" y="556063"/>
                  <a:pt x="165160" y="553593"/>
                </a:cubicBezTo>
                <a:cubicBezTo>
                  <a:pt x="173803" y="538587"/>
                  <a:pt x="182731" y="523675"/>
                  <a:pt x="191279" y="508573"/>
                </a:cubicBezTo>
                <a:cubicBezTo>
                  <a:pt x="193368" y="504869"/>
                  <a:pt x="194983" y="504964"/>
                  <a:pt x="198022" y="506958"/>
                </a:cubicBezTo>
                <a:cubicBezTo>
                  <a:pt x="204956" y="511232"/>
                  <a:pt x="211984" y="515412"/>
                  <a:pt x="219108" y="519306"/>
                </a:cubicBezTo>
                <a:cubicBezTo>
                  <a:pt x="221957" y="520825"/>
                  <a:pt x="222337" y="521870"/>
                  <a:pt x="220627" y="524815"/>
                </a:cubicBezTo>
                <a:cubicBezTo>
                  <a:pt x="211699" y="539726"/>
                  <a:pt x="203246" y="554828"/>
                  <a:pt x="194318" y="569740"/>
                </a:cubicBezTo>
                <a:cubicBezTo>
                  <a:pt x="192514" y="572684"/>
                  <a:pt x="192703" y="573824"/>
                  <a:pt x="195933" y="575343"/>
                </a:cubicBezTo>
                <a:cubicBezTo>
                  <a:pt x="228796" y="590920"/>
                  <a:pt x="263273" y="600133"/>
                  <a:pt x="299460" y="602887"/>
                </a:cubicBezTo>
                <a:cubicBezTo>
                  <a:pt x="303449" y="603172"/>
                  <a:pt x="304589" y="602413"/>
                  <a:pt x="304494" y="598328"/>
                </a:cubicBezTo>
                <a:cubicBezTo>
                  <a:pt x="304304" y="581707"/>
                  <a:pt x="304494" y="564991"/>
                  <a:pt x="304304" y="548369"/>
                </a:cubicBezTo>
                <a:cubicBezTo>
                  <a:pt x="304304" y="544380"/>
                  <a:pt x="304969" y="542766"/>
                  <a:pt x="309433" y="542956"/>
                </a:cubicBezTo>
                <a:cubicBezTo>
                  <a:pt x="317221" y="543336"/>
                  <a:pt x="325009" y="543336"/>
                  <a:pt x="332798" y="542956"/>
                </a:cubicBezTo>
                <a:cubicBezTo>
                  <a:pt x="337262" y="542671"/>
                  <a:pt x="337927" y="544475"/>
                  <a:pt x="337927" y="548369"/>
                </a:cubicBezTo>
                <a:cubicBezTo>
                  <a:pt x="337737" y="564991"/>
                  <a:pt x="337927" y="581707"/>
                  <a:pt x="337737" y="598328"/>
                </a:cubicBezTo>
                <a:cubicBezTo>
                  <a:pt x="337642" y="602413"/>
                  <a:pt x="338686" y="603267"/>
                  <a:pt x="342771" y="602887"/>
                </a:cubicBezTo>
                <a:cubicBezTo>
                  <a:pt x="379053" y="600133"/>
                  <a:pt x="413530" y="590920"/>
                  <a:pt x="446393" y="575343"/>
                </a:cubicBezTo>
                <a:cubicBezTo>
                  <a:pt x="449622" y="573824"/>
                  <a:pt x="449812" y="572684"/>
                  <a:pt x="448102" y="569645"/>
                </a:cubicBezTo>
                <a:cubicBezTo>
                  <a:pt x="439269" y="554923"/>
                  <a:pt x="430911" y="539916"/>
                  <a:pt x="422078" y="525194"/>
                </a:cubicBezTo>
                <a:cubicBezTo>
                  <a:pt x="420084" y="521965"/>
                  <a:pt x="420558" y="520635"/>
                  <a:pt x="423788" y="518926"/>
                </a:cubicBezTo>
                <a:cubicBezTo>
                  <a:pt x="430816" y="515222"/>
                  <a:pt x="437655" y="511138"/>
                  <a:pt x="444398" y="506863"/>
                </a:cubicBezTo>
                <a:cubicBezTo>
                  <a:pt x="447628" y="504869"/>
                  <a:pt x="449147" y="504869"/>
                  <a:pt x="451142" y="508573"/>
                </a:cubicBezTo>
                <a:cubicBezTo>
                  <a:pt x="459405" y="523390"/>
                  <a:pt x="468238" y="537922"/>
                  <a:pt x="476596" y="552738"/>
                </a:cubicBezTo>
                <a:cubicBezTo>
                  <a:pt x="478401" y="555968"/>
                  <a:pt x="479446" y="556918"/>
                  <a:pt x="483055" y="554448"/>
                </a:cubicBezTo>
                <a:cubicBezTo>
                  <a:pt x="512878" y="533933"/>
                  <a:pt x="538143" y="508953"/>
                  <a:pt x="558943" y="479319"/>
                </a:cubicBezTo>
                <a:cubicBezTo>
                  <a:pt x="561033" y="476375"/>
                  <a:pt x="561033" y="475045"/>
                  <a:pt x="557708" y="473146"/>
                </a:cubicBezTo>
                <a:cubicBezTo>
                  <a:pt x="542512" y="464693"/>
                  <a:pt x="527600" y="455860"/>
                  <a:pt x="512403" y="447501"/>
                </a:cubicBezTo>
                <a:cubicBezTo>
                  <a:pt x="509269" y="445792"/>
                  <a:pt x="508984" y="444462"/>
                  <a:pt x="510789" y="441518"/>
                </a:cubicBezTo>
                <a:cubicBezTo>
                  <a:pt x="515063" y="434584"/>
                  <a:pt x="519147" y="427556"/>
                  <a:pt x="522946" y="420337"/>
                </a:cubicBezTo>
                <a:cubicBezTo>
                  <a:pt x="524656" y="417203"/>
                  <a:pt x="525890" y="416538"/>
                  <a:pt x="529215" y="418533"/>
                </a:cubicBezTo>
                <a:cubicBezTo>
                  <a:pt x="543841" y="427176"/>
                  <a:pt x="558753" y="435439"/>
                  <a:pt x="573380" y="444082"/>
                </a:cubicBezTo>
                <a:cubicBezTo>
                  <a:pt x="577084" y="446267"/>
                  <a:pt x="578604" y="446267"/>
                  <a:pt x="580598" y="441993"/>
                </a:cubicBezTo>
                <a:cubicBezTo>
                  <a:pt x="595985" y="409795"/>
                  <a:pt x="604913" y="375982"/>
                  <a:pt x="608047" y="340555"/>
                </a:cubicBezTo>
                <a:cubicBezTo>
                  <a:pt x="608427" y="336091"/>
                  <a:pt x="607003" y="335331"/>
                  <a:pt x="603014" y="335426"/>
                </a:cubicBezTo>
                <a:cubicBezTo>
                  <a:pt x="586202" y="335616"/>
                  <a:pt x="569296" y="335331"/>
                  <a:pt x="552485" y="335616"/>
                </a:cubicBezTo>
                <a:cubicBezTo>
                  <a:pt x="548116" y="335711"/>
                  <a:pt x="547166" y="334286"/>
                  <a:pt x="547356" y="330297"/>
                </a:cubicBezTo>
                <a:cubicBezTo>
                  <a:pt x="547641" y="322509"/>
                  <a:pt x="547736" y="314721"/>
                  <a:pt x="547356" y="306932"/>
                </a:cubicBezTo>
                <a:cubicBezTo>
                  <a:pt x="547166" y="302848"/>
                  <a:pt x="548495" y="301993"/>
                  <a:pt x="552390" y="301993"/>
                </a:cubicBezTo>
                <a:cubicBezTo>
                  <a:pt x="569391" y="302183"/>
                  <a:pt x="586392" y="301898"/>
                  <a:pt x="603393" y="302183"/>
                </a:cubicBezTo>
                <a:cubicBezTo>
                  <a:pt x="607573" y="302278"/>
                  <a:pt x="608332" y="300949"/>
                  <a:pt x="608047" y="297054"/>
                </a:cubicBezTo>
                <a:cubicBezTo>
                  <a:pt x="605008" y="261437"/>
                  <a:pt x="595890" y="227435"/>
                  <a:pt x="580408" y="195142"/>
                </a:cubicBezTo>
                <a:cubicBezTo>
                  <a:pt x="578604" y="191438"/>
                  <a:pt x="577369" y="191248"/>
                  <a:pt x="573950" y="193242"/>
                </a:cubicBezTo>
                <a:cubicBezTo>
                  <a:pt x="559038" y="202075"/>
                  <a:pt x="543841" y="210433"/>
                  <a:pt x="528835" y="219266"/>
                </a:cubicBezTo>
                <a:cubicBezTo>
                  <a:pt x="525985" y="220881"/>
                  <a:pt x="524751" y="220786"/>
                  <a:pt x="523231" y="217842"/>
                </a:cubicBezTo>
                <a:cubicBezTo>
                  <a:pt x="519337" y="210528"/>
                  <a:pt x="515253" y="203215"/>
                  <a:pt x="510884" y="196187"/>
                </a:cubicBezTo>
                <a:cubicBezTo>
                  <a:pt x="508794" y="192862"/>
                  <a:pt x="509554" y="191723"/>
                  <a:pt x="512688" y="189918"/>
                </a:cubicBezTo>
                <a:cubicBezTo>
                  <a:pt x="527885" y="181465"/>
                  <a:pt x="542797" y="172727"/>
                  <a:pt x="557898" y="164179"/>
                </a:cubicBezTo>
                <a:cubicBezTo>
                  <a:pt x="560558" y="162659"/>
                  <a:pt x="561318" y="161804"/>
                  <a:pt x="559323" y="158860"/>
                </a:cubicBezTo>
                <a:cubicBezTo>
                  <a:pt x="538428" y="128846"/>
                  <a:pt x="512878" y="103582"/>
                  <a:pt x="482770" y="82971"/>
                </a:cubicBezTo>
                <a:cubicBezTo>
                  <a:pt x="479826" y="80977"/>
                  <a:pt x="478591" y="81357"/>
                  <a:pt x="476881" y="84396"/>
                </a:cubicBezTo>
                <a:cubicBezTo>
                  <a:pt x="468333" y="99498"/>
                  <a:pt x="459405" y="114314"/>
                  <a:pt x="450857" y="129416"/>
                </a:cubicBezTo>
                <a:cubicBezTo>
                  <a:pt x="449147" y="132455"/>
                  <a:pt x="447818" y="132835"/>
                  <a:pt x="444873" y="130936"/>
                </a:cubicBezTo>
                <a:cubicBezTo>
                  <a:pt x="437845" y="126472"/>
                  <a:pt x="430626" y="122293"/>
                  <a:pt x="423313" y="118399"/>
                </a:cubicBezTo>
                <a:cubicBezTo>
                  <a:pt x="420084" y="116689"/>
                  <a:pt x="420274" y="115169"/>
                  <a:pt x="421888" y="112415"/>
                </a:cubicBezTo>
                <a:cubicBezTo>
                  <a:pt x="430721" y="97503"/>
                  <a:pt x="439364" y="82496"/>
                  <a:pt x="448197" y="67490"/>
                </a:cubicBezTo>
                <a:cubicBezTo>
                  <a:pt x="449717" y="65020"/>
                  <a:pt x="449717" y="63786"/>
                  <a:pt x="446773" y="62456"/>
                </a:cubicBezTo>
                <a:cubicBezTo>
                  <a:pt x="413815" y="46784"/>
                  <a:pt x="379148" y="37476"/>
                  <a:pt x="342676" y="34627"/>
                </a:cubicBezTo>
                <a:cubicBezTo>
                  <a:pt x="338117" y="34247"/>
                  <a:pt x="337547" y="35862"/>
                  <a:pt x="337547" y="39851"/>
                </a:cubicBezTo>
                <a:cubicBezTo>
                  <a:pt x="337737" y="56282"/>
                  <a:pt x="337547" y="72809"/>
                  <a:pt x="337737" y="89335"/>
                </a:cubicBezTo>
                <a:cubicBezTo>
                  <a:pt x="337737" y="93324"/>
                  <a:pt x="337072" y="94939"/>
                  <a:pt x="332608" y="94749"/>
                </a:cubicBezTo>
                <a:cubicBezTo>
                  <a:pt x="324819" y="94369"/>
                  <a:pt x="317031" y="94274"/>
                  <a:pt x="309243" y="94749"/>
                </a:cubicBezTo>
                <a:cubicBezTo>
                  <a:pt x="304684" y="95034"/>
                  <a:pt x="304114" y="93229"/>
                  <a:pt x="304114" y="89335"/>
                </a:cubicBezTo>
                <a:cubicBezTo>
                  <a:pt x="304304" y="72809"/>
                  <a:pt x="304114" y="56377"/>
                  <a:pt x="304304" y="39851"/>
                </a:cubicBezTo>
                <a:cubicBezTo>
                  <a:pt x="304399" y="35862"/>
                  <a:pt x="303639" y="34342"/>
                  <a:pt x="299175" y="34722"/>
                </a:cubicBezTo>
                <a:cubicBezTo>
                  <a:pt x="262798" y="37571"/>
                  <a:pt x="228131" y="46879"/>
                  <a:pt x="195078" y="62551"/>
                </a:cubicBezTo>
                <a:cubicBezTo>
                  <a:pt x="192134" y="63975"/>
                  <a:pt x="192324" y="65115"/>
                  <a:pt x="193748" y="67585"/>
                </a:cubicBezTo>
                <a:cubicBezTo>
                  <a:pt x="202581" y="82496"/>
                  <a:pt x="211224" y="97598"/>
                  <a:pt x="220057" y="112510"/>
                </a:cubicBezTo>
                <a:cubicBezTo>
                  <a:pt x="221672" y="115264"/>
                  <a:pt x="221862" y="116784"/>
                  <a:pt x="218633" y="118494"/>
                </a:cubicBezTo>
                <a:cubicBezTo>
                  <a:pt x="211319" y="122388"/>
                  <a:pt x="204101" y="126567"/>
                  <a:pt x="197073" y="131031"/>
                </a:cubicBezTo>
                <a:cubicBezTo>
                  <a:pt x="194128" y="132930"/>
                  <a:pt x="192798" y="132550"/>
                  <a:pt x="191089" y="129511"/>
                </a:cubicBezTo>
                <a:cubicBezTo>
                  <a:pt x="182541" y="114409"/>
                  <a:pt x="173613" y="99498"/>
                  <a:pt x="165065" y="84491"/>
                </a:cubicBezTo>
                <a:cubicBezTo>
                  <a:pt x="163355" y="81452"/>
                  <a:pt x="162120" y="81072"/>
                  <a:pt x="159176" y="83066"/>
                </a:cubicBezTo>
                <a:cubicBezTo>
                  <a:pt x="129352" y="103487"/>
                  <a:pt x="103993" y="128466"/>
                  <a:pt x="83192" y="158100"/>
                </a:cubicBezTo>
                <a:cubicBezTo>
                  <a:pt x="80913" y="161329"/>
                  <a:pt x="81008" y="162659"/>
                  <a:pt x="84617" y="164653"/>
                </a:cubicBezTo>
                <a:cubicBezTo>
                  <a:pt x="99624" y="173012"/>
                  <a:pt x="114441" y="181655"/>
                  <a:pt x="129447" y="190108"/>
                </a:cubicBezTo>
                <a:cubicBezTo>
                  <a:pt x="132297" y="191723"/>
                  <a:pt x="133247" y="192862"/>
                  <a:pt x="131252" y="196092"/>
                </a:cubicBezTo>
                <a:cubicBezTo>
                  <a:pt x="126788" y="203120"/>
                  <a:pt x="122704" y="210433"/>
                  <a:pt x="118810" y="217747"/>
                </a:cubicBezTo>
                <a:cubicBezTo>
                  <a:pt x="117195" y="220881"/>
                  <a:pt x="115865" y="221071"/>
                  <a:pt x="112921" y="219266"/>
                </a:cubicBezTo>
                <a:cubicBezTo>
                  <a:pt x="96775" y="209769"/>
                  <a:pt x="80438" y="200556"/>
                  <a:pt x="64007" y="191248"/>
                </a:cubicBezTo>
                <a:cubicBezTo>
                  <a:pt x="63342" y="192387"/>
                  <a:pt x="62772" y="193242"/>
                  <a:pt x="62297" y="194192"/>
                </a:cubicBezTo>
                <a:cubicBezTo>
                  <a:pt x="46056" y="226960"/>
                  <a:pt x="36938" y="261627"/>
                  <a:pt x="33898" y="298004"/>
                </a:cubicBezTo>
                <a:cubicBezTo>
                  <a:pt x="33613" y="301803"/>
                  <a:pt x="34943" y="302278"/>
                  <a:pt x="38267" y="302278"/>
                </a:cubicBezTo>
                <a:cubicBezTo>
                  <a:pt x="55649" y="302183"/>
                  <a:pt x="73030" y="302278"/>
                  <a:pt x="90411" y="302183"/>
                </a:cubicBezTo>
                <a:cubicBezTo>
                  <a:pt x="93640" y="302183"/>
                  <a:pt x="94780" y="302943"/>
                  <a:pt x="94685" y="306267"/>
                </a:cubicBezTo>
                <a:cubicBezTo>
                  <a:pt x="94400" y="314436"/>
                  <a:pt x="94400" y="322604"/>
                  <a:pt x="94685" y="330677"/>
                </a:cubicBezTo>
                <a:cubicBezTo>
                  <a:pt x="94875" y="334571"/>
                  <a:pt x="93925" y="335806"/>
                  <a:pt x="89746" y="335711"/>
                </a:cubicBezTo>
                <a:cubicBezTo>
                  <a:pt x="72555" y="335426"/>
                  <a:pt x="55364" y="335711"/>
                  <a:pt x="38172" y="335521"/>
                </a:cubicBezTo>
                <a:cubicBezTo>
                  <a:pt x="34753" y="335521"/>
                  <a:pt x="33613" y="336186"/>
                  <a:pt x="33898" y="339890"/>
                </a:cubicBezTo>
                <a:cubicBezTo>
                  <a:pt x="36938" y="375507"/>
                  <a:pt x="45866" y="409605"/>
                  <a:pt x="61347" y="441898"/>
                </a:cubicBezTo>
                <a:cubicBezTo>
                  <a:pt x="63152" y="445792"/>
                  <a:pt x="64387" y="446742"/>
                  <a:pt x="68471" y="444272"/>
                </a:cubicBezTo>
                <a:cubicBezTo>
                  <a:pt x="82908" y="435629"/>
                  <a:pt x="97629" y="427556"/>
                  <a:pt x="112161" y="419008"/>
                </a:cubicBezTo>
                <a:cubicBezTo>
                  <a:pt x="115485" y="417013"/>
                  <a:pt x="117290" y="416728"/>
                  <a:pt x="119285" y="420717"/>
                </a:cubicBezTo>
                <a:cubicBezTo>
                  <a:pt x="122799" y="427651"/>
                  <a:pt x="126693" y="434489"/>
                  <a:pt x="130872" y="441043"/>
                </a:cubicBezTo>
                <a:cubicBezTo>
                  <a:pt x="133247" y="444652"/>
                  <a:pt x="132392" y="446172"/>
                  <a:pt x="128877" y="448071"/>
                </a:cubicBezTo>
                <a:cubicBezTo>
                  <a:pt x="113111" y="456904"/>
                  <a:pt x="97249" y="466117"/>
                  <a:pt x="81198" y="475235"/>
                </a:cubicBezTo>
              </a:path>
            </a:pathLst>
          </a:custGeom>
          <a:solidFill>
            <a:srgbClr val="4FB191"/>
          </a:solidFill>
          <a:ln w="9476" cap="flat">
            <a:noFill/>
            <a:prstDash val="solid"/>
            <a:miter/>
          </a:ln>
        </p:spPr>
        <p:txBody>
          <a:bodyPr rtlCol="0" anchor="ctr"/>
          <a:lstStyle/>
          <a:p>
            <a:endParaRPr lang="en-GB" dirty="0"/>
          </a:p>
        </p:txBody>
      </p:sp>
      <p:sp>
        <p:nvSpPr>
          <p:cNvPr id="89" name="Freeform: Shape 88">
            <a:extLst>
              <a:ext uri="{FF2B5EF4-FFF2-40B4-BE49-F238E27FC236}">
                <a16:creationId xmlns="" xmlns:a16="http://schemas.microsoft.com/office/drawing/2014/main" id="{6AF7327B-1264-427D-8DB6-0E86B5ECDB16}"/>
              </a:ext>
            </a:extLst>
          </p:cNvPr>
          <p:cNvSpPr/>
          <p:nvPr/>
        </p:nvSpPr>
        <p:spPr>
          <a:xfrm>
            <a:off x="2123740" y="3224374"/>
            <a:ext cx="132971" cy="256444"/>
          </a:xfrm>
          <a:custGeom>
            <a:avLst/>
            <a:gdLst>
              <a:gd name="connsiteX0" fmla="*/ 60036 w 132970"/>
              <a:gd name="connsiteY0" fmla="*/ 259761 h 256443"/>
              <a:gd name="connsiteX1" fmla="*/ 9 w 132970"/>
              <a:gd name="connsiteY1" fmla="*/ 200589 h 256443"/>
              <a:gd name="connsiteX2" fmla="*/ 56807 w 132970"/>
              <a:gd name="connsiteY2" fmla="*/ 140467 h 256443"/>
              <a:gd name="connsiteX3" fmla="*/ 62791 w 132970"/>
              <a:gd name="connsiteY3" fmla="*/ 135528 h 256443"/>
              <a:gd name="connsiteX4" fmla="*/ 100497 w 132970"/>
              <a:gd name="connsiteY4" fmla="*/ 13385 h 256443"/>
              <a:gd name="connsiteX5" fmla="*/ 121488 w 132970"/>
              <a:gd name="connsiteY5" fmla="*/ 753 h 256443"/>
              <a:gd name="connsiteX6" fmla="*/ 132315 w 132970"/>
              <a:gd name="connsiteY6" fmla="*/ 23263 h 256443"/>
              <a:gd name="connsiteX7" fmla="*/ 94609 w 132970"/>
              <a:gd name="connsiteY7" fmla="*/ 144931 h 256443"/>
              <a:gd name="connsiteX8" fmla="*/ 97173 w 132970"/>
              <a:gd name="connsiteY8" fmla="*/ 153194 h 256443"/>
              <a:gd name="connsiteX9" fmla="*/ 117214 w 132970"/>
              <a:gd name="connsiteY9" fmla="*/ 219300 h 256443"/>
              <a:gd name="connsiteX10" fmla="*/ 60036 w 132970"/>
              <a:gd name="connsiteY10" fmla="*/ 259761 h 256443"/>
              <a:gd name="connsiteX11" fmla="*/ 87010 w 132970"/>
              <a:gd name="connsiteY11" fmla="*/ 200019 h 256443"/>
              <a:gd name="connsiteX12" fmla="*/ 60131 w 132970"/>
              <a:gd name="connsiteY12" fmla="*/ 173520 h 256443"/>
              <a:gd name="connsiteX13" fmla="*/ 33442 w 132970"/>
              <a:gd name="connsiteY13" fmla="*/ 200114 h 256443"/>
              <a:gd name="connsiteX14" fmla="*/ 60321 w 132970"/>
              <a:gd name="connsiteY14" fmla="*/ 226518 h 256443"/>
              <a:gd name="connsiteX15" fmla="*/ 87010 w 132970"/>
              <a:gd name="connsiteY15" fmla="*/ 200019 h 25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970" h="256443">
                <a:moveTo>
                  <a:pt x="60036" y="259761"/>
                </a:moveTo>
                <a:cubicBezTo>
                  <a:pt x="27173" y="259666"/>
                  <a:pt x="579" y="233547"/>
                  <a:pt x="9" y="200589"/>
                </a:cubicBezTo>
                <a:cubicBezTo>
                  <a:pt x="-561" y="169151"/>
                  <a:pt x="24989" y="141797"/>
                  <a:pt x="56807" y="140467"/>
                </a:cubicBezTo>
                <a:cubicBezTo>
                  <a:pt x="60701" y="140277"/>
                  <a:pt x="61746" y="138852"/>
                  <a:pt x="62791" y="135528"/>
                </a:cubicBezTo>
                <a:cubicBezTo>
                  <a:pt x="75328" y="94782"/>
                  <a:pt x="87865" y="54036"/>
                  <a:pt x="100497" y="13385"/>
                </a:cubicBezTo>
                <a:cubicBezTo>
                  <a:pt x="103727" y="2937"/>
                  <a:pt x="112180" y="-2002"/>
                  <a:pt x="121488" y="753"/>
                </a:cubicBezTo>
                <a:cubicBezTo>
                  <a:pt x="131081" y="3602"/>
                  <a:pt x="135545" y="12625"/>
                  <a:pt x="132315" y="23263"/>
                </a:cubicBezTo>
                <a:cubicBezTo>
                  <a:pt x="119873" y="63819"/>
                  <a:pt x="107336" y="104375"/>
                  <a:pt x="94609" y="144931"/>
                </a:cubicBezTo>
                <a:cubicBezTo>
                  <a:pt x="93374" y="148730"/>
                  <a:pt x="94039" y="150725"/>
                  <a:pt x="97173" y="153194"/>
                </a:cubicBezTo>
                <a:cubicBezTo>
                  <a:pt x="117689" y="169056"/>
                  <a:pt x="125477" y="195365"/>
                  <a:pt x="117214" y="219300"/>
                </a:cubicBezTo>
                <a:cubicBezTo>
                  <a:pt x="108855" y="243614"/>
                  <a:pt x="86060" y="259856"/>
                  <a:pt x="60036" y="259761"/>
                </a:cubicBezTo>
                <a:moveTo>
                  <a:pt x="87010" y="200019"/>
                </a:moveTo>
                <a:cubicBezTo>
                  <a:pt x="87010" y="185392"/>
                  <a:pt x="74948" y="173520"/>
                  <a:pt x="60131" y="173520"/>
                </a:cubicBezTo>
                <a:cubicBezTo>
                  <a:pt x="45409" y="173520"/>
                  <a:pt x="33347" y="185487"/>
                  <a:pt x="33442" y="200114"/>
                </a:cubicBezTo>
                <a:cubicBezTo>
                  <a:pt x="33442" y="214741"/>
                  <a:pt x="45504" y="226518"/>
                  <a:pt x="60321" y="226518"/>
                </a:cubicBezTo>
                <a:cubicBezTo>
                  <a:pt x="75138" y="226518"/>
                  <a:pt x="87105" y="214646"/>
                  <a:pt x="87010" y="200019"/>
                </a:cubicBezTo>
              </a:path>
            </a:pathLst>
          </a:custGeom>
          <a:solidFill>
            <a:srgbClr val="4FB191"/>
          </a:solidFill>
          <a:ln w="9476" cap="flat">
            <a:noFill/>
            <a:prstDash val="solid"/>
            <a:miter/>
          </a:ln>
        </p:spPr>
        <p:txBody>
          <a:bodyPr rtlCol="0" anchor="ctr"/>
          <a:lstStyle/>
          <a:p>
            <a:endParaRPr lang="en-GB" dirty="0"/>
          </a:p>
        </p:txBody>
      </p:sp>
      <p:sp>
        <p:nvSpPr>
          <p:cNvPr id="90" name="Freeform: Shape 89">
            <a:extLst>
              <a:ext uri="{FF2B5EF4-FFF2-40B4-BE49-F238E27FC236}">
                <a16:creationId xmlns="" xmlns:a16="http://schemas.microsoft.com/office/drawing/2014/main" id="{AD5F4EDB-4D55-445B-A5D2-18CDC08B20FD}"/>
              </a:ext>
            </a:extLst>
          </p:cNvPr>
          <p:cNvSpPr/>
          <p:nvPr/>
        </p:nvSpPr>
        <p:spPr>
          <a:xfrm>
            <a:off x="1811838" y="5278102"/>
            <a:ext cx="769331" cy="702846"/>
          </a:xfrm>
          <a:custGeom>
            <a:avLst/>
            <a:gdLst>
              <a:gd name="connsiteX0" fmla="*/ 403092 w 769331"/>
              <a:gd name="connsiteY0" fmla="*/ 711774 h 702846"/>
              <a:gd name="connsiteX1" fmla="*/ 770851 w 769331"/>
              <a:gd name="connsiteY1" fmla="*/ 327868 h 702846"/>
              <a:gd name="connsiteX2" fmla="*/ 774935 w 769331"/>
              <a:gd name="connsiteY2" fmla="*/ 143134 h 702846"/>
              <a:gd name="connsiteX3" fmla="*/ 626388 w 769331"/>
              <a:gd name="connsiteY3" fmla="*/ 9878 h 702846"/>
              <a:gd name="connsiteX4" fmla="*/ 478600 w 769331"/>
              <a:gd name="connsiteY4" fmla="*/ 5699 h 702846"/>
              <a:gd name="connsiteX5" fmla="*/ 396728 w 769331"/>
              <a:gd name="connsiteY5" fmla="*/ 67720 h 702846"/>
              <a:gd name="connsiteX6" fmla="*/ 271450 w 769331"/>
              <a:gd name="connsiteY6" fmla="*/ 0 h 702846"/>
              <a:gd name="connsiteX7" fmla="*/ 141329 w 769331"/>
              <a:gd name="connsiteY7" fmla="*/ 21180 h 702846"/>
              <a:gd name="connsiteX8" fmla="*/ 30488 w 769331"/>
              <a:gd name="connsiteY8" fmla="*/ 125563 h 702846"/>
              <a:gd name="connsiteX9" fmla="*/ 0 w 769331"/>
              <a:gd name="connsiteY9" fmla="*/ 266892 h 702846"/>
              <a:gd name="connsiteX10" fmla="*/ 75508 w 769331"/>
              <a:gd name="connsiteY10" fmla="*/ 409835 h 702846"/>
              <a:gd name="connsiteX11" fmla="*/ 403092 w 769331"/>
              <a:gd name="connsiteY11" fmla="*/ 711774 h 7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9331" h="702846">
                <a:moveTo>
                  <a:pt x="403092" y="711774"/>
                </a:moveTo>
                <a:lnTo>
                  <a:pt x="770851" y="327868"/>
                </a:lnTo>
                <a:lnTo>
                  <a:pt x="774935" y="143134"/>
                </a:lnTo>
                <a:lnTo>
                  <a:pt x="626388" y="9878"/>
                </a:lnTo>
                <a:lnTo>
                  <a:pt x="478600" y="5699"/>
                </a:lnTo>
                <a:lnTo>
                  <a:pt x="396728" y="67720"/>
                </a:lnTo>
                <a:lnTo>
                  <a:pt x="271450" y="0"/>
                </a:lnTo>
                <a:cubicBezTo>
                  <a:pt x="271450" y="0"/>
                  <a:pt x="158995" y="19566"/>
                  <a:pt x="141329" y="21180"/>
                </a:cubicBezTo>
                <a:cubicBezTo>
                  <a:pt x="123663" y="22795"/>
                  <a:pt x="30488" y="125563"/>
                  <a:pt x="30488" y="125563"/>
                </a:cubicBezTo>
                <a:lnTo>
                  <a:pt x="0" y="266892"/>
                </a:lnTo>
                <a:lnTo>
                  <a:pt x="75508" y="409835"/>
                </a:lnTo>
                <a:lnTo>
                  <a:pt x="403092" y="711774"/>
                </a:lnTo>
                <a:close/>
              </a:path>
            </a:pathLst>
          </a:custGeom>
          <a:solidFill>
            <a:srgbClr val="FFFFFF"/>
          </a:solidFill>
          <a:ln w="9476" cap="flat">
            <a:noFill/>
            <a:prstDash val="solid"/>
            <a:miter/>
          </a:ln>
        </p:spPr>
        <p:txBody>
          <a:bodyPr rtlCol="0" anchor="ctr"/>
          <a:lstStyle/>
          <a:p>
            <a:endParaRPr lang="en-GB" dirty="0"/>
          </a:p>
        </p:txBody>
      </p:sp>
      <p:sp>
        <p:nvSpPr>
          <p:cNvPr id="91" name="Freeform: Shape 90">
            <a:extLst>
              <a:ext uri="{FF2B5EF4-FFF2-40B4-BE49-F238E27FC236}">
                <a16:creationId xmlns="" xmlns:a16="http://schemas.microsoft.com/office/drawing/2014/main" id="{5D50DA33-74B8-4C3C-B3E0-9C83790E0CC7}"/>
              </a:ext>
            </a:extLst>
          </p:cNvPr>
          <p:cNvSpPr/>
          <p:nvPr/>
        </p:nvSpPr>
        <p:spPr>
          <a:xfrm>
            <a:off x="1782884" y="5250894"/>
            <a:ext cx="826319" cy="759834"/>
          </a:xfrm>
          <a:custGeom>
            <a:avLst/>
            <a:gdLst>
              <a:gd name="connsiteX0" fmla="*/ 827918 w 826318"/>
              <a:gd name="connsiteY0" fmla="*/ 252498 h 759833"/>
              <a:gd name="connsiteX1" fmla="*/ 753930 w 826318"/>
              <a:gd name="connsiteY1" fmla="*/ 430964 h 759833"/>
              <a:gd name="connsiteX2" fmla="*/ 433280 w 826318"/>
              <a:gd name="connsiteY2" fmla="*/ 751709 h 759833"/>
              <a:gd name="connsiteX3" fmla="*/ 395478 w 826318"/>
              <a:gd name="connsiteY3" fmla="*/ 751899 h 759833"/>
              <a:gd name="connsiteX4" fmla="*/ 74638 w 826318"/>
              <a:gd name="connsiteY4" fmla="*/ 430489 h 759833"/>
              <a:gd name="connsiteX5" fmla="*/ 11382 w 826318"/>
              <a:gd name="connsiteY5" fmla="*/ 182119 h 759833"/>
              <a:gd name="connsiteX6" fmla="*/ 198206 w 826318"/>
              <a:gd name="connsiteY6" fmla="*/ 6882 h 759833"/>
              <a:gd name="connsiteX7" fmla="*/ 410010 w 826318"/>
              <a:gd name="connsiteY7" fmla="*/ 55606 h 759833"/>
              <a:gd name="connsiteX8" fmla="*/ 418368 w 826318"/>
              <a:gd name="connsiteY8" fmla="*/ 55796 h 759833"/>
              <a:gd name="connsiteX9" fmla="*/ 822505 w 826318"/>
              <a:gd name="connsiteY9" fmla="*/ 201020 h 759833"/>
              <a:gd name="connsiteX10" fmla="*/ 827918 w 826318"/>
              <a:gd name="connsiteY10" fmla="*/ 252498 h 759833"/>
              <a:gd name="connsiteX11" fmla="*/ 780619 w 826318"/>
              <a:gd name="connsiteY11" fmla="*/ 254588 h 759833"/>
              <a:gd name="connsiteX12" fmla="*/ 775870 w 826318"/>
              <a:gd name="connsiteY12" fmla="*/ 209473 h 759833"/>
              <a:gd name="connsiteX13" fmla="*/ 634636 w 826318"/>
              <a:gd name="connsiteY13" fmla="*/ 57221 h 759833"/>
              <a:gd name="connsiteX14" fmla="*/ 433660 w 826318"/>
              <a:gd name="connsiteY14" fmla="*/ 105660 h 759833"/>
              <a:gd name="connsiteX15" fmla="*/ 395003 w 826318"/>
              <a:gd name="connsiteY15" fmla="*/ 105660 h 759833"/>
              <a:gd name="connsiteX16" fmla="*/ 215493 w 826318"/>
              <a:gd name="connsiteY16" fmla="*/ 52092 h 759833"/>
              <a:gd name="connsiteX17" fmla="*/ 57922 w 826318"/>
              <a:gd name="connsiteY17" fmla="*/ 192186 h 759833"/>
              <a:gd name="connsiteX18" fmla="*/ 107406 w 826318"/>
              <a:gd name="connsiteY18" fmla="*/ 396202 h 759833"/>
              <a:gd name="connsiteX19" fmla="*/ 410770 w 826318"/>
              <a:gd name="connsiteY19" fmla="*/ 700230 h 759833"/>
              <a:gd name="connsiteX20" fmla="*/ 417798 w 826318"/>
              <a:gd name="connsiteY20" fmla="*/ 700230 h 759833"/>
              <a:gd name="connsiteX21" fmla="*/ 721352 w 826318"/>
              <a:gd name="connsiteY21" fmla="*/ 396297 h 759833"/>
              <a:gd name="connsiteX22" fmla="*/ 780619 w 826318"/>
              <a:gd name="connsiteY22" fmla="*/ 254588 h 75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6318" h="759833">
                <a:moveTo>
                  <a:pt x="827918" y="252498"/>
                </a:moveTo>
                <a:cubicBezTo>
                  <a:pt x="826969" y="321738"/>
                  <a:pt x="803034" y="381765"/>
                  <a:pt x="753930" y="430964"/>
                </a:cubicBezTo>
                <a:cubicBezTo>
                  <a:pt x="647268" y="538101"/>
                  <a:pt x="540226" y="644857"/>
                  <a:pt x="433280" y="751709"/>
                </a:cubicBezTo>
                <a:cubicBezTo>
                  <a:pt x="421028" y="763961"/>
                  <a:pt x="407635" y="764056"/>
                  <a:pt x="395478" y="751899"/>
                </a:cubicBezTo>
                <a:cubicBezTo>
                  <a:pt x="288437" y="644857"/>
                  <a:pt x="180730" y="538481"/>
                  <a:pt x="74638" y="430489"/>
                </a:cubicBezTo>
                <a:cubicBezTo>
                  <a:pt x="6064" y="360680"/>
                  <a:pt x="-15877" y="275958"/>
                  <a:pt x="11382" y="182119"/>
                </a:cubicBezTo>
                <a:cubicBezTo>
                  <a:pt x="38641" y="88279"/>
                  <a:pt x="103037" y="29012"/>
                  <a:pt x="198206" y="6882"/>
                </a:cubicBezTo>
                <a:cubicBezTo>
                  <a:pt x="275804" y="-11164"/>
                  <a:pt x="346944" y="6692"/>
                  <a:pt x="410010" y="55606"/>
                </a:cubicBezTo>
                <a:cubicBezTo>
                  <a:pt x="413144" y="58076"/>
                  <a:pt x="414949" y="58551"/>
                  <a:pt x="418368" y="55796"/>
                </a:cubicBezTo>
                <a:cubicBezTo>
                  <a:pt x="564921" y="-61408"/>
                  <a:pt x="784133" y="17425"/>
                  <a:pt x="822505" y="201020"/>
                </a:cubicBezTo>
                <a:cubicBezTo>
                  <a:pt x="826209" y="217926"/>
                  <a:pt x="828108" y="235117"/>
                  <a:pt x="827918" y="252498"/>
                </a:cubicBezTo>
                <a:moveTo>
                  <a:pt x="780619" y="254588"/>
                </a:moveTo>
                <a:cubicBezTo>
                  <a:pt x="780429" y="238251"/>
                  <a:pt x="779384" y="223624"/>
                  <a:pt x="775870" y="209473"/>
                </a:cubicBezTo>
                <a:cubicBezTo>
                  <a:pt x="757064" y="132634"/>
                  <a:pt x="710429" y="79921"/>
                  <a:pt x="634636" y="57221"/>
                </a:cubicBezTo>
                <a:cubicBezTo>
                  <a:pt x="559412" y="34616"/>
                  <a:pt x="491692" y="52282"/>
                  <a:pt x="433660" y="105660"/>
                </a:cubicBezTo>
                <a:cubicBezTo>
                  <a:pt x="420078" y="118198"/>
                  <a:pt x="408490" y="118292"/>
                  <a:pt x="395003" y="105660"/>
                </a:cubicBezTo>
                <a:cubicBezTo>
                  <a:pt x="344094" y="58171"/>
                  <a:pt x="283783" y="38890"/>
                  <a:pt x="215493" y="52092"/>
                </a:cubicBezTo>
                <a:cubicBezTo>
                  <a:pt x="136090" y="67479"/>
                  <a:pt x="81952" y="115158"/>
                  <a:pt x="57922" y="192186"/>
                </a:cubicBezTo>
                <a:cubicBezTo>
                  <a:pt x="34082" y="268835"/>
                  <a:pt x="50989" y="338834"/>
                  <a:pt x="107406" y="396202"/>
                </a:cubicBezTo>
                <a:cubicBezTo>
                  <a:pt x="207704" y="498399"/>
                  <a:pt x="309617" y="598982"/>
                  <a:pt x="410770" y="700230"/>
                </a:cubicBezTo>
                <a:cubicBezTo>
                  <a:pt x="413619" y="703079"/>
                  <a:pt x="414949" y="702984"/>
                  <a:pt x="417798" y="700230"/>
                </a:cubicBezTo>
                <a:cubicBezTo>
                  <a:pt x="518951" y="598887"/>
                  <a:pt x="620389" y="497830"/>
                  <a:pt x="721352" y="396297"/>
                </a:cubicBezTo>
                <a:cubicBezTo>
                  <a:pt x="760768" y="356785"/>
                  <a:pt x="779574" y="308346"/>
                  <a:pt x="780619" y="254588"/>
                </a:cubicBezTo>
              </a:path>
            </a:pathLst>
          </a:custGeom>
          <a:solidFill>
            <a:srgbClr val="4FB191"/>
          </a:solidFill>
          <a:ln w="9476" cap="flat">
            <a:noFill/>
            <a:prstDash val="solid"/>
            <a:miter/>
          </a:ln>
        </p:spPr>
        <p:txBody>
          <a:bodyPr rtlCol="0" anchor="ctr"/>
          <a:lstStyle/>
          <a:p>
            <a:endParaRPr lang="en-GB" dirty="0"/>
          </a:p>
        </p:txBody>
      </p:sp>
      <p:sp>
        <p:nvSpPr>
          <p:cNvPr id="92" name="Freeform: Shape 91">
            <a:extLst>
              <a:ext uri="{FF2B5EF4-FFF2-40B4-BE49-F238E27FC236}">
                <a16:creationId xmlns="" xmlns:a16="http://schemas.microsoft.com/office/drawing/2014/main" id="{F977CCEA-ECEC-4559-80C2-AF30FC72800B}"/>
              </a:ext>
            </a:extLst>
          </p:cNvPr>
          <p:cNvSpPr/>
          <p:nvPr/>
        </p:nvSpPr>
        <p:spPr>
          <a:xfrm>
            <a:off x="1859794" y="5332914"/>
            <a:ext cx="151967" cy="227950"/>
          </a:xfrm>
          <a:custGeom>
            <a:avLst/>
            <a:gdLst>
              <a:gd name="connsiteX0" fmla="*/ 160238 w 151966"/>
              <a:gd name="connsiteY0" fmla="*/ 23451 h 227950"/>
              <a:gd name="connsiteX1" fmla="*/ 141052 w 151966"/>
              <a:gd name="connsiteY1" fmla="*/ 47006 h 227950"/>
              <a:gd name="connsiteX2" fmla="*/ 66209 w 151966"/>
              <a:gd name="connsiteY2" fmla="*/ 104183 h 227950"/>
              <a:gd name="connsiteX3" fmla="*/ 51487 w 151966"/>
              <a:gd name="connsiteY3" fmla="*/ 201442 h 227950"/>
              <a:gd name="connsiteX4" fmla="*/ 31826 w 151966"/>
              <a:gd name="connsiteY4" fmla="*/ 233640 h 227950"/>
              <a:gd name="connsiteX5" fmla="*/ 5422 w 151966"/>
              <a:gd name="connsiteY5" fmla="*/ 213884 h 227950"/>
              <a:gd name="connsiteX6" fmla="*/ 25083 w 151966"/>
              <a:gd name="connsiteY6" fmla="*/ 80344 h 227950"/>
              <a:gd name="connsiteX7" fmla="*/ 128990 w 151966"/>
              <a:gd name="connsiteY7" fmla="*/ 1131 h 227950"/>
              <a:gd name="connsiteX8" fmla="*/ 160238 w 151966"/>
              <a:gd name="connsiteY8" fmla="*/ 23451 h 22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66" h="227950">
                <a:moveTo>
                  <a:pt x="160238" y="23451"/>
                </a:moveTo>
                <a:cubicBezTo>
                  <a:pt x="160333" y="35038"/>
                  <a:pt x="153400" y="43397"/>
                  <a:pt x="141052" y="47006"/>
                </a:cubicBezTo>
                <a:cubicBezTo>
                  <a:pt x="108664" y="56409"/>
                  <a:pt x="83495" y="75310"/>
                  <a:pt x="66209" y="104183"/>
                </a:cubicBezTo>
                <a:cubicBezTo>
                  <a:pt x="47973" y="134482"/>
                  <a:pt x="42654" y="167155"/>
                  <a:pt x="51487" y="201442"/>
                </a:cubicBezTo>
                <a:cubicBezTo>
                  <a:pt x="55951" y="218728"/>
                  <a:pt x="45408" y="231930"/>
                  <a:pt x="31826" y="233640"/>
                </a:cubicBezTo>
                <a:cubicBezTo>
                  <a:pt x="19384" y="235255"/>
                  <a:pt x="8651" y="227277"/>
                  <a:pt x="5422" y="213884"/>
                </a:cubicBezTo>
                <a:cubicBezTo>
                  <a:pt x="-5785" y="166775"/>
                  <a:pt x="198" y="122039"/>
                  <a:pt x="25083" y="80344"/>
                </a:cubicBezTo>
                <a:cubicBezTo>
                  <a:pt x="49113" y="40262"/>
                  <a:pt x="84065" y="13953"/>
                  <a:pt x="128990" y="1131"/>
                </a:cubicBezTo>
                <a:cubicBezTo>
                  <a:pt x="145421" y="-3618"/>
                  <a:pt x="160143" y="7115"/>
                  <a:pt x="160238" y="23451"/>
                </a:cubicBezTo>
              </a:path>
            </a:pathLst>
          </a:custGeom>
          <a:solidFill>
            <a:srgbClr val="4FB191"/>
          </a:solidFill>
          <a:ln w="9476" cap="flat">
            <a:noFill/>
            <a:prstDash val="solid"/>
            <a:miter/>
          </a:ln>
        </p:spPr>
        <p:txBody>
          <a:bodyPr rtlCol="0" anchor="ctr"/>
          <a:lstStyle/>
          <a:p>
            <a:endParaRPr lang="en-GB" dirty="0"/>
          </a:p>
        </p:txBody>
      </p:sp>
      <p:sp>
        <p:nvSpPr>
          <p:cNvPr id="93" name="Freeform: Shape 92">
            <a:extLst>
              <a:ext uri="{FF2B5EF4-FFF2-40B4-BE49-F238E27FC236}">
                <a16:creationId xmlns="" xmlns:a16="http://schemas.microsoft.com/office/drawing/2014/main" id="{23A1872F-9F5C-4A09-B322-829780190D12}"/>
              </a:ext>
            </a:extLst>
          </p:cNvPr>
          <p:cNvSpPr/>
          <p:nvPr/>
        </p:nvSpPr>
        <p:spPr>
          <a:xfrm>
            <a:off x="4564714" y="5556201"/>
            <a:ext cx="104477" cy="66485"/>
          </a:xfrm>
          <a:custGeom>
            <a:avLst/>
            <a:gdLst>
              <a:gd name="connsiteX0" fmla="*/ 0 w 104477"/>
              <a:gd name="connsiteY0" fmla="*/ 1615 h 66485"/>
              <a:gd name="connsiteX1" fmla="*/ 11207 w 104477"/>
              <a:gd name="connsiteY1" fmla="*/ 61072 h 66485"/>
              <a:gd name="connsiteX2" fmla="*/ 59362 w 104477"/>
              <a:gd name="connsiteY2" fmla="*/ 70760 h 66485"/>
              <a:gd name="connsiteX3" fmla="*/ 88235 w 104477"/>
              <a:gd name="connsiteY3" fmla="*/ 61072 h 66485"/>
              <a:gd name="connsiteX4" fmla="*/ 107516 w 104477"/>
              <a:gd name="connsiteY4" fmla="*/ 28779 h 66485"/>
              <a:gd name="connsiteX5" fmla="*/ 107516 w 104477"/>
              <a:gd name="connsiteY5" fmla="*/ 1615 h 66485"/>
              <a:gd name="connsiteX6" fmla="*/ 60976 w 104477"/>
              <a:gd name="connsiteY6" fmla="*/ 0 h 66485"/>
              <a:gd name="connsiteX7" fmla="*/ 19186 w 104477"/>
              <a:gd name="connsiteY7" fmla="*/ 1615 h 66485"/>
              <a:gd name="connsiteX8" fmla="*/ 0 w 104477"/>
              <a:gd name="connsiteY8" fmla="*/ 1615 h 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77" h="66485">
                <a:moveTo>
                  <a:pt x="0" y="1615"/>
                </a:moveTo>
                <a:lnTo>
                  <a:pt x="11207" y="61072"/>
                </a:lnTo>
                <a:lnTo>
                  <a:pt x="59362" y="70760"/>
                </a:lnTo>
                <a:lnTo>
                  <a:pt x="88235" y="61072"/>
                </a:lnTo>
                <a:cubicBezTo>
                  <a:pt x="88235" y="61072"/>
                  <a:pt x="107516" y="33433"/>
                  <a:pt x="107516" y="28779"/>
                </a:cubicBezTo>
                <a:lnTo>
                  <a:pt x="107516" y="1615"/>
                </a:lnTo>
                <a:cubicBezTo>
                  <a:pt x="107516" y="1615"/>
                  <a:pt x="65725" y="0"/>
                  <a:pt x="60976" y="0"/>
                </a:cubicBezTo>
                <a:cubicBezTo>
                  <a:pt x="56133" y="0"/>
                  <a:pt x="24030" y="1615"/>
                  <a:pt x="19186" y="1615"/>
                </a:cubicBezTo>
                <a:lnTo>
                  <a:pt x="0" y="1615"/>
                </a:lnTo>
                <a:close/>
              </a:path>
            </a:pathLst>
          </a:custGeom>
          <a:solidFill>
            <a:srgbClr val="FFFFFF"/>
          </a:solidFill>
          <a:ln w="9476" cap="flat">
            <a:noFill/>
            <a:prstDash val="solid"/>
            <a:miter/>
          </a:ln>
        </p:spPr>
        <p:txBody>
          <a:bodyPr rtlCol="0" anchor="ctr"/>
          <a:lstStyle/>
          <a:p>
            <a:endParaRPr lang="en-GB" dirty="0"/>
          </a:p>
        </p:txBody>
      </p:sp>
      <p:sp>
        <p:nvSpPr>
          <p:cNvPr id="94" name="Freeform: Shape 93">
            <a:extLst>
              <a:ext uri="{FF2B5EF4-FFF2-40B4-BE49-F238E27FC236}">
                <a16:creationId xmlns="" xmlns:a16="http://schemas.microsoft.com/office/drawing/2014/main" id="{E97F6E04-104F-4F80-9E27-EB8B844F4327}"/>
              </a:ext>
            </a:extLst>
          </p:cNvPr>
          <p:cNvSpPr/>
          <p:nvPr/>
        </p:nvSpPr>
        <p:spPr>
          <a:xfrm>
            <a:off x="4831321" y="5300802"/>
            <a:ext cx="66485" cy="265942"/>
          </a:xfrm>
          <a:custGeom>
            <a:avLst/>
            <a:gdLst>
              <a:gd name="connsiteX0" fmla="*/ 73894 w 66485"/>
              <a:gd name="connsiteY0" fmla="*/ 0 h 265941"/>
              <a:gd name="connsiteX1" fmla="*/ 30489 w 66485"/>
              <a:gd name="connsiteY1" fmla="*/ 32103 h 265941"/>
              <a:gd name="connsiteX2" fmla="*/ 4844 w 66485"/>
              <a:gd name="connsiteY2" fmla="*/ 78643 h 265941"/>
              <a:gd name="connsiteX3" fmla="*/ 0 w 66485"/>
              <a:gd name="connsiteY3" fmla="*/ 115780 h 265941"/>
              <a:gd name="connsiteX4" fmla="*/ 0 w 66485"/>
              <a:gd name="connsiteY4" fmla="*/ 168588 h 265941"/>
              <a:gd name="connsiteX5" fmla="*/ 0 w 66485"/>
              <a:gd name="connsiteY5" fmla="*/ 231179 h 265941"/>
              <a:gd name="connsiteX6" fmla="*/ 6459 w 66485"/>
              <a:gd name="connsiteY6" fmla="*/ 269741 h 265941"/>
              <a:gd name="connsiteX7" fmla="*/ 44355 w 66485"/>
              <a:gd name="connsiteY7" fmla="*/ 261763 h 265941"/>
              <a:gd name="connsiteX8" fmla="*/ 49864 w 66485"/>
              <a:gd name="connsiteY8" fmla="*/ 240867 h 265941"/>
              <a:gd name="connsiteX9" fmla="*/ 51479 w 66485"/>
              <a:gd name="connsiteY9" fmla="*/ 192713 h 265941"/>
              <a:gd name="connsiteX10" fmla="*/ 64301 w 66485"/>
              <a:gd name="connsiteY10" fmla="*/ 160610 h 265941"/>
              <a:gd name="connsiteX11" fmla="*/ 73894 w 66485"/>
              <a:gd name="connsiteY11" fmla="*/ 0 h 2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85" h="265941">
                <a:moveTo>
                  <a:pt x="73894" y="0"/>
                </a:moveTo>
                <a:lnTo>
                  <a:pt x="30489" y="32103"/>
                </a:lnTo>
                <a:cubicBezTo>
                  <a:pt x="30489" y="32103"/>
                  <a:pt x="6364" y="67435"/>
                  <a:pt x="4844" y="78643"/>
                </a:cubicBezTo>
                <a:cubicBezTo>
                  <a:pt x="3230" y="89850"/>
                  <a:pt x="0" y="103147"/>
                  <a:pt x="0" y="115780"/>
                </a:cubicBezTo>
                <a:lnTo>
                  <a:pt x="0" y="168588"/>
                </a:lnTo>
                <a:lnTo>
                  <a:pt x="0" y="231179"/>
                </a:lnTo>
                <a:cubicBezTo>
                  <a:pt x="0" y="237638"/>
                  <a:pt x="6459" y="269741"/>
                  <a:pt x="6459" y="269741"/>
                </a:cubicBezTo>
                <a:lnTo>
                  <a:pt x="44355" y="261763"/>
                </a:lnTo>
                <a:lnTo>
                  <a:pt x="49864" y="240867"/>
                </a:lnTo>
                <a:cubicBezTo>
                  <a:pt x="49864" y="240867"/>
                  <a:pt x="51479" y="195847"/>
                  <a:pt x="51479" y="192713"/>
                </a:cubicBezTo>
                <a:cubicBezTo>
                  <a:pt x="51479" y="189483"/>
                  <a:pt x="62686" y="163839"/>
                  <a:pt x="64301" y="160610"/>
                </a:cubicBezTo>
                <a:cubicBezTo>
                  <a:pt x="65821" y="157475"/>
                  <a:pt x="73894" y="0"/>
                  <a:pt x="73894" y="0"/>
                </a:cubicBezTo>
              </a:path>
            </a:pathLst>
          </a:custGeom>
          <a:solidFill>
            <a:srgbClr val="FFFFFF"/>
          </a:solidFill>
          <a:ln w="9476" cap="flat">
            <a:noFill/>
            <a:prstDash val="solid"/>
            <a:miter/>
          </a:ln>
        </p:spPr>
        <p:txBody>
          <a:bodyPr rtlCol="0" anchor="ctr"/>
          <a:lstStyle/>
          <a:p>
            <a:endParaRPr lang="en-GB" dirty="0"/>
          </a:p>
        </p:txBody>
      </p:sp>
      <p:sp>
        <p:nvSpPr>
          <p:cNvPr id="95" name="Freeform: Shape 94">
            <a:extLst>
              <a:ext uri="{FF2B5EF4-FFF2-40B4-BE49-F238E27FC236}">
                <a16:creationId xmlns="" xmlns:a16="http://schemas.microsoft.com/office/drawing/2014/main" id="{7212EC7C-E71A-4176-A11B-C13AC07E6D1C}"/>
              </a:ext>
            </a:extLst>
          </p:cNvPr>
          <p:cNvSpPr/>
          <p:nvPr/>
        </p:nvSpPr>
        <p:spPr>
          <a:xfrm>
            <a:off x="4800832" y="5025362"/>
            <a:ext cx="104477" cy="161465"/>
          </a:xfrm>
          <a:custGeom>
            <a:avLst/>
            <a:gdLst>
              <a:gd name="connsiteX0" fmla="*/ 83487 w 104477"/>
              <a:gd name="connsiteY0" fmla="*/ 16052 h 161464"/>
              <a:gd name="connsiteX1" fmla="*/ 59362 w 104477"/>
              <a:gd name="connsiteY1" fmla="*/ 0 h 161464"/>
              <a:gd name="connsiteX2" fmla="*/ 12822 w 104477"/>
              <a:gd name="connsiteY2" fmla="*/ 23270 h 161464"/>
              <a:gd name="connsiteX3" fmla="*/ 0 w 104477"/>
              <a:gd name="connsiteY3" fmla="*/ 56988 h 161464"/>
              <a:gd name="connsiteX4" fmla="*/ 8073 w 104477"/>
              <a:gd name="connsiteY4" fmla="*/ 143704 h 161464"/>
              <a:gd name="connsiteX5" fmla="*/ 14532 w 104477"/>
              <a:gd name="connsiteY5" fmla="*/ 166973 h 161464"/>
              <a:gd name="connsiteX6" fmla="*/ 104477 w 104477"/>
              <a:gd name="connsiteY6" fmla="*/ 166973 h 161464"/>
              <a:gd name="connsiteX7" fmla="*/ 83487 w 104477"/>
              <a:gd name="connsiteY7" fmla="*/ 16052 h 16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77" h="161464">
                <a:moveTo>
                  <a:pt x="83487" y="16052"/>
                </a:moveTo>
                <a:lnTo>
                  <a:pt x="59362" y="0"/>
                </a:lnTo>
                <a:cubicBezTo>
                  <a:pt x="59362" y="0"/>
                  <a:pt x="15197" y="20895"/>
                  <a:pt x="12822" y="23270"/>
                </a:cubicBezTo>
                <a:cubicBezTo>
                  <a:pt x="10448" y="25644"/>
                  <a:pt x="0" y="51384"/>
                  <a:pt x="0" y="56988"/>
                </a:cubicBezTo>
                <a:cubicBezTo>
                  <a:pt x="0" y="62591"/>
                  <a:pt x="8073" y="141329"/>
                  <a:pt x="8073" y="143704"/>
                </a:cubicBezTo>
                <a:cubicBezTo>
                  <a:pt x="8073" y="146078"/>
                  <a:pt x="12063" y="166973"/>
                  <a:pt x="14532" y="166973"/>
                </a:cubicBezTo>
                <a:lnTo>
                  <a:pt x="104477" y="166973"/>
                </a:lnTo>
                <a:lnTo>
                  <a:pt x="83487" y="16052"/>
                </a:lnTo>
                <a:close/>
              </a:path>
            </a:pathLst>
          </a:custGeom>
          <a:solidFill>
            <a:srgbClr val="FFFFFF"/>
          </a:solidFill>
          <a:ln w="9476" cap="flat">
            <a:noFill/>
            <a:prstDash val="solid"/>
            <a:miter/>
          </a:ln>
        </p:spPr>
        <p:txBody>
          <a:bodyPr rtlCol="0" anchor="ctr"/>
          <a:lstStyle/>
          <a:p>
            <a:endParaRPr lang="en-GB" dirty="0"/>
          </a:p>
        </p:txBody>
      </p:sp>
      <p:sp>
        <p:nvSpPr>
          <p:cNvPr id="96" name="Freeform: Shape 95">
            <a:extLst>
              <a:ext uri="{FF2B5EF4-FFF2-40B4-BE49-F238E27FC236}">
                <a16:creationId xmlns="" xmlns:a16="http://schemas.microsoft.com/office/drawing/2014/main" id="{E204FE66-0C6C-4AA4-952B-F2EEF9F33208}"/>
              </a:ext>
            </a:extLst>
          </p:cNvPr>
          <p:cNvSpPr/>
          <p:nvPr/>
        </p:nvSpPr>
        <p:spPr>
          <a:xfrm>
            <a:off x="4387927" y="5612429"/>
            <a:ext cx="788327" cy="284938"/>
          </a:xfrm>
          <a:custGeom>
            <a:avLst/>
            <a:gdLst>
              <a:gd name="connsiteX0" fmla="*/ 178402 w 788327"/>
              <a:gd name="connsiteY0" fmla="*/ 0 h 284937"/>
              <a:gd name="connsiteX1" fmla="*/ 40302 w 788327"/>
              <a:gd name="connsiteY1" fmla="*/ 65821 h 284937"/>
              <a:gd name="connsiteX2" fmla="*/ 126 w 788327"/>
              <a:gd name="connsiteY2" fmla="*/ 256919 h 284937"/>
              <a:gd name="connsiteX3" fmla="*/ 12948 w 788327"/>
              <a:gd name="connsiteY3" fmla="*/ 289022 h 284937"/>
              <a:gd name="connsiteX4" fmla="*/ 772687 w 788327"/>
              <a:gd name="connsiteY4" fmla="*/ 282563 h 284937"/>
              <a:gd name="connsiteX5" fmla="*/ 790353 w 788327"/>
              <a:gd name="connsiteY5" fmla="*/ 263282 h 284937"/>
              <a:gd name="connsiteX6" fmla="*/ 779145 w 788327"/>
              <a:gd name="connsiteY6" fmla="*/ 189389 h 284937"/>
              <a:gd name="connsiteX7" fmla="*/ 740584 w 788327"/>
              <a:gd name="connsiteY7" fmla="*/ 68955 h 284937"/>
              <a:gd name="connsiteX8" fmla="*/ 639431 w 788327"/>
              <a:gd name="connsiteY8" fmla="*/ 22415 h 284937"/>
              <a:gd name="connsiteX9" fmla="*/ 592891 w 788327"/>
              <a:gd name="connsiteY9" fmla="*/ 52903 h 284937"/>
              <a:gd name="connsiteX10" fmla="*/ 522227 w 788327"/>
              <a:gd name="connsiteY10" fmla="*/ 30393 h 284937"/>
              <a:gd name="connsiteX11" fmla="*/ 480436 w 788327"/>
              <a:gd name="connsiteY11" fmla="*/ 49674 h 284937"/>
              <a:gd name="connsiteX12" fmla="*/ 437030 w 788327"/>
              <a:gd name="connsiteY12" fmla="*/ 68955 h 284937"/>
              <a:gd name="connsiteX13" fmla="*/ 289243 w 788327"/>
              <a:gd name="connsiteY13" fmla="*/ 1520 h 284937"/>
              <a:gd name="connsiteX14" fmla="*/ 229786 w 788327"/>
              <a:gd name="connsiteY14" fmla="*/ 25644 h 284937"/>
              <a:gd name="connsiteX15" fmla="*/ 178402 w 788327"/>
              <a:gd name="connsiteY15" fmla="*/ 0 h 2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327" h="284937">
                <a:moveTo>
                  <a:pt x="178402" y="0"/>
                </a:moveTo>
                <a:cubicBezTo>
                  <a:pt x="173558" y="0"/>
                  <a:pt x="40302" y="65821"/>
                  <a:pt x="40302" y="65821"/>
                </a:cubicBezTo>
                <a:cubicBezTo>
                  <a:pt x="40302" y="65821"/>
                  <a:pt x="1741" y="247326"/>
                  <a:pt x="126" y="256919"/>
                </a:cubicBezTo>
                <a:cubicBezTo>
                  <a:pt x="-1489" y="266512"/>
                  <a:pt x="12948" y="289022"/>
                  <a:pt x="12948" y="289022"/>
                </a:cubicBezTo>
                <a:lnTo>
                  <a:pt x="772687" y="282563"/>
                </a:lnTo>
                <a:lnTo>
                  <a:pt x="790353" y="263282"/>
                </a:lnTo>
                <a:cubicBezTo>
                  <a:pt x="790353" y="263282"/>
                  <a:pt x="782280" y="203825"/>
                  <a:pt x="779145" y="189389"/>
                </a:cubicBezTo>
                <a:cubicBezTo>
                  <a:pt x="775916" y="174952"/>
                  <a:pt x="740584" y="68955"/>
                  <a:pt x="740584" y="68955"/>
                </a:cubicBezTo>
                <a:lnTo>
                  <a:pt x="639431" y="22415"/>
                </a:lnTo>
                <a:lnTo>
                  <a:pt x="592891" y="52903"/>
                </a:lnTo>
                <a:lnTo>
                  <a:pt x="522227" y="30393"/>
                </a:lnTo>
                <a:lnTo>
                  <a:pt x="480436" y="49674"/>
                </a:lnTo>
                <a:lnTo>
                  <a:pt x="437030" y="68955"/>
                </a:lnTo>
                <a:lnTo>
                  <a:pt x="289243" y="1520"/>
                </a:lnTo>
                <a:lnTo>
                  <a:pt x="229786" y="25644"/>
                </a:lnTo>
                <a:lnTo>
                  <a:pt x="178402" y="0"/>
                </a:lnTo>
                <a:close/>
              </a:path>
            </a:pathLst>
          </a:custGeom>
          <a:solidFill>
            <a:srgbClr val="FFFFFF"/>
          </a:solidFill>
          <a:ln w="9476" cap="flat">
            <a:noFill/>
            <a:prstDash val="solid"/>
            <a:miter/>
          </a:ln>
        </p:spPr>
        <p:txBody>
          <a:bodyPr rtlCol="0" anchor="ctr"/>
          <a:lstStyle/>
          <a:p>
            <a:endParaRPr lang="en-GB" dirty="0"/>
          </a:p>
        </p:txBody>
      </p:sp>
      <p:sp>
        <p:nvSpPr>
          <p:cNvPr id="97" name="Freeform: Shape 96">
            <a:extLst>
              <a:ext uri="{FF2B5EF4-FFF2-40B4-BE49-F238E27FC236}">
                <a16:creationId xmlns="" xmlns:a16="http://schemas.microsoft.com/office/drawing/2014/main" id="{C1A8D95F-7F55-4942-A8DD-3AFDEC7DFA9B}"/>
              </a:ext>
            </a:extLst>
          </p:cNvPr>
          <p:cNvSpPr/>
          <p:nvPr/>
        </p:nvSpPr>
        <p:spPr>
          <a:xfrm>
            <a:off x="4370715" y="5236974"/>
            <a:ext cx="816821" cy="674352"/>
          </a:xfrm>
          <a:custGeom>
            <a:avLst/>
            <a:gdLst>
              <a:gd name="connsiteX0" fmla="*/ 823901 w 816820"/>
              <a:gd name="connsiteY0" fmla="*/ 628575 h 674352"/>
              <a:gd name="connsiteX1" fmla="*/ 784960 w 816820"/>
              <a:gd name="connsiteY1" fmla="*/ 461031 h 674352"/>
              <a:gd name="connsiteX2" fmla="*/ 758365 w 816820"/>
              <a:gd name="connsiteY2" fmla="*/ 431018 h 674352"/>
              <a:gd name="connsiteX3" fmla="*/ 664906 w 816820"/>
              <a:gd name="connsiteY3" fmla="*/ 397015 h 674352"/>
              <a:gd name="connsiteX4" fmla="*/ 660157 w 816820"/>
              <a:gd name="connsiteY4" fmla="*/ 395591 h 674352"/>
              <a:gd name="connsiteX5" fmla="*/ 660157 w 816820"/>
              <a:gd name="connsiteY5" fmla="*/ 362918 h 674352"/>
              <a:gd name="connsiteX6" fmla="*/ 663861 w 816820"/>
              <a:gd name="connsiteY6" fmla="*/ 359784 h 674352"/>
              <a:gd name="connsiteX7" fmla="*/ 680102 w 816820"/>
              <a:gd name="connsiteY7" fmla="*/ 341358 h 674352"/>
              <a:gd name="connsiteX8" fmla="*/ 727497 w 816820"/>
              <a:gd name="connsiteY8" fmla="*/ 341358 h 674352"/>
              <a:gd name="connsiteX9" fmla="*/ 766059 w 816820"/>
              <a:gd name="connsiteY9" fmla="*/ 302796 h 674352"/>
              <a:gd name="connsiteX10" fmla="*/ 766059 w 816820"/>
              <a:gd name="connsiteY10" fmla="*/ 181793 h 674352"/>
              <a:gd name="connsiteX11" fmla="*/ 766059 w 816820"/>
              <a:gd name="connsiteY11" fmla="*/ 181318 h 674352"/>
              <a:gd name="connsiteX12" fmla="*/ 683902 w 816820"/>
              <a:gd name="connsiteY12" fmla="*/ 51766 h 674352"/>
              <a:gd name="connsiteX13" fmla="*/ 607159 w 816820"/>
              <a:gd name="connsiteY13" fmla="*/ 32390 h 674352"/>
              <a:gd name="connsiteX14" fmla="*/ 606779 w 816820"/>
              <a:gd name="connsiteY14" fmla="*/ 32390 h 674352"/>
              <a:gd name="connsiteX15" fmla="*/ 466494 w 816820"/>
              <a:gd name="connsiteY15" fmla="*/ 107614 h 674352"/>
              <a:gd name="connsiteX16" fmla="*/ 443035 w 816820"/>
              <a:gd name="connsiteY16" fmla="*/ 181888 h 674352"/>
              <a:gd name="connsiteX17" fmla="*/ 443035 w 816820"/>
              <a:gd name="connsiteY17" fmla="*/ 182362 h 674352"/>
              <a:gd name="connsiteX18" fmla="*/ 443035 w 816820"/>
              <a:gd name="connsiteY18" fmla="*/ 303746 h 674352"/>
              <a:gd name="connsiteX19" fmla="*/ 454527 w 816820"/>
              <a:gd name="connsiteY19" fmla="*/ 330245 h 674352"/>
              <a:gd name="connsiteX20" fmla="*/ 481691 w 816820"/>
              <a:gd name="connsiteY20" fmla="*/ 340028 h 674352"/>
              <a:gd name="connsiteX21" fmla="*/ 513224 w 816820"/>
              <a:gd name="connsiteY21" fmla="*/ 338033 h 674352"/>
              <a:gd name="connsiteX22" fmla="*/ 522722 w 816820"/>
              <a:gd name="connsiteY22" fmla="*/ 350761 h 674352"/>
              <a:gd name="connsiteX23" fmla="*/ 539818 w 816820"/>
              <a:gd name="connsiteY23" fmla="*/ 365767 h 674352"/>
              <a:gd name="connsiteX24" fmla="*/ 539818 w 816820"/>
              <a:gd name="connsiteY24" fmla="*/ 395021 h 674352"/>
              <a:gd name="connsiteX25" fmla="*/ 456427 w 816820"/>
              <a:gd name="connsiteY25" fmla="*/ 425224 h 674352"/>
              <a:gd name="connsiteX26" fmla="*/ 316047 w 816820"/>
              <a:gd name="connsiteY26" fmla="*/ 365577 h 674352"/>
              <a:gd name="connsiteX27" fmla="*/ 315098 w 816820"/>
              <a:gd name="connsiteY27" fmla="*/ 365197 h 674352"/>
              <a:gd name="connsiteX28" fmla="*/ 313103 w 816820"/>
              <a:gd name="connsiteY28" fmla="*/ 364533 h 674352"/>
              <a:gd name="connsiteX29" fmla="*/ 312343 w 816820"/>
              <a:gd name="connsiteY29" fmla="*/ 316093 h 674352"/>
              <a:gd name="connsiteX30" fmla="*/ 349290 w 816820"/>
              <a:gd name="connsiteY30" fmla="*/ 246663 h 674352"/>
              <a:gd name="connsiteX31" fmla="*/ 361542 w 816820"/>
              <a:gd name="connsiteY31" fmla="*/ 234411 h 674352"/>
              <a:gd name="connsiteX32" fmla="*/ 363442 w 816820"/>
              <a:gd name="connsiteY32" fmla="*/ 234411 h 674352"/>
              <a:gd name="connsiteX33" fmla="*/ 365341 w 816820"/>
              <a:gd name="connsiteY33" fmla="*/ 233936 h 674352"/>
              <a:gd name="connsiteX34" fmla="*/ 406942 w 816820"/>
              <a:gd name="connsiteY34" fmla="*/ 175714 h 674352"/>
              <a:gd name="connsiteX35" fmla="*/ 406848 w 816820"/>
              <a:gd name="connsiteY35" fmla="*/ 174574 h 674352"/>
              <a:gd name="connsiteX36" fmla="*/ 406563 w 816820"/>
              <a:gd name="connsiteY36" fmla="*/ 173434 h 674352"/>
              <a:gd name="connsiteX37" fmla="*/ 387282 w 816820"/>
              <a:gd name="connsiteY37" fmla="*/ 139812 h 674352"/>
              <a:gd name="connsiteX38" fmla="*/ 388516 w 816820"/>
              <a:gd name="connsiteY38" fmla="*/ 139717 h 674352"/>
              <a:gd name="connsiteX39" fmla="*/ 314433 w 816820"/>
              <a:gd name="connsiteY39" fmla="*/ 16054 h 674352"/>
              <a:gd name="connsiteX40" fmla="*/ 250892 w 816820"/>
              <a:gd name="connsiteY40" fmla="*/ 2 h 674352"/>
              <a:gd name="connsiteX41" fmla="*/ 141381 w 816820"/>
              <a:gd name="connsiteY41" fmla="*/ 44358 h 674352"/>
              <a:gd name="connsiteX42" fmla="*/ 112032 w 816820"/>
              <a:gd name="connsiteY42" fmla="*/ 133733 h 674352"/>
              <a:gd name="connsiteX43" fmla="*/ 98735 w 816820"/>
              <a:gd name="connsiteY43" fmla="*/ 152824 h 674352"/>
              <a:gd name="connsiteX44" fmla="*/ 98450 w 816820"/>
              <a:gd name="connsiteY44" fmla="*/ 153584 h 674352"/>
              <a:gd name="connsiteX45" fmla="*/ 98165 w 816820"/>
              <a:gd name="connsiteY45" fmla="*/ 154344 h 674352"/>
              <a:gd name="connsiteX46" fmla="*/ 134067 w 816820"/>
              <a:gd name="connsiteY46" fmla="*/ 245239 h 674352"/>
              <a:gd name="connsiteX47" fmla="*/ 139481 w 816820"/>
              <a:gd name="connsiteY47" fmla="*/ 249228 h 674352"/>
              <a:gd name="connsiteX48" fmla="*/ 142520 w 816820"/>
              <a:gd name="connsiteY48" fmla="*/ 248753 h 674352"/>
              <a:gd name="connsiteX49" fmla="*/ 162846 w 816820"/>
              <a:gd name="connsiteY49" fmla="*/ 294533 h 674352"/>
              <a:gd name="connsiteX50" fmla="*/ 182602 w 816820"/>
              <a:gd name="connsiteY50" fmla="*/ 317613 h 674352"/>
              <a:gd name="connsiteX51" fmla="*/ 180417 w 816820"/>
              <a:gd name="connsiteY51" fmla="*/ 365767 h 674352"/>
              <a:gd name="connsiteX52" fmla="*/ 176143 w 816820"/>
              <a:gd name="connsiteY52" fmla="*/ 367477 h 674352"/>
              <a:gd name="connsiteX53" fmla="*/ 58939 w 816820"/>
              <a:gd name="connsiteY53" fmla="*/ 422565 h 674352"/>
              <a:gd name="connsiteX54" fmla="*/ 35574 w 816820"/>
              <a:gd name="connsiteY54" fmla="*/ 452578 h 674352"/>
              <a:gd name="connsiteX55" fmla="*/ 812 w 816820"/>
              <a:gd name="connsiteY55" fmla="*/ 629810 h 674352"/>
              <a:gd name="connsiteX56" fmla="*/ 9645 w 816820"/>
              <a:gd name="connsiteY56" fmla="*/ 664667 h 674352"/>
              <a:gd name="connsiteX57" fmla="*/ 42127 w 816820"/>
              <a:gd name="connsiteY57" fmla="*/ 680053 h 674352"/>
              <a:gd name="connsiteX58" fmla="*/ 783060 w 816820"/>
              <a:gd name="connsiteY58" fmla="*/ 680053 h 674352"/>
              <a:gd name="connsiteX59" fmla="*/ 816018 w 816820"/>
              <a:gd name="connsiteY59" fmla="*/ 664097 h 674352"/>
              <a:gd name="connsiteX60" fmla="*/ 823901 w 816820"/>
              <a:gd name="connsiteY60" fmla="*/ 628575 h 674352"/>
              <a:gd name="connsiteX61" fmla="*/ 494418 w 816820"/>
              <a:gd name="connsiteY61" fmla="*/ 232702 h 674352"/>
              <a:gd name="connsiteX62" fmla="*/ 499547 w 816820"/>
              <a:gd name="connsiteY62" fmla="*/ 306310 h 674352"/>
              <a:gd name="connsiteX63" fmla="*/ 479696 w 816820"/>
              <a:gd name="connsiteY63" fmla="*/ 307545 h 674352"/>
              <a:gd name="connsiteX64" fmla="*/ 476847 w 816820"/>
              <a:gd name="connsiteY64" fmla="*/ 306500 h 674352"/>
              <a:gd name="connsiteX65" fmla="*/ 475612 w 816820"/>
              <a:gd name="connsiteY65" fmla="*/ 303746 h 674352"/>
              <a:gd name="connsiteX66" fmla="*/ 475612 w 816820"/>
              <a:gd name="connsiteY66" fmla="*/ 183312 h 674352"/>
              <a:gd name="connsiteX67" fmla="*/ 494703 w 816820"/>
              <a:gd name="connsiteY67" fmla="*/ 123855 h 674352"/>
              <a:gd name="connsiteX68" fmla="*/ 606589 w 816820"/>
              <a:gd name="connsiteY68" fmla="*/ 64968 h 674352"/>
              <a:gd name="connsiteX69" fmla="*/ 669655 w 816820"/>
              <a:gd name="connsiteY69" fmla="*/ 81115 h 674352"/>
              <a:gd name="connsiteX70" fmla="*/ 733481 w 816820"/>
              <a:gd name="connsiteY70" fmla="*/ 182077 h 674352"/>
              <a:gd name="connsiteX71" fmla="*/ 733481 w 816820"/>
              <a:gd name="connsiteY71" fmla="*/ 302891 h 674352"/>
              <a:gd name="connsiteX72" fmla="*/ 727497 w 816820"/>
              <a:gd name="connsiteY72" fmla="*/ 308875 h 674352"/>
              <a:gd name="connsiteX73" fmla="*/ 696059 w 816820"/>
              <a:gd name="connsiteY73" fmla="*/ 308875 h 674352"/>
              <a:gd name="connsiteX74" fmla="*/ 706792 w 816820"/>
              <a:gd name="connsiteY74" fmla="*/ 241060 h 674352"/>
              <a:gd name="connsiteX75" fmla="*/ 672219 w 816820"/>
              <a:gd name="connsiteY75" fmla="*/ 198699 h 674352"/>
              <a:gd name="connsiteX76" fmla="*/ 648759 w 816820"/>
              <a:gd name="connsiteY76" fmla="*/ 188821 h 674352"/>
              <a:gd name="connsiteX77" fmla="*/ 600890 w 816820"/>
              <a:gd name="connsiteY77" fmla="*/ 186352 h 674352"/>
              <a:gd name="connsiteX78" fmla="*/ 566412 w 816820"/>
              <a:gd name="connsiteY78" fmla="*/ 193855 h 674352"/>
              <a:gd name="connsiteX79" fmla="*/ 535544 w 816820"/>
              <a:gd name="connsiteY79" fmla="*/ 194425 h 674352"/>
              <a:gd name="connsiteX80" fmla="*/ 494418 w 816820"/>
              <a:gd name="connsiteY80" fmla="*/ 232702 h 674352"/>
              <a:gd name="connsiteX81" fmla="*/ 526901 w 816820"/>
              <a:gd name="connsiteY81" fmla="*/ 235551 h 674352"/>
              <a:gd name="connsiteX82" fmla="*/ 536209 w 816820"/>
              <a:gd name="connsiteY82" fmla="*/ 226908 h 674352"/>
              <a:gd name="connsiteX83" fmla="*/ 567077 w 816820"/>
              <a:gd name="connsiteY83" fmla="*/ 226338 h 674352"/>
              <a:gd name="connsiteX84" fmla="*/ 617891 w 816820"/>
              <a:gd name="connsiteY84" fmla="*/ 214085 h 674352"/>
              <a:gd name="connsiteX85" fmla="*/ 628624 w 816820"/>
              <a:gd name="connsiteY85" fmla="*/ 214370 h 674352"/>
              <a:gd name="connsiteX86" fmla="*/ 666330 w 816820"/>
              <a:gd name="connsiteY86" fmla="*/ 230707 h 674352"/>
              <a:gd name="connsiteX87" fmla="*/ 674309 w 816820"/>
              <a:gd name="connsiteY87" fmla="*/ 240300 h 674352"/>
              <a:gd name="connsiteX88" fmla="*/ 642396 w 816820"/>
              <a:gd name="connsiteY88" fmla="*/ 335564 h 674352"/>
              <a:gd name="connsiteX89" fmla="*/ 600605 w 816820"/>
              <a:gd name="connsiteY89" fmla="*/ 350286 h 674352"/>
              <a:gd name="connsiteX90" fmla="*/ 598040 w 816820"/>
              <a:gd name="connsiteY90" fmla="*/ 350096 h 674352"/>
              <a:gd name="connsiteX91" fmla="*/ 547227 w 816820"/>
              <a:gd name="connsiteY91" fmla="*/ 329200 h 674352"/>
              <a:gd name="connsiteX92" fmla="*/ 526901 w 816820"/>
              <a:gd name="connsiteY92" fmla="*/ 235551 h 674352"/>
              <a:gd name="connsiteX93" fmla="*/ 630428 w 816820"/>
              <a:gd name="connsiteY93" fmla="*/ 399675 h 674352"/>
              <a:gd name="connsiteX94" fmla="*/ 623400 w 816820"/>
              <a:gd name="connsiteY94" fmla="*/ 404519 h 674352"/>
              <a:gd name="connsiteX95" fmla="*/ 581799 w 816820"/>
              <a:gd name="connsiteY95" fmla="*/ 402809 h 674352"/>
              <a:gd name="connsiteX96" fmla="*/ 572491 w 816820"/>
              <a:gd name="connsiteY96" fmla="*/ 396730 h 674352"/>
              <a:gd name="connsiteX97" fmla="*/ 572491 w 816820"/>
              <a:gd name="connsiteY97" fmla="*/ 379634 h 674352"/>
              <a:gd name="connsiteX98" fmla="*/ 596901 w 816820"/>
              <a:gd name="connsiteY98" fmla="*/ 382673 h 674352"/>
              <a:gd name="connsiteX99" fmla="*/ 597376 w 816820"/>
              <a:gd name="connsiteY99" fmla="*/ 382673 h 674352"/>
              <a:gd name="connsiteX100" fmla="*/ 603454 w 816820"/>
              <a:gd name="connsiteY100" fmla="*/ 382958 h 674352"/>
              <a:gd name="connsiteX101" fmla="*/ 627579 w 816820"/>
              <a:gd name="connsiteY101" fmla="*/ 379634 h 674352"/>
              <a:gd name="connsiteX102" fmla="*/ 627579 w 816820"/>
              <a:gd name="connsiteY102" fmla="*/ 399675 h 674352"/>
              <a:gd name="connsiteX103" fmla="*/ 630428 w 816820"/>
              <a:gd name="connsiteY103" fmla="*/ 399675 h 674352"/>
              <a:gd name="connsiteX104" fmla="*/ 166170 w 816820"/>
              <a:gd name="connsiteY104" fmla="*/ 65538 h 674352"/>
              <a:gd name="connsiteX105" fmla="*/ 251841 w 816820"/>
              <a:gd name="connsiteY105" fmla="*/ 32675 h 674352"/>
              <a:gd name="connsiteX106" fmla="*/ 353944 w 816820"/>
              <a:gd name="connsiteY106" fmla="*/ 128034 h 674352"/>
              <a:gd name="connsiteX107" fmla="*/ 341122 w 816820"/>
              <a:gd name="connsiteY107" fmla="*/ 131454 h 674352"/>
              <a:gd name="connsiteX108" fmla="*/ 337038 w 816820"/>
              <a:gd name="connsiteY108" fmla="*/ 133163 h 674352"/>
              <a:gd name="connsiteX109" fmla="*/ 334378 w 816820"/>
              <a:gd name="connsiteY109" fmla="*/ 136772 h 674352"/>
              <a:gd name="connsiteX110" fmla="*/ 328775 w 816820"/>
              <a:gd name="connsiteY110" fmla="*/ 139907 h 674352"/>
              <a:gd name="connsiteX111" fmla="*/ 328775 w 816820"/>
              <a:gd name="connsiteY111" fmla="*/ 139907 h 674352"/>
              <a:gd name="connsiteX112" fmla="*/ 315192 w 816820"/>
              <a:gd name="connsiteY112" fmla="*/ 128984 h 674352"/>
              <a:gd name="connsiteX113" fmla="*/ 252506 w 816820"/>
              <a:gd name="connsiteY113" fmla="*/ 104195 h 674352"/>
              <a:gd name="connsiteX114" fmla="*/ 245668 w 816820"/>
              <a:gd name="connsiteY114" fmla="*/ 107044 h 674352"/>
              <a:gd name="connsiteX115" fmla="*/ 243293 w 816820"/>
              <a:gd name="connsiteY115" fmla="*/ 114072 h 674352"/>
              <a:gd name="connsiteX116" fmla="*/ 238639 w 816820"/>
              <a:gd name="connsiteY116" fmla="*/ 118442 h 674352"/>
              <a:gd name="connsiteX117" fmla="*/ 217364 w 816820"/>
              <a:gd name="connsiteY117" fmla="*/ 116162 h 674352"/>
              <a:gd name="connsiteX118" fmla="*/ 170444 w 816820"/>
              <a:gd name="connsiteY118" fmla="*/ 135253 h 674352"/>
              <a:gd name="connsiteX119" fmla="*/ 169020 w 816820"/>
              <a:gd name="connsiteY119" fmla="*/ 136962 h 674352"/>
              <a:gd name="connsiteX120" fmla="*/ 168925 w 816820"/>
              <a:gd name="connsiteY120" fmla="*/ 137152 h 674352"/>
              <a:gd name="connsiteX121" fmla="*/ 165695 w 816820"/>
              <a:gd name="connsiteY121" fmla="*/ 134113 h 674352"/>
              <a:gd name="connsiteX122" fmla="*/ 164840 w 816820"/>
              <a:gd name="connsiteY122" fmla="*/ 133163 h 674352"/>
              <a:gd name="connsiteX123" fmla="*/ 163891 w 816820"/>
              <a:gd name="connsiteY123" fmla="*/ 132404 h 674352"/>
              <a:gd name="connsiteX124" fmla="*/ 144610 w 816820"/>
              <a:gd name="connsiteY124" fmla="*/ 124045 h 674352"/>
              <a:gd name="connsiteX125" fmla="*/ 166170 w 816820"/>
              <a:gd name="connsiteY125" fmla="*/ 65538 h 674352"/>
              <a:gd name="connsiteX126" fmla="*/ 173769 w 816820"/>
              <a:gd name="connsiteY126" fmla="*/ 239920 h 674352"/>
              <a:gd name="connsiteX127" fmla="*/ 173484 w 816820"/>
              <a:gd name="connsiteY127" fmla="*/ 238685 h 674352"/>
              <a:gd name="connsiteX128" fmla="*/ 149834 w 816820"/>
              <a:gd name="connsiteY128" fmla="*/ 216270 h 674352"/>
              <a:gd name="connsiteX129" fmla="*/ 128558 w 816820"/>
              <a:gd name="connsiteY129" fmla="*/ 182647 h 674352"/>
              <a:gd name="connsiteX130" fmla="*/ 128843 w 816820"/>
              <a:gd name="connsiteY130" fmla="*/ 165361 h 674352"/>
              <a:gd name="connsiteX131" fmla="*/ 136347 w 816820"/>
              <a:gd name="connsiteY131" fmla="*/ 156338 h 674352"/>
              <a:gd name="connsiteX132" fmla="*/ 143375 w 816820"/>
              <a:gd name="connsiteY132" fmla="*/ 158048 h 674352"/>
              <a:gd name="connsiteX133" fmla="*/ 175383 w 816820"/>
              <a:gd name="connsiteY133" fmla="*/ 170775 h 674352"/>
              <a:gd name="connsiteX134" fmla="*/ 196943 w 816820"/>
              <a:gd name="connsiteY134" fmla="*/ 154438 h 674352"/>
              <a:gd name="connsiteX135" fmla="*/ 206346 w 816820"/>
              <a:gd name="connsiteY135" fmla="*/ 146935 h 674352"/>
              <a:gd name="connsiteX136" fmla="*/ 252506 w 816820"/>
              <a:gd name="connsiteY136" fmla="*/ 148075 h 674352"/>
              <a:gd name="connsiteX137" fmla="*/ 269982 w 816820"/>
              <a:gd name="connsiteY137" fmla="*/ 132973 h 674352"/>
              <a:gd name="connsiteX138" fmla="*/ 279765 w 816820"/>
              <a:gd name="connsiteY138" fmla="*/ 135728 h 674352"/>
              <a:gd name="connsiteX139" fmla="*/ 286319 w 816820"/>
              <a:gd name="connsiteY139" fmla="*/ 143991 h 674352"/>
              <a:gd name="connsiteX140" fmla="*/ 286889 w 816820"/>
              <a:gd name="connsiteY140" fmla="*/ 145416 h 674352"/>
              <a:gd name="connsiteX141" fmla="*/ 288028 w 816820"/>
              <a:gd name="connsiteY141" fmla="*/ 147030 h 674352"/>
              <a:gd name="connsiteX142" fmla="*/ 328680 w 816820"/>
              <a:gd name="connsiteY142" fmla="*/ 172675 h 674352"/>
              <a:gd name="connsiteX143" fmla="*/ 328964 w 816820"/>
              <a:gd name="connsiteY143" fmla="*/ 172675 h 674352"/>
              <a:gd name="connsiteX144" fmla="*/ 356793 w 816820"/>
              <a:gd name="connsiteY144" fmla="*/ 160707 h 674352"/>
              <a:gd name="connsiteX145" fmla="*/ 361732 w 816820"/>
              <a:gd name="connsiteY145" fmla="*/ 161182 h 674352"/>
              <a:gd name="connsiteX146" fmla="*/ 375029 w 816820"/>
              <a:gd name="connsiteY146" fmla="*/ 181128 h 674352"/>
              <a:gd name="connsiteX147" fmla="*/ 368571 w 816820"/>
              <a:gd name="connsiteY147" fmla="*/ 196799 h 674352"/>
              <a:gd name="connsiteX148" fmla="*/ 359168 w 816820"/>
              <a:gd name="connsiteY148" fmla="*/ 202023 h 674352"/>
              <a:gd name="connsiteX149" fmla="*/ 317757 w 816820"/>
              <a:gd name="connsiteY149" fmla="*/ 239635 h 674352"/>
              <a:gd name="connsiteX150" fmla="*/ 317567 w 816820"/>
              <a:gd name="connsiteY150" fmla="*/ 240395 h 674352"/>
              <a:gd name="connsiteX151" fmla="*/ 317472 w 816820"/>
              <a:gd name="connsiteY151" fmla="*/ 241155 h 674352"/>
              <a:gd name="connsiteX152" fmla="*/ 249657 w 816820"/>
              <a:gd name="connsiteY152" fmla="*/ 308875 h 674352"/>
              <a:gd name="connsiteX153" fmla="*/ 190675 w 816820"/>
              <a:gd name="connsiteY153" fmla="*/ 277532 h 674352"/>
              <a:gd name="connsiteX154" fmla="*/ 173769 w 816820"/>
              <a:gd name="connsiteY154" fmla="*/ 239920 h 674352"/>
              <a:gd name="connsiteX155" fmla="*/ 280620 w 816820"/>
              <a:gd name="connsiteY155" fmla="*/ 368237 h 674352"/>
              <a:gd name="connsiteX156" fmla="*/ 279195 w 816820"/>
              <a:gd name="connsiteY156" fmla="*/ 368996 h 674352"/>
              <a:gd name="connsiteX157" fmla="*/ 215085 w 816820"/>
              <a:gd name="connsiteY157" fmla="*/ 369282 h 674352"/>
              <a:gd name="connsiteX158" fmla="*/ 212805 w 816820"/>
              <a:gd name="connsiteY158" fmla="*/ 368047 h 674352"/>
              <a:gd name="connsiteX159" fmla="*/ 214230 w 816820"/>
              <a:gd name="connsiteY159" fmla="*/ 336419 h 674352"/>
              <a:gd name="connsiteX160" fmla="*/ 245193 w 816820"/>
              <a:gd name="connsiteY160" fmla="*/ 341358 h 674352"/>
              <a:gd name="connsiteX161" fmla="*/ 251081 w 816820"/>
              <a:gd name="connsiteY161" fmla="*/ 341168 h 674352"/>
              <a:gd name="connsiteX162" fmla="*/ 280050 w 816820"/>
              <a:gd name="connsiteY162" fmla="*/ 334614 h 674352"/>
              <a:gd name="connsiteX163" fmla="*/ 280620 w 816820"/>
              <a:gd name="connsiteY163" fmla="*/ 368237 h 674352"/>
              <a:gd name="connsiteX164" fmla="*/ 135777 w 816820"/>
              <a:gd name="connsiteY164" fmla="*/ 647571 h 674352"/>
              <a:gd name="connsiteX165" fmla="*/ 135777 w 816820"/>
              <a:gd name="connsiteY165" fmla="*/ 563039 h 674352"/>
              <a:gd name="connsiteX166" fmla="*/ 119440 w 816820"/>
              <a:gd name="connsiteY166" fmla="*/ 546703 h 674352"/>
              <a:gd name="connsiteX167" fmla="*/ 103104 w 816820"/>
              <a:gd name="connsiteY167" fmla="*/ 563039 h 674352"/>
              <a:gd name="connsiteX168" fmla="*/ 103104 w 816820"/>
              <a:gd name="connsiteY168" fmla="*/ 647571 h 674352"/>
              <a:gd name="connsiteX169" fmla="*/ 41842 w 816820"/>
              <a:gd name="connsiteY169" fmla="*/ 647571 h 674352"/>
              <a:gd name="connsiteX170" fmla="*/ 34529 w 816820"/>
              <a:gd name="connsiteY170" fmla="*/ 644056 h 674352"/>
              <a:gd name="connsiteX171" fmla="*/ 32535 w 816820"/>
              <a:gd name="connsiteY171" fmla="*/ 636173 h 674352"/>
              <a:gd name="connsiteX172" fmla="*/ 67297 w 816820"/>
              <a:gd name="connsiteY172" fmla="*/ 458942 h 674352"/>
              <a:gd name="connsiteX173" fmla="*/ 72616 w 816820"/>
              <a:gd name="connsiteY173" fmla="*/ 452198 h 674352"/>
              <a:gd name="connsiteX174" fmla="*/ 189820 w 816820"/>
              <a:gd name="connsiteY174" fmla="*/ 397110 h 674352"/>
              <a:gd name="connsiteX175" fmla="*/ 193904 w 816820"/>
              <a:gd name="connsiteY175" fmla="*/ 396161 h 674352"/>
              <a:gd name="connsiteX176" fmla="*/ 198558 w 816820"/>
              <a:gd name="connsiteY176" fmla="*/ 397395 h 674352"/>
              <a:gd name="connsiteX177" fmla="*/ 257065 w 816820"/>
              <a:gd name="connsiteY177" fmla="*/ 410503 h 674352"/>
              <a:gd name="connsiteX178" fmla="*/ 296197 w 816820"/>
              <a:gd name="connsiteY178" fmla="*/ 396730 h 674352"/>
              <a:gd name="connsiteX179" fmla="*/ 303890 w 816820"/>
              <a:gd name="connsiteY179" fmla="*/ 395781 h 674352"/>
              <a:gd name="connsiteX180" fmla="*/ 419480 w 816820"/>
              <a:gd name="connsiteY180" fmla="*/ 444885 h 674352"/>
              <a:gd name="connsiteX181" fmla="*/ 411121 w 816820"/>
              <a:gd name="connsiteY181" fmla="*/ 461981 h 674352"/>
              <a:gd name="connsiteX182" fmla="*/ 367811 w 816820"/>
              <a:gd name="connsiteY182" fmla="*/ 647571 h 674352"/>
              <a:gd name="connsiteX183" fmla="*/ 135777 w 816820"/>
              <a:gd name="connsiteY183" fmla="*/ 647571 h 674352"/>
              <a:gd name="connsiteX184" fmla="*/ 790373 w 816820"/>
              <a:gd name="connsiteY184" fmla="*/ 644056 h 674352"/>
              <a:gd name="connsiteX185" fmla="*/ 782870 w 816820"/>
              <a:gd name="connsiteY185" fmla="*/ 647666 h 674352"/>
              <a:gd name="connsiteX186" fmla="*/ 736900 w 816820"/>
              <a:gd name="connsiteY186" fmla="*/ 647666 h 674352"/>
              <a:gd name="connsiteX187" fmla="*/ 736900 w 816820"/>
              <a:gd name="connsiteY187" fmla="*/ 570448 h 674352"/>
              <a:gd name="connsiteX188" fmla="*/ 720564 w 816820"/>
              <a:gd name="connsiteY188" fmla="*/ 554206 h 674352"/>
              <a:gd name="connsiteX189" fmla="*/ 704227 w 816820"/>
              <a:gd name="connsiteY189" fmla="*/ 570448 h 674352"/>
              <a:gd name="connsiteX190" fmla="*/ 704227 w 816820"/>
              <a:gd name="connsiteY190" fmla="*/ 647666 h 674352"/>
              <a:gd name="connsiteX191" fmla="*/ 493373 w 816820"/>
              <a:gd name="connsiteY191" fmla="*/ 647666 h 674352"/>
              <a:gd name="connsiteX192" fmla="*/ 493373 w 816820"/>
              <a:gd name="connsiteY192" fmla="*/ 570448 h 674352"/>
              <a:gd name="connsiteX193" fmla="*/ 477037 w 816820"/>
              <a:gd name="connsiteY193" fmla="*/ 554206 h 674352"/>
              <a:gd name="connsiteX194" fmla="*/ 460701 w 816820"/>
              <a:gd name="connsiteY194" fmla="*/ 570448 h 674352"/>
              <a:gd name="connsiteX195" fmla="*/ 460701 w 816820"/>
              <a:gd name="connsiteY195" fmla="*/ 647666 h 674352"/>
              <a:gd name="connsiteX196" fmla="*/ 401149 w 816820"/>
              <a:gd name="connsiteY196" fmla="*/ 647666 h 674352"/>
              <a:gd name="connsiteX197" fmla="*/ 442750 w 816820"/>
              <a:gd name="connsiteY197" fmla="*/ 469485 h 674352"/>
              <a:gd name="connsiteX198" fmla="*/ 448733 w 816820"/>
              <a:gd name="connsiteY198" fmla="*/ 462741 h 674352"/>
              <a:gd name="connsiteX199" fmla="*/ 550836 w 816820"/>
              <a:gd name="connsiteY199" fmla="*/ 425794 h 674352"/>
              <a:gd name="connsiteX200" fmla="*/ 560334 w 816820"/>
              <a:gd name="connsiteY200" fmla="*/ 427409 h 674352"/>
              <a:gd name="connsiteX201" fmla="*/ 644295 w 816820"/>
              <a:gd name="connsiteY201" fmla="*/ 429403 h 674352"/>
              <a:gd name="connsiteX202" fmla="*/ 653698 w 816820"/>
              <a:gd name="connsiteY202" fmla="*/ 427694 h 674352"/>
              <a:gd name="connsiteX203" fmla="*/ 747158 w 816820"/>
              <a:gd name="connsiteY203" fmla="*/ 461696 h 674352"/>
              <a:gd name="connsiteX204" fmla="*/ 753142 w 816820"/>
              <a:gd name="connsiteY204" fmla="*/ 468440 h 674352"/>
              <a:gd name="connsiteX205" fmla="*/ 791988 w 816820"/>
              <a:gd name="connsiteY205" fmla="*/ 635983 h 674352"/>
              <a:gd name="connsiteX206" fmla="*/ 790373 w 816820"/>
              <a:gd name="connsiteY206" fmla="*/ 644056 h 6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816820" h="674352">
                <a:moveTo>
                  <a:pt x="823901" y="628575"/>
                </a:moveTo>
                <a:lnTo>
                  <a:pt x="784960" y="461031"/>
                </a:lnTo>
                <a:cubicBezTo>
                  <a:pt x="781730" y="447069"/>
                  <a:pt x="771757" y="435862"/>
                  <a:pt x="758365" y="431018"/>
                </a:cubicBezTo>
                <a:lnTo>
                  <a:pt x="664906" y="397015"/>
                </a:lnTo>
                <a:cubicBezTo>
                  <a:pt x="663386" y="396446"/>
                  <a:pt x="661772" y="395971"/>
                  <a:pt x="660157" y="395591"/>
                </a:cubicBezTo>
                <a:lnTo>
                  <a:pt x="660157" y="362918"/>
                </a:lnTo>
                <a:cubicBezTo>
                  <a:pt x="661392" y="361968"/>
                  <a:pt x="662626" y="360923"/>
                  <a:pt x="663861" y="359784"/>
                </a:cubicBezTo>
                <a:cubicBezTo>
                  <a:pt x="669845" y="354465"/>
                  <a:pt x="675258" y="348291"/>
                  <a:pt x="680102" y="341358"/>
                </a:cubicBezTo>
                <a:lnTo>
                  <a:pt x="727497" y="341358"/>
                </a:lnTo>
                <a:cubicBezTo>
                  <a:pt x="748773" y="341358"/>
                  <a:pt x="766059" y="324071"/>
                  <a:pt x="766059" y="302796"/>
                </a:cubicBezTo>
                <a:lnTo>
                  <a:pt x="766059" y="181793"/>
                </a:lnTo>
                <a:lnTo>
                  <a:pt x="766059" y="181318"/>
                </a:lnTo>
                <a:cubicBezTo>
                  <a:pt x="763684" y="105904"/>
                  <a:pt x="720089" y="69242"/>
                  <a:pt x="683902" y="51766"/>
                </a:cubicBezTo>
                <a:cubicBezTo>
                  <a:pt x="645910" y="33435"/>
                  <a:pt x="608773" y="32390"/>
                  <a:pt x="607159" y="32390"/>
                </a:cubicBezTo>
                <a:lnTo>
                  <a:pt x="606779" y="32390"/>
                </a:lnTo>
                <a:cubicBezTo>
                  <a:pt x="526711" y="32390"/>
                  <a:pt x="486250" y="73326"/>
                  <a:pt x="466494" y="107614"/>
                </a:cubicBezTo>
                <a:cubicBezTo>
                  <a:pt x="445409" y="144086"/>
                  <a:pt x="443129" y="180368"/>
                  <a:pt x="443035" y="181888"/>
                </a:cubicBezTo>
                <a:lnTo>
                  <a:pt x="443035" y="182362"/>
                </a:lnTo>
                <a:lnTo>
                  <a:pt x="443035" y="303746"/>
                </a:lnTo>
                <a:cubicBezTo>
                  <a:pt x="443035" y="313719"/>
                  <a:pt x="447214" y="323407"/>
                  <a:pt x="454527" y="330245"/>
                </a:cubicBezTo>
                <a:cubicBezTo>
                  <a:pt x="461840" y="337084"/>
                  <a:pt x="471718" y="340693"/>
                  <a:pt x="481691" y="340028"/>
                </a:cubicBezTo>
                <a:lnTo>
                  <a:pt x="513224" y="338033"/>
                </a:lnTo>
                <a:cubicBezTo>
                  <a:pt x="515978" y="342497"/>
                  <a:pt x="519208" y="346771"/>
                  <a:pt x="522722" y="350761"/>
                </a:cubicBezTo>
                <a:cubicBezTo>
                  <a:pt x="527851" y="356554"/>
                  <a:pt x="533550" y="361588"/>
                  <a:pt x="539818" y="365767"/>
                </a:cubicBezTo>
                <a:lnTo>
                  <a:pt x="539818" y="395021"/>
                </a:lnTo>
                <a:lnTo>
                  <a:pt x="456427" y="425224"/>
                </a:lnTo>
                <a:lnTo>
                  <a:pt x="316047" y="365577"/>
                </a:lnTo>
                <a:lnTo>
                  <a:pt x="315098" y="365197"/>
                </a:lnTo>
                <a:cubicBezTo>
                  <a:pt x="314433" y="365007"/>
                  <a:pt x="313768" y="364723"/>
                  <a:pt x="313103" y="364533"/>
                </a:cubicBezTo>
                <a:lnTo>
                  <a:pt x="312343" y="316093"/>
                </a:lnTo>
                <a:cubicBezTo>
                  <a:pt x="328584" y="302511"/>
                  <a:pt x="344161" y="280856"/>
                  <a:pt x="349290" y="246663"/>
                </a:cubicBezTo>
                <a:cubicBezTo>
                  <a:pt x="350050" y="244099"/>
                  <a:pt x="353564" y="234411"/>
                  <a:pt x="361542" y="234411"/>
                </a:cubicBezTo>
                <a:lnTo>
                  <a:pt x="363442" y="234411"/>
                </a:lnTo>
                <a:lnTo>
                  <a:pt x="365341" y="233936"/>
                </a:lnTo>
                <a:cubicBezTo>
                  <a:pt x="381773" y="229947"/>
                  <a:pt x="411501" y="212661"/>
                  <a:pt x="406942" y="175714"/>
                </a:cubicBezTo>
                <a:lnTo>
                  <a:pt x="406848" y="174574"/>
                </a:lnTo>
                <a:lnTo>
                  <a:pt x="406563" y="173434"/>
                </a:lnTo>
                <a:cubicBezTo>
                  <a:pt x="405898" y="170870"/>
                  <a:pt x="400484" y="152539"/>
                  <a:pt x="387282" y="139812"/>
                </a:cubicBezTo>
                <a:lnTo>
                  <a:pt x="388516" y="139717"/>
                </a:lnTo>
                <a:cubicBezTo>
                  <a:pt x="380823" y="65918"/>
                  <a:pt x="343971" y="31726"/>
                  <a:pt x="314433" y="16054"/>
                </a:cubicBezTo>
                <a:cubicBezTo>
                  <a:pt x="282995" y="-568"/>
                  <a:pt x="253171" y="2"/>
                  <a:pt x="250892" y="2"/>
                </a:cubicBezTo>
                <a:cubicBezTo>
                  <a:pt x="202357" y="1427"/>
                  <a:pt x="165505" y="16339"/>
                  <a:pt x="141381" y="44358"/>
                </a:cubicBezTo>
                <a:cubicBezTo>
                  <a:pt x="112602" y="77600"/>
                  <a:pt x="111367" y="118916"/>
                  <a:pt x="112032" y="133733"/>
                </a:cubicBezTo>
                <a:cubicBezTo>
                  <a:pt x="107283" y="138007"/>
                  <a:pt x="102629" y="144181"/>
                  <a:pt x="98735" y="152824"/>
                </a:cubicBezTo>
                <a:lnTo>
                  <a:pt x="98450" y="153584"/>
                </a:lnTo>
                <a:lnTo>
                  <a:pt x="98165" y="154344"/>
                </a:lnTo>
                <a:cubicBezTo>
                  <a:pt x="97405" y="156433"/>
                  <a:pt x="81354" y="205822"/>
                  <a:pt x="134067" y="245239"/>
                </a:cubicBezTo>
                <a:lnTo>
                  <a:pt x="139481" y="249228"/>
                </a:lnTo>
                <a:lnTo>
                  <a:pt x="142520" y="248753"/>
                </a:lnTo>
                <a:cubicBezTo>
                  <a:pt x="144135" y="255212"/>
                  <a:pt x="149929" y="275062"/>
                  <a:pt x="162846" y="294533"/>
                </a:cubicBezTo>
                <a:cubicBezTo>
                  <a:pt x="168735" y="303461"/>
                  <a:pt x="175383" y="311154"/>
                  <a:pt x="182602" y="317613"/>
                </a:cubicBezTo>
                <a:lnTo>
                  <a:pt x="180417" y="365767"/>
                </a:lnTo>
                <a:cubicBezTo>
                  <a:pt x="178992" y="366242"/>
                  <a:pt x="177568" y="366812"/>
                  <a:pt x="176143" y="367477"/>
                </a:cubicBezTo>
                <a:lnTo>
                  <a:pt x="58939" y="422565"/>
                </a:lnTo>
                <a:cubicBezTo>
                  <a:pt x="46876" y="428264"/>
                  <a:pt x="38138" y="439471"/>
                  <a:pt x="35574" y="452578"/>
                </a:cubicBezTo>
                <a:lnTo>
                  <a:pt x="812" y="629810"/>
                </a:lnTo>
                <a:cubicBezTo>
                  <a:pt x="-1658" y="642252"/>
                  <a:pt x="1571" y="654884"/>
                  <a:pt x="9645" y="664667"/>
                </a:cubicBezTo>
                <a:cubicBezTo>
                  <a:pt x="17623" y="674450"/>
                  <a:pt x="29495" y="680053"/>
                  <a:pt x="42127" y="680053"/>
                </a:cubicBezTo>
                <a:lnTo>
                  <a:pt x="783060" y="680053"/>
                </a:lnTo>
                <a:cubicBezTo>
                  <a:pt x="795977" y="680053"/>
                  <a:pt x="808039" y="674260"/>
                  <a:pt x="816018" y="664097"/>
                </a:cubicBezTo>
                <a:cubicBezTo>
                  <a:pt x="823901" y="654124"/>
                  <a:pt x="826845" y="641112"/>
                  <a:pt x="823901" y="628575"/>
                </a:cubicBezTo>
                <a:moveTo>
                  <a:pt x="494418" y="232702"/>
                </a:moveTo>
                <a:cubicBezTo>
                  <a:pt x="492519" y="254452"/>
                  <a:pt x="492614" y="281236"/>
                  <a:pt x="499547" y="306310"/>
                </a:cubicBezTo>
                <a:lnTo>
                  <a:pt x="479696" y="307545"/>
                </a:lnTo>
                <a:cubicBezTo>
                  <a:pt x="478367" y="307640"/>
                  <a:pt x="477417" y="307070"/>
                  <a:pt x="476847" y="306500"/>
                </a:cubicBezTo>
                <a:cubicBezTo>
                  <a:pt x="476277" y="306025"/>
                  <a:pt x="475612" y="305076"/>
                  <a:pt x="475612" y="303746"/>
                </a:cubicBezTo>
                <a:lnTo>
                  <a:pt x="475612" y="183312"/>
                </a:lnTo>
                <a:cubicBezTo>
                  <a:pt x="475897" y="179798"/>
                  <a:pt x="478462" y="151874"/>
                  <a:pt x="494703" y="123855"/>
                </a:cubicBezTo>
                <a:cubicBezTo>
                  <a:pt x="517308" y="84819"/>
                  <a:pt x="554920" y="64968"/>
                  <a:pt x="606589" y="64968"/>
                </a:cubicBezTo>
                <a:cubicBezTo>
                  <a:pt x="608868" y="65063"/>
                  <a:pt x="639071" y="66298"/>
                  <a:pt x="669655" y="81115"/>
                </a:cubicBezTo>
                <a:cubicBezTo>
                  <a:pt x="710496" y="100775"/>
                  <a:pt x="731866" y="134778"/>
                  <a:pt x="733481" y="182077"/>
                </a:cubicBezTo>
                <a:lnTo>
                  <a:pt x="733481" y="302891"/>
                </a:lnTo>
                <a:cubicBezTo>
                  <a:pt x="733481" y="306215"/>
                  <a:pt x="730821" y="308875"/>
                  <a:pt x="727497" y="308875"/>
                </a:cubicBezTo>
                <a:lnTo>
                  <a:pt x="696059" y="308875"/>
                </a:lnTo>
                <a:cubicBezTo>
                  <a:pt x="702517" y="289689"/>
                  <a:pt x="706127" y="267084"/>
                  <a:pt x="706792" y="241060"/>
                </a:cubicBezTo>
                <a:cubicBezTo>
                  <a:pt x="707266" y="220259"/>
                  <a:pt x="692735" y="202498"/>
                  <a:pt x="672219" y="198699"/>
                </a:cubicBezTo>
                <a:cubicBezTo>
                  <a:pt x="662721" y="196989"/>
                  <a:pt x="654838" y="193570"/>
                  <a:pt x="648759" y="188821"/>
                </a:cubicBezTo>
                <a:cubicBezTo>
                  <a:pt x="635177" y="178088"/>
                  <a:pt x="615992" y="177139"/>
                  <a:pt x="600890" y="186352"/>
                </a:cubicBezTo>
                <a:cubicBezTo>
                  <a:pt x="595571" y="189581"/>
                  <a:pt x="585313" y="193475"/>
                  <a:pt x="566412" y="193855"/>
                </a:cubicBezTo>
                <a:lnTo>
                  <a:pt x="535544" y="194425"/>
                </a:lnTo>
                <a:cubicBezTo>
                  <a:pt x="513984" y="194805"/>
                  <a:pt x="496318" y="211236"/>
                  <a:pt x="494418" y="232702"/>
                </a:cubicBezTo>
                <a:moveTo>
                  <a:pt x="526901" y="235551"/>
                </a:moveTo>
                <a:cubicBezTo>
                  <a:pt x="527376" y="230707"/>
                  <a:pt x="531365" y="227003"/>
                  <a:pt x="536209" y="226908"/>
                </a:cubicBezTo>
                <a:lnTo>
                  <a:pt x="567077" y="226338"/>
                </a:lnTo>
                <a:cubicBezTo>
                  <a:pt x="588163" y="225958"/>
                  <a:pt x="605259" y="221779"/>
                  <a:pt x="617891" y="214085"/>
                </a:cubicBezTo>
                <a:cubicBezTo>
                  <a:pt x="621405" y="211996"/>
                  <a:pt x="625679" y="212091"/>
                  <a:pt x="628624" y="214370"/>
                </a:cubicBezTo>
                <a:cubicBezTo>
                  <a:pt x="638882" y="222444"/>
                  <a:pt x="651609" y="227953"/>
                  <a:pt x="666330" y="230707"/>
                </a:cubicBezTo>
                <a:cubicBezTo>
                  <a:pt x="671079" y="231562"/>
                  <a:pt x="674404" y="235646"/>
                  <a:pt x="674309" y="240300"/>
                </a:cubicBezTo>
                <a:cubicBezTo>
                  <a:pt x="673169" y="285130"/>
                  <a:pt x="662151" y="317993"/>
                  <a:pt x="642396" y="335564"/>
                </a:cubicBezTo>
                <a:cubicBezTo>
                  <a:pt x="623780" y="351995"/>
                  <a:pt x="602884" y="350476"/>
                  <a:pt x="600605" y="350286"/>
                </a:cubicBezTo>
                <a:cubicBezTo>
                  <a:pt x="599845" y="350191"/>
                  <a:pt x="598990" y="350191"/>
                  <a:pt x="598040" y="350096"/>
                </a:cubicBezTo>
                <a:cubicBezTo>
                  <a:pt x="575625" y="349336"/>
                  <a:pt x="559004" y="342497"/>
                  <a:pt x="547227" y="329200"/>
                </a:cubicBezTo>
                <a:cubicBezTo>
                  <a:pt x="524527" y="303651"/>
                  <a:pt x="524716" y="259581"/>
                  <a:pt x="526901" y="235551"/>
                </a:cubicBezTo>
                <a:moveTo>
                  <a:pt x="630428" y="399675"/>
                </a:moveTo>
                <a:cubicBezTo>
                  <a:pt x="627959" y="401005"/>
                  <a:pt x="625585" y="402619"/>
                  <a:pt x="623400" y="404519"/>
                </a:cubicBezTo>
                <a:cubicBezTo>
                  <a:pt x="614852" y="411832"/>
                  <a:pt x="601175" y="419525"/>
                  <a:pt x="581799" y="402809"/>
                </a:cubicBezTo>
                <a:cubicBezTo>
                  <a:pt x="578950" y="400340"/>
                  <a:pt x="575815" y="398345"/>
                  <a:pt x="572491" y="396730"/>
                </a:cubicBezTo>
                <a:lnTo>
                  <a:pt x="572491" y="379634"/>
                </a:lnTo>
                <a:cubicBezTo>
                  <a:pt x="580185" y="381344"/>
                  <a:pt x="588258" y="382389"/>
                  <a:pt x="596901" y="382673"/>
                </a:cubicBezTo>
                <a:cubicBezTo>
                  <a:pt x="597091" y="382673"/>
                  <a:pt x="597186" y="382673"/>
                  <a:pt x="597376" y="382673"/>
                </a:cubicBezTo>
                <a:cubicBezTo>
                  <a:pt x="598515" y="382769"/>
                  <a:pt x="600605" y="382958"/>
                  <a:pt x="603454" y="382958"/>
                </a:cubicBezTo>
                <a:cubicBezTo>
                  <a:pt x="609153" y="382958"/>
                  <a:pt x="617701" y="382389"/>
                  <a:pt x="627579" y="379634"/>
                </a:cubicBezTo>
                <a:lnTo>
                  <a:pt x="627579" y="399675"/>
                </a:lnTo>
                <a:lnTo>
                  <a:pt x="630428" y="399675"/>
                </a:lnTo>
                <a:close/>
                <a:moveTo>
                  <a:pt x="166170" y="65538"/>
                </a:moveTo>
                <a:cubicBezTo>
                  <a:pt x="184121" y="44927"/>
                  <a:pt x="212995" y="33815"/>
                  <a:pt x="251841" y="32675"/>
                </a:cubicBezTo>
                <a:cubicBezTo>
                  <a:pt x="255451" y="32580"/>
                  <a:pt x="336278" y="31535"/>
                  <a:pt x="353944" y="128034"/>
                </a:cubicBezTo>
                <a:cubicBezTo>
                  <a:pt x="349670" y="128509"/>
                  <a:pt x="345396" y="129649"/>
                  <a:pt x="341122" y="131454"/>
                </a:cubicBezTo>
                <a:lnTo>
                  <a:pt x="337038" y="133163"/>
                </a:lnTo>
                <a:lnTo>
                  <a:pt x="334378" y="136772"/>
                </a:lnTo>
                <a:cubicBezTo>
                  <a:pt x="334378" y="136772"/>
                  <a:pt x="331434" y="139907"/>
                  <a:pt x="328775" y="139907"/>
                </a:cubicBezTo>
                <a:lnTo>
                  <a:pt x="328775" y="139907"/>
                </a:lnTo>
                <a:cubicBezTo>
                  <a:pt x="326115" y="139907"/>
                  <a:pt x="321271" y="136962"/>
                  <a:pt x="315192" y="128984"/>
                </a:cubicBezTo>
                <a:cubicBezTo>
                  <a:pt x="306644" y="111318"/>
                  <a:pt x="283754" y="91277"/>
                  <a:pt x="252506" y="104195"/>
                </a:cubicBezTo>
                <a:lnTo>
                  <a:pt x="245668" y="107044"/>
                </a:lnTo>
                <a:lnTo>
                  <a:pt x="243293" y="114072"/>
                </a:lnTo>
                <a:cubicBezTo>
                  <a:pt x="243293" y="114072"/>
                  <a:pt x="241774" y="116922"/>
                  <a:pt x="238639" y="118442"/>
                </a:cubicBezTo>
                <a:cubicBezTo>
                  <a:pt x="233985" y="120626"/>
                  <a:pt x="226482" y="119771"/>
                  <a:pt x="217364" y="116162"/>
                </a:cubicBezTo>
                <a:cubicBezTo>
                  <a:pt x="211760" y="113978"/>
                  <a:pt x="191719" y="108659"/>
                  <a:pt x="170444" y="135253"/>
                </a:cubicBezTo>
                <a:lnTo>
                  <a:pt x="169020" y="136962"/>
                </a:lnTo>
                <a:lnTo>
                  <a:pt x="168925" y="137152"/>
                </a:lnTo>
                <a:cubicBezTo>
                  <a:pt x="168070" y="136488"/>
                  <a:pt x="167025" y="135538"/>
                  <a:pt x="165695" y="134113"/>
                </a:cubicBezTo>
                <a:lnTo>
                  <a:pt x="164840" y="133163"/>
                </a:lnTo>
                <a:lnTo>
                  <a:pt x="163891" y="132404"/>
                </a:lnTo>
                <a:cubicBezTo>
                  <a:pt x="162751" y="131548"/>
                  <a:pt x="155247" y="125945"/>
                  <a:pt x="144610" y="124045"/>
                </a:cubicBezTo>
                <a:cubicBezTo>
                  <a:pt x="145180" y="110083"/>
                  <a:pt x="148884" y="85389"/>
                  <a:pt x="166170" y="65538"/>
                </a:cubicBezTo>
                <a:moveTo>
                  <a:pt x="173769" y="239920"/>
                </a:moveTo>
                <a:lnTo>
                  <a:pt x="173484" y="238685"/>
                </a:lnTo>
                <a:cubicBezTo>
                  <a:pt x="169400" y="224913"/>
                  <a:pt x="159427" y="217980"/>
                  <a:pt x="149834" y="216270"/>
                </a:cubicBezTo>
                <a:cubicBezTo>
                  <a:pt x="137961" y="206392"/>
                  <a:pt x="130838" y="195090"/>
                  <a:pt x="128558" y="182647"/>
                </a:cubicBezTo>
                <a:cubicBezTo>
                  <a:pt x="127039" y="174099"/>
                  <a:pt x="128369" y="167356"/>
                  <a:pt x="128843" y="165361"/>
                </a:cubicBezTo>
                <a:cubicBezTo>
                  <a:pt x="131313" y="160327"/>
                  <a:pt x="134067" y="157003"/>
                  <a:pt x="136347" y="156338"/>
                </a:cubicBezTo>
                <a:cubicBezTo>
                  <a:pt x="138531" y="155768"/>
                  <a:pt x="141666" y="157098"/>
                  <a:pt x="143375" y="158048"/>
                </a:cubicBezTo>
                <a:cubicBezTo>
                  <a:pt x="153728" y="168400"/>
                  <a:pt x="164556" y="172675"/>
                  <a:pt x="175383" y="170775"/>
                </a:cubicBezTo>
                <a:cubicBezTo>
                  <a:pt x="185831" y="168875"/>
                  <a:pt x="193144" y="161277"/>
                  <a:pt x="196943" y="154438"/>
                </a:cubicBezTo>
                <a:cubicBezTo>
                  <a:pt x="201977" y="148550"/>
                  <a:pt x="205302" y="147220"/>
                  <a:pt x="206346" y="146935"/>
                </a:cubicBezTo>
                <a:cubicBezTo>
                  <a:pt x="224013" y="153679"/>
                  <a:pt x="239494" y="154059"/>
                  <a:pt x="252506" y="148075"/>
                </a:cubicBezTo>
                <a:cubicBezTo>
                  <a:pt x="261149" y="144086"/>
                  <a:pt x="266658" y="137912"/>
                  <a:pt x="269982" y="132973"/>
                </a:cubicBezTo>
                <a:cubicBezTo>
                  <a:pt x="274541" y="132213"/>
                  <a:pt x="277486" y="133923"/>
                  <a:pt x="279765" y="135728"/>
                </a:cubicBezTo>
                <a:cubicBezTo>
                  <a:pt x="283660" y="138957"/>
                  <a:pt x="285939" y="143326"/>
                  <a:pt x="286319" y="143991"/>
                </a:cubicBezTo>
                <a:lnTo>
                  <a:pt x="286889" y="145416"/>
                </a:lnTo>
                <a:lnTo>
                  <a:pt x="288028" y="147030"/>
                </a:lnTo>
                <a:cubicBezTo>
                  <a:pt x="300281" y="163936"/>
                  <a:pt x="313958" y="172580"/>
                  <a:pt x="328680" y="172675"/>
                </a:cubicBezTo>
                <a:cubicBezTo>
                  <a:pt x="328775" y="172675"/>
                  <a:pt x="328869" y="172675"/>
                  <a:pt x="328964" y="172675"/>
                </a:cubicBezTo>
                <a:cubicBezTo>
                  <a:pt x="342262" y="172675"/>
                  <a:pt x="351759" y="165646"/>
                  <a:pt x="356793" y="160707"/>
                </a:cubicBezTo>
                <a:cubicBezTo>
                  <a:pt x="359073" y="160232"/>
                  <a:pt x="360592" y="160612"/>
                  <a:pt x="361732" y="161182"/>
                </a:cubicBezTo>
                <a:cubicBezTo>
                  <a:pt x="367431" y="163936"/>
                  <a:pt x="372845" y="174289"/>
                  <a:pt x="375029" y="181128"/>
                </a:cubicBezTo>
                <a:cubicBezTo>
                  <a:pt x="375599" y="187871"/>
                  <a:pt x="373605" y="192715"/>
                  <a:pt x="368571" y="196799"/>
                </a:cubicBezTo>
                <a:cubicBezTo>
                  <a:pt x="365056" y="199649"/>
                  <a:pt x="361163" y="201358"/>
                  <a:pt x="359168" y="202023"/>
                </a:cubicBezTo>
                <a:cubicBezTo>
                  <a:pt x="333239" y="203543"/>
                  <a:pt x="320796" y="227003"/>
                  <a:pt x="317757" y="239635"/>
                </a:cubicBezTo>
                <a:lnTo>
                  <a:pt x="317567" y="240395"/>
                </a:lnTo>
                <a:lnTo>
                  <a:pt x="317472" y="241155"/>
                </a:lnTo>
                <a:cubicBezTo>
                  <a:pt x="308639" y="304316"/>
                  <a:pt x="252031" y="308685"/>
                  <a:pt x="249657" y="308875"/>
                </a:cubicBezTo>
                <a:cubicBezTo>
                  <a:pt x="225437" y="310205"/>
                  <a:pt x="205587" y="299662"/>
                  <a:pt x="190675" y="277532"/>
                </a:cubicBezTo>
                <a:cubicBezTo>
                  <a:pt x="178328" y="259485"/>
                  <a:pt x="173864" y="240395"/>
                  <a:pt x="173769" y="239920"/>
                </a:cubicBezTo>
                <a:moveTo>
                  <a:pt x="280620" y="368237"/>
                </a:moveTo>
                <a:cubicBezTo>
                  <a:pt x="280145" y="368522"/>
                  <a:pt x="279670" y="368712"/>
                  <a:pt x="279195" y="368996"/>
                </a:cubicBezTo>
                <a:cubicBezTo>
                  <a:pt x="264854" y="377830"/>
                  <a:pt x="242059" y="385048"/>
                  <a:pt x="215085" y="369282"/>
                </a:cubicBezTo>
                <a:cubicBezTo>
                  <a:pt x="214325" y="368807"/>
                  <a:pt x="213565" y="368427"/>
                  <a:pt x="212805" y="368047"/>
                </a:cubicBezTo>
                <a:lnTo>
                  <a:pt x="214230" y="336419"/>
                </a:lnTo>
                <a:cubicBezTo>
                  <a:pt x="223918" y="339743"/>
                  <a:pt x="234270" y="341358"/>
                  <a:pt x="245193" y="341358"/>
                </a:cubicBezTo>
                <a:cubicBezTo>
                  <a:pt x="247188" y="341358"/>
                  <a:pt x="249087" y="341263"/>
                  <a:pt x="251081" y="341168"/>
                </a:cubicBezTo>
                <a:cubicBezTo>
                  <a:pt x="252791" y="341073"/>
                  <a:pt x="264758" y="340218"/>
                  <a:pt x="280050" y="334614"/>
                </a:cubicBezTo>
                <a:lnTo>
                  <a:pt x="280620" y="368237"/>
                </a:lnTo>
                <a:close/>
                <a:moveTo>
                  <a:pt x="135777" y="647571"/>
                </a:moveTo>
                <a:lnTo>
                  <a:pt x="135777" y="563039"/>
                </a:lnTo>
                <a:cubicBezTo>
                  <a:pt x="135777" y="554016"/>
                  <a:pt x="128464" y="546703"/>
                  <a:pt x="119440" y="546703"/>
                </a:cubicBezTo>
                <a:cubicBezTo>
                  <a:pt x="110417" y="546703"/>
                  <a:pt x="103104" y="554016"/>
                  <a:pt x="103104" y="563039"/>
                </a:cubicBezTo>
                <a:lnTo>
                  <a:pt x="103104" y="647571"/>
                </a:lnTo>
                <a:lnTo>
                  <a:pt x="41842" y="647571"/>
                </a:lnTo>
                <a:cubicBezTo>
                  <a:pt x="37948" y="647571"/>
                  <a:pt x="35574" y="645386"/>
                  <a:pt x="34529" y="644056"/>
                </a:cubicBezTo>
                <a:cubicBezTo>
                  <a:pt x="33484" y="642727"/>
                  <a:pt x="31775" y="639972"/>
                  <a:pt x="32535" y="636173"/>
                </a:cubicBezTo>
                <a:lnTo>
                  <a:pt x="67297" y="458942"/>
                </a:lnTo>
                <a:cubicBezTo>
                  <a:pt x="67867" y="455997"/>
                  <a:pt x="69861" y="453433"/>
                  <a:pt x="72616" y="452198"/>
                </a:cubicBezTo>
                <a:lnTo>
                  <a:pt x="189820" y="397110"/>
                </a:lnTo>
                <a:cubicBezTo>
                  <a:pt x="191150" y="396541"/>
                  <a:pt x="192479" y="396161"/>
                  <a:pt x="193904" y="396161"/>
                </a:cubicBezTo>
                <a:cubicBezTo>
                  <a:pt x="195519" y="396161"/>
                  <a:pt x="197133" y="396541"/>
                  <a:pt x="198558" y="397395"/>
                </a:cubicBezTo>
                <a:cubicBezTo>
                  <a:pt x="217459" y="408413"/>
                  <a:pt x="237119" y="412877"/>
                  <a:pt x="257065" y="410503"/>
                </a:cubicBezTo>
                <a:cubicBezTo>
                  <a:pt x="274067" y="408508"/>
                  <a:pt x="287744" y="401954"/>
                  <a:pt x="296197" y="396730"/>
                </a:cubicBezTo>
                <a:cubicBezTo>
                  <a:pt x="298476" y="395306"/>
                  <a:pt x="301230" y="395021"/>
                  <a:pt x="303890" y="395781"/>
                </a:cubicBezTo>
                <a:lnTo>
                  <a:pt x="419480" y="444885"/>
                </a:lnTo>
                <a:cubicBezTo>
                  <a:pt x="415490" y="449824"/>
                  <a:pt x="412546" y="455618"/>
                  <a:pt x="411121" y="461981"/>
                </a:cubicBezTo>
                <a:lnTo>
                  <a:pt x="367811" y="647571"/>
                </a:lnTo>
                <a:lnTo>
                  <a:pt x="135777" y="647571"/>
                </a:lnTo>
                <a:close/>
                <a:moveTo>
                  <a:pt x="790373" y="644056"/>
                </a:moveTo>
                <a:cubicBezTo>
                  <a:pt x="789329" y="645386"/>
                  <a:pt x="786954" y="647666"/>
                  <a:pt x="782870" y="647666"/>
                </a:cubicBezTo>
                <a:lnTo>
                  <a:pt x="736900" y="647666"/>
                </a:lnTo>
                <a:lnTo>
                  <a:pt x="736900" y="570448"/>
                </a:lnTo>
                <a:cubicBezTo>
                  <a:pt x="736900" y="561424"/>
                  <a:pt x="729587" y="554206"/>
                  <a:pt x="720564" y="554206"/>
                </a:cubicBezTo>
                <a:cubicBezTo>
                  <a:pt x="711541" y="554206"/>
                  <a:pt x="704227" y="561519"/>
                  <a:pt x="704227" y="570448"/>
                </a:cubicBezTo>
                <a:lnTo>
                  <a:pt x="704227" y="647666"/>
                </a:lnTo>
                <a:lnTo>
                  <a:pt x="493373" y="647666"/>
                </a:lnTo>
                <a:lnTo>
                  <a:pt x="493373" y="570448"/>
                </a:lnTo>
                <a:cubicBezTo>
                  <a:pt x="493373" y="561424"/>
                  <a:pt x="486060" y="554206"/>
                  <a:pt x="477037" y="554206"/>
                </a:cubicBezTo>
                <a:cubicBezTo>
                  <a:pt x="468014" y="554206"/>
                  <a:pt x="460701" y="561519"/>
                  <a:pt x="460701" y="570448"/>
                </a:cubicBezTo>
                <a:lnTo>
                  <a:pt x="460701" y="647666"/>
                </a:lnTo>
                <a:lnTo>
                  <a:pt x="401149" y="647666"/>
                </a:lnTo>
                <a:lnTo>
                  <a:pt x="442750" y="469485"/>
                </a:lnTo>
                <a:cubicBezTo>
                  <a:pt x="443509" y="466350"/>
                  <a:pt x="445694" y="463786"/>
                  <a:pt x="448733" y="462741"/>
                </a:cubicBezTo>
                <a:lnTo>
                  <a:pt x="550836" y="425794"/>
                </a:lnTo>
                <a:cubicBezTo>
                  <a:pt x="554160" y="424559"/>
                  <a:pt x="557769" y="425224"/>
                  <a:pt x="560334" y="427409"/>
                </a:cubicBezTo>
                <a:cubicBezTo>
                  <a:pt x="587023" y="450584"/>
                  <a:pt x="618461" y="451248"/>
                  <a:pt x="644295" y="429403"/>
                </a:cubicBezTo>
                <a:cubicBezTo>
                  <a:pt x="646860" y="427219"/>
                  <a:pt x="650469" y="426554"/>
                  <a:pt x="653698" y="427694"/>
                </a:cubicBezTo>
                <a:lnTo>
                  <a:pt x="747158" y="461696"/>
                </a:lnTo>
                <a:cubicBezTo>
                  <a:pt x="750197" y="462836"/>
                  <a:pt x="752477" y="465305"/>
                  <a:pt x="753142" y="468440"/>
                </a:cubicBezTo>
                <a:lnTo>
                  <a:pt x="791988" y="635983"/>
                </a:lnTo>
                <a:cubicBezTo>
                  <a:pt x="793128" y="639877"/>
                  <a:pt x="791418" y="642632"/>
                  <a:pt x="790373" y="644056"/>
                </a:cubicBezTo>
              </a:path>
            </a:pathLst>
          </a:custGeom>
          <a:solidFill>
            <a:srgbClr val="4FB191"/>
          </a:solidFill>
          <a:ln w="9476" cap="flat">
            <a:noFill/>
            <a:prstDash val="solid"/>
            <a:miter/>
          </a:ln>
        </p:spPr>
        <p:txBody>
          <a:bodyPr rtlCol="0" anchor="ctr"/>
          <a:lstStyle/>
          <a:p>
            <a:endParaRPr lang="en-GB" dirty="0"/>
          </a:p>
        </p:txBody>
      </p:sp>
      <p:sp>
        <p:nvSpPr>
          <p:cNvPr id="98" name="Freeform: Shape 97">
            <a:extLst>
              <a:ext uri="{FF2B5EF4-FFF2-40B4-BE49-F238E27FC236}">
                <a16:creationId xmlns="" xmlns:a16="http://schemas.microsoft.com/office/drawing/2014/main" id="{D5F41EF6-4EC5-4E3C-9F53-F683029A2A28}"/>
              </a:ext>
            </a:extLst>
          </p:cNvPr>
          <p:cNvSpPr/>
          <p:nvPr/>
        </p:nvSpPr>
        <p:spPr>
          <a:xfrm>
            <a:off x="4541597" y="4919991"/>
            <a:ext cx="237448" cy="237448"/>
          </a:xfrm>
          <a:custGeom>
            <a:avLst/>
            <a:gdLst>
              <a:gd name="connsiteX0" fmla="*/ 213550 w 237447"/>
              <a:gd name="connsiteY0" fmla="*/ 24639 h 237447"/>
              <a:gd name="connsiteX1" fmla="*/ 213550 w 237447"/>
              <a:gd name="connsiteY1" fmla="*/ 24639 h 237447"/>
              <a:gd name="connsiteX2" fmla="*/ 200158 w 237447"/>
              <a:gd name="connsiteY2" fmla="*/ 13717 h 237447"/>
              <a:gd name="connsiteX3" fmla="*/ 118476 w 237447"/>
              <a:gd name="connsiteY3" fmla="*/ 8113 h 237447"/>
              <a:gd name="connsiteX4" fmla="*/ 71272 w 237447"/>
              <a:gd name="connsiteY4" fmla="*/ 70894 h 237447"/>
              <a:gd name="connsiteX5" fmla="*/ 13619 w 237447"/>
              <a:gd name="connsiteY5" fmla="*/ 108791 h 237447"/>
              <a:gd name="connsiteX6" fmla="*/ 10960 w 237447"/>
              <a:gd name="connsiteY6" fmla="*/ 193987 h 237447"/>
              <a:gd name="connsiteX7" fmla="*/ 84284 w 237447"/>
              <a:gd name="connsiteY7" fmla="*/ 237582 h 237447"/>
              <a:gd name="connsiteX8" fmla="*/ 141081 w 237447"/>
              <a:gd name="connsiteY8" fmla="*/ 237772 h 237447"/>
              <a:gd name="connsiteX9" fmla="*/ 182302 w 237447"/>
              <a:gd name="connsiteY9" fmla="*/ 237678 h 237447"/>
              <a:gd name="connsiteX10" fmla="*/ 223238 w 237447"/>
              <a:gd name="connsiteY10" fmla="*/ 237678 h 237447"/>
              <a:gd name="connsiteX11" fmla="*/ 238245 w 237447"/>
              <a:gd name="connsiteY11" fmla="*/ 222576 h 237447"/>
              <a:gd name="connsiteX12" fmla="*/ 238245 w 237447"/>
              <a:gd name="connsiteY12" fmla="*/ 184299 h 237447"/>
              <a:gd name="connsiteX13" fmla="*/ 238245 w 237447"/>
              <a:gd name="connsiteY13" fmla="*/ 84001 h 237447"/>
              <a:gd name="connsiteX14" fmla="*/ 213550 w 237447"/>
              <a:gd name="connsiteY14" fmla="*/ 24639 h 237447"/>
              <a:gd name="connsiteX15" fmla="*/ 209846 w 237447"/>
              <a:gd name="connsiteY15" fmla="*/ 209374 h 237447"/>
              <a:gd name="connsiteX16" fmla="*/ 173279 w 237447"/>
              <a:gd name="connsiteY16" fmla="*/ 209374 h 237447"/>
              <a:gd name="connsiteX17" fmla="*/ 84094 w 237447"/>
              <a:gd name="connsiteY17" fmla="*/ 209184 h 237447"/>
              <a:gd name="connsiteX18" fmla="*/ 35369 w 237447"/>
              <a:gd name="connsiteY18" fmla="*/ 179455 h 237447"/>
              <a:gd name="connsiteX19" fmla="*/ 38789 w 237447"/>
              <a:gd name="connsiteY19" fmla="*/ 122183 h 237447"/>
              <a:gd name="connsiteX20" fmla="*/ 83619 w 237447"/>
              <a:gd name="connsiteY20" fmla="*/ 98058 h 237447"/>
              <a:gd name="connsiteX21" fmla="*/ 98626 w 237447"/>
              <a:gd name="connsiteY21" fmla="*/ 83051 h 237447"/>
              <a:gd name="connsiteX22" fmla="*/ 127974 w 237447"/>
              <a:gd name="connsiteY22" fmla="*/ 34992 h 237447"/>
              <a:gd name="connsiteX23" fmla="*/ 154188 w 237447"/>
              <a:gd name="connsiteY23" fmla="*/ 27963 h 237447"/>
              <a:gd name="connsiteX24" fmla="*/ 184582 w 237447"/>
              <a:gd name="connsiteY24" fmla="*/ 37176 h 237447"/>
              <a:gd name="connsiteX25" fmla="*/ 194080 w 237447"/>
              <a:gd name="connsiteY25" fmla="*/ 44870 h 237447"/>
              <a:gd name="connsiteX26" fmla="*/ 209941 w 237447"/>
              <a:gd name="connsiteY26" fmla="*/ 83431 h 237447"/>
              <a:gd name="connsiteX27" fmla="*/ 210036 w 237447"/>
              <a:gd name="connsiteY27" fmla="*/ 164829 h 237447"/>
              <a:gd name="connsiteX28" fmla="*/ 209846 w 237447"/>
              <a:gd name="connsiteY28" fmla="*/ 209374 h 23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447" h="237447">
                <a:moveTo>
                  <a:pt x="213550" y="24639"/>
                </a:moveTo>
                <a:lnTo>
                  <a:pt x="213550" y="24639"/>
                </a:lnTo>
                <a:cubicBezTo>
                  <a:pt x="209561" y="20650"/>
                  <a:pt x="205097" y="16946"/>
                  <a:pt x="200158" y="13717"/>
                </a:cubicBezTo>
                <a:cubicBezTo>
                  <a:pt x="175654" y="-2335"/>
                  <a:pt x="145071" y="-4424"/>
                  <a:pt x="118476" y="8113"/>
                </a:cubicBezTo>
                <a:cubicBezTo>
                  <a:pt x="93022" y="20080"/>
                  <a:pt x="75641" y="43445"/>
                  <a:pt x="71272" y="70894"/>
                </a:cubicBezTo>
                <a:cubicBezTo>
                  <a:pt x="46102" y="74978"/>
                  <a:pt x="26727" y="87705"/>
                  <a:pt x="13619" y="108791"/>
                </a:cubicBezTo>
                <a:cubicBezTo>
                  <a:pt x="-3572" y="136430"/>
                  <a:pt x="-4522" y="165873"/>
                  <a:pt x="10960" y="193987"/>
                </a:cubicBezTo>
                <a:cubicBezTo>
                  <a:pt x="26442" y="222196"/>
                  <a:pt x="51801" y="237298"/>
                  <a:pt x="84284" y="237582"/>
                </a:cubicBezTo>
                <a:cubicBezTo>
                  <a:pt x="103090" y="237772"/>
                  <a:pt x="122181" y="237772"/>
                  <a:pt x="141081" y="237772"/>
                </a:cubicBezTo>
                <a:cubicBezTo>
                  <a:pt x="154948" y="237772"/>
                  <a:pt x="168720" y="237772"/>
                  <a:pt x="182302" y="237678"/>
                </a:cubicBezTo>
                <a:cubicBezTo>
                  <a:pt x="195979" y="237678"/>
                  <a:pt x="209561" y="237678"/>
                  <a:pt x="223238" y="237678"/>
                </a:cubicBezTo>
                <a:cubicBezTo>
                  <a:pt x="232356" y="237678"/>
                  <a:pt x="238245" y="231694"/>
                  <a:pt x="238245" y="222576"/>
                </a:cubicBezTo>
                <a:cubicBezTo>
                  <a:pt x="238245" y="209849"/>
                  <a:pt x="238245" y="197026"/>
                  <a:pt x="238245" y="184299"/>
                </a:cubicBezTo>
                <a:cubicBezTo>
                  <a:pt x="238245" y="151436"/>
                  <a:pt x="238245" y="117434"/>
                  <a:pt x="238245" y="84001"/>
                </a:cubicBezTo>
                <a:cubicBezTo>
                  <a:pt x="238055" y="61301"/>
                  <a:pt x="229792" y="41260"/>
                  <a:pt x="213550" y="24639"/>
                </a:cubicBezTo>
                <a:moveTo>
                  <a:pt x="209846" y="209374"/>
                </a:moveTo>
                <a:cubicBezTo>
                  <a:pt x="197594" y="209374"/>
                  <a:pt x="185437" y="209374"/>
                  <a:pt x="173279" y="209374"/>
                </a:cubicBezTo>
                <a:cubicBezTo>
                  <a:pt x="144026" y="209374"/>
                  <a:pt x="113822" y="209469"/>
                  <a:pt x="84094" y="209184"/>
                </a:cubicBezTo>
                <a:cubicBezTo>
                  <a:pt x="61964" y="208994"/>
                  <a:pt x="45627" y="199021"/>
                  <a:pt x="35369" y="179455"/>
                </a:cubicBezTo>
                <a:cubicBezTo>
                  <a:pt x="25112" y="159984"/>
                  <a:pt x="26252" y="140704"/>
                  <a:pt x="38789" y="122183"/>
                </a:cubicBezTo>
                <a:cubicBezTo>
                  <a:pt x="49142" y="106796"/>
                  <a:pt x="64243" y="98723"/>
                  <a:pt x="83619" y="98058"/>
                </a:cubicBezTo>
                <a:cubicBezTo>
                  <a:pt x="92927" y="97773"/>
                  <a:pt x="98246" y="92454"/>
                  <a:pt x="98626" y="83051"/>
                </a:cubicBezTo>
                <a:cubicBezTo>
                  <a:pt x="99575" y="61111"/>
                  <a:pt x="109358" y="44965"/>
                  <a:pt x="127974" y="34992"/>
                </a:cubicBezTo>
                <a:cubicBezTo>
                  <a:pt x="136617" y="30338"/>
                  <a:pt x="145355" y="27963"/>
                  <a:pt x="154188" y="27963"/>
                </a:cubicBezTo>
                <a:cubicBezTo>
                  <a:pt x="164256" y="27963"/>
                  <a:pt x="174419" y="31003"/>
                  <a:pt x="184582" y="37176"/>
                </a:cubicBezTo>
                <a:cubicBezTo>
                  <a:pt x="187431" y="38886"/>
                  <a:pt x="190281" y="41166"/>
                  <a:pt x="194080" y="44870"/>
                </a:cubicBezTo>
                <a:cubicBezTo>
                  <a:pt x="204528" y="55792"/>
                  <a:pt x="209846" y="68805"/>
                  <a:pt x="209941" y="83431"/>
                </a:cubicBezTo>
                <a:cubicBezTo>
                  <a:pt x="210036" y="110595"/>
                  <a:pt x="210036" y="138139"/>
                  <a:pt x="210036" y="164829"/>
                </a:cubicBezTo>
                <a:cubicBezTo>
                  <a:pt x="209846" y="179740"/>
                  <a:pt x="209846" y="194557"/>
                  <a:pt x="209846" y="209374"/>
                </a:cubicBezTo>
              </a:path>
            </a:pathLst>
          </a:custGeom>
          <a:solidFill>
            <a:srgbClr val="4FB191"/>
          </a:solidFill>
          <a:ln w="9476" cap="flat">
            <a:noFill/>
            <a:prstDash val="solid"/>
            <a:miter/>
          </a:ln>
        </p:spPr>
        <p:txBody>
          <a:bodyPr rtlCol="0" anchor="ctr"/>
          <a:lstStyle/>
          <a:p>
            <a:endParaRPr lang="en-GB" dirty="0"/>
          </a:p>
        </p:txBody>
      </p:sp>
      <p:sp>
        <p:nvSpPr>
          <p:cNvPr id="99" name="Freeform: Shape 98">
            <a:extLst>
              <a:ext uri="{FF2B5EF4-FFF2-40B4-BE49-F238E27FC236}">
                <a16:creationId xmlns="" xmlns:a16="http://schemas.microsoft.com/office/drawing/2014/main" id="{F87C8E84-4063-48D3-BF45-CE090050BD0B}"/>
              </a:ext>
            </a:extLst>
          </p:cNvPr>
          <p:cNvSpPr/>
          <p:nvPr/>
        </p:nvSpPr>
        <p:spPr>
          <a:xfrm>
            <a:off x="4789847" y="5012511"/>
            <a:ext cx="180460" cy="180460"/>
          </a:xfrm>
          <a:custGeom>
            <a:avLst/>
            <a:gdLst>
              <a:gd name="connsiteX0" fmla="*/ 179953 w 180460"/>
              <a:gd name="connsiteY0" fmla="*/ 92159 h 180460"/>
              <a:gd name="connsiteX1" fmla="*/ 131514 w 180460"/>
              <a:gd name="connsiteY1" fmla="*/ 55117 h 180460"/>
              <a:gd name="connsiteX2" fmla="*/ 101785 w 180460"/>
              <a:gd name="connsiteY2" fmla="*/ 10762 h 180460"/>
              <a:gd name="connsiteX3" fmla="*/ 34540 w 180460"/>
              <a:gd name="connsiteY3" fmla="*/ 8673 h 180460"/>
              <a:gd name="connsiteX4" fmla="*/ 158 w 180460"/>
              <a:gd name="connsiteY4" fmla="*/ 66515 h 180460"/>
              <a:gd name="connsiteX5" fmla="*/ 62 w 180460"/>
              <a:gd name="connsiteY5" fmla="*/ 141928 h 180460"/>
              <a:gd name="connsiteX6" fmla="*/ 62 w 180460"/>
              <a:gd name="connsiteY6" fmla="*/ 173461 h 180460"/>
              <a:gd name="connsiteX7" fmla="*/ 13265 w 180460"/>
              <a:gd name="connsiteY7" fmla="*/ 186664 h 180460"/>
              <a:gd name="connsiteX8" fmla="*/ 42898 w 180460"/>
              <a:gd name="connsiteY8" fmla="*/ 186664 h 180460"/>
              <a:gd name="connsiteX9" fmla="*/ 73576 w 180460"/>
              <a:gd name="connsiteY9" fmla="*/ 186664 h 180460"/>
              <a:gd name="connsiteX10" fmla="*/ 120021 w 180460"/>
              <a:gd name="connsiteY10" fmla="*/ 186664 h 180460"/>
              <a:gd name="connsiteX11" fmla="*/ 166846 w 180460"/>
              <a:gd name="connsiteY11" fmla="*/ 167288 h 180460"/>
              <a:gd name="connsiteX12" fmla="*/ 166846 w 180460"/>
              <a:gd name="connsiteY12" fmla="*/ 167288 h 180460"/>
              <a:gd name="connsiteX13" fmla="*/ 175489 w 180460"/>
              <a:gd name="connsiteY13" fmla="*/ 156745 h 180460"/>
              <a:gd name="connsiteX14" fmla="*/ 179953 w 180460"/>
              <a:gd name="connsiteY14" fmla="*/ 92159 h 180460"/>
              <a:gd name="connsiteX15" fmla="*/ 148895 w 180460"/>
              <a:gd name="connsiteY15" fmla="*/ 149812 h 180460"/>
              <a:gd name="connsiteX16" fmla="*/ 120306 w 180460"/>
              <a:gd name="connsiteY16" fmla="*/ 161494 h 180460"/>
              <a:gd name="connsiteX17" fmla="*/ 57620 w 180460"/>
              <a:gd name="connsiteY17" fmla="*/ 161494 h 180460"/>
              <a:gd name="connsiteX18" fmla="*/ 25042 w 180460"/>
              <a:gd name="connsiteY18" fmla="*/ 161494 h 180460"/>
              <a:gd name="connsiteX19" fmla="*/ 25042 w 180460"/>
              <a:gd name="connsiteY19" fmla="*/ 134805 h 180460"/>
              <a:gd name="connsiteX20" fmla="*/ 25137 w 180460"/>
              <a:gd name="connsiteY20" fmla="*/ 66135 h 180460"/>
              <a:gd name="connsiteX21" fmla="*/ 47172 w 180460"/>
              <a:gd name="connsiteY21" fmla="*/ 30043 h 180460"/>
              <a:gd name="connsiteX22" fmla="*/ 66548 w 180460"/>
              <a:gd name="connsiteY22" fmla="*/ 24914 h 180460"/>
              <a:gd name="connsiteX23" fmla="*/ 89628 w 180460"/>
              <a:gd name="connsiteY23" fmla="*/ 32512 h 180460"/>
              <a:gd name="connsiteX24" fmla="*/ 107579 w 180460"/>
              <a:gd name="connsiteY24" fmla="*/ 65850 h 180460"/>
              <a:gd name="connsiteX25" fmla="*/ 120591 w 180460"/>
              <a:gd name="connsiteY25" fmla="*/ 78957 h 180460"/>
              <a:gd name="connsiteX26" fmla="*/ 156303 w 180460"/>
              <a:gd name="connsiteY26" fmla="*/ 100707 h 180460"/>
              <a:gd name="connsiteX27" fmla="*/ 154593 w 180460"/>
              <a:gd name="connsiteY27" fmla="*/ 142688 h 180460"/>
              <a:gd name="connsiteX28" fmla="*/ 148895 w 180460"/>
              <a:gd name="connsiteY28" fmla="*/ 149812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460" h="180460">
                <a:moveTo>
                  <a:pt x="179953" y="92159"/>
                </a:moveTo>
                <a:cubicBezTo>
                  <a:pt x="170645" y="72404"/>
                  <a:pt x="152789" y="58822"/>
                  <a:pt x="131514" y="55117"/>
                </a:cubicBezTo>
                <a:cubicBezTo>
                  <a:pt x="128094" y="35837"/>
                  <a:pt x="118121" y="20925"/>
                  <a:pt x="101785" y="10762"/>
                </a:cubicBezTo>
                <a:cubicBezTo>
                  <a:pt x="80035" y="-2820"/>
                  <a:pt x="56765" y="-3580"/>
                  <a:pt x="34540" y="8673"/>
                </a:cubicBezTo>
                <a:cubicBezTo>
                  <a:pt x="12315" y="20925"/>
                  <a:pt x="347" y="40870"/>
                  <a:pt x="158" y="66515"/>
                </a:cubicBezTo>
                <a:cubicBezTo>
                  <a:pt x="-33" y="91684"/>
                  <a:pt x="-33" y="117234"/>
                  <a:pt x="62" y="141928"/>
                </a:cubicBezTo>
                <a:cubicBezTo>
                  <a:pt x="62" y="152471"/>
                  <a:pt x="62" y="162919"/>
                  <a:pt x="62" y="173461"/>
                </a:cubicBezTo>
                <a:cubicBezTo>
                  <a:pt x="62" y="181345"/>
                  <a:pt x="5381" y="186664"/>
                  <a:pt x="13265" y="186664"/>
                </a:cubicBezTo>
                <a:cubicBezTo>
                  <a:pt x="23142" y="186664"/>
                  <a:pt x="33020" y="186664"/>
                  <a:pt x="42898" y="186664"/>
                </a:cubicBezTo>
                <a:cubicBezTo>
                  <a:pt x="52966" y="186664"/>
                  <a:pt x="63224" y="186664"/>
                  <a:pt x="73576" y="186664"/>
                </a:cubicBezTo>
                <a:cubicBezTo>
                  <a:pt x="89058" y="186664"/>
                  <a:pt x="104635" y="186664"/>
                  <a:pt x="120021" y="186664"/>
                </a:cubicBezTo>
                <a:cubicBezTo>
                  <a:pt x="137972" y="186664"/>
                  <a:pt x="153644" y="180110"/>
                  <a:pt x="166846" y="167288"/>
                </a:cubicBezTo>
                <a:lnTo>
                  <a:pt x="166846" y="167288"/>
                </a:lnTo>
                <a:cubicBezTo>
                  <a:pt x="169980" y="164154"/>
                  <a:pt x="172925" y="160639"/>
                  <a:pt x="175489" y="156745"/>
                </a:cubicBezTo>
                <a:cubicBezTo>
                  <a:pt x="188121" y="137274"/>
                  <a:pt x="189831" y="113150"/>
                  <a:pt x="179953" y="92159"/>
                </a:cubicBezTo>
                <a:moveTo>
                  <a:pt x="148895" y="149812"/>
                </a:moveTo>
                <a:cubicBezTo>
                  <a:pt x="140822" y="157600"/>
                  <a:pt x="131229" y="161494"/>
                  <a:pt x="120306" y="161494"/>
                </a:cubicBezTo>
                <a:cubicBezTo>
                  <a:pt x="99411" y="161494"/>
                  <a:pt x="78135" y="161494"/>
                  <a:pt x="57620" y="161494"/>
                </a:cubicBezTo>
                <a:cubicBezTo>
                  <a:pt x="46792" y="161494"/>
                  <a:pt x="35869" y="161494"/>
                  <a:pt x="25042" y="161494"/>
                </a:cubicBezTo>
                <a:cubicBezTo>
                  <a:pt x="25042" y="152566"/>
                  <a:pt x="25042" y="143733"/>
                  <a:pt x="25042" y="134805"/>
                </a:cubicBezTo>
                <a:cubicBezTo>
                  <a:pt x="25042" y="112295"/>
                  <a:pt x="24947" y="89025"/>
                  <a:pt x="25137" y="66135"/>
                </a:cubicBezTo>
                <a:cubicBezTo>
                  <a:pt x="25327" y="49704"/>
                  <a:pt x="32735" y="37641"/>
                  <a:pt x="47172" y="30043"/>
                </a:cubicBezTo>
                <a:cubicBezTo>
                  <a:pt x="53726" y="26624"/>
                  <a:pt x="60184" y="24914"/>
                  <a:pt x="66548" y="24914"/>
                </a:cubicBezTo>
                <a:cubicBezTo>
                  <a:pt x="74336" y="24914"/>
                  <a:pt x="82030" y="27478"/>
                  <a:pt x="89628" y="32512"/>
                </a:cubicBezTo>
                <a:cubicBezTo>
                  <a:pt x="101120" y="40301"/>
                  <a:pt x="107009" y="51223"/>
                  <a:pt x="107579" y="65850"/>
                </a:cubicBezTo>
                <a:cubicBezTo>
                  <a:pt x="107864" y="73828"/>
                  <a:pt x="112613" y="78672"/>
                  <a:pt x="120591" y="78957"/>
                </a:cubicBezTo>
                <a:cubicBezTo>
                  <a:pt x="137117" y="79622"/>
                  <a:pt x="148800" y="86745"/>
                  <a:pt x="156303" y="100707"/>
                </a:cubicBezTo>
                <a:cubicBezTo>
                  <a:pt x="163806" y="114669"/>
                  <a:pt x="163237" y="128441"/>
                  <a:pt x="154593" y="142688"/>
                </a:cubicBezTo>
                <a:cubicBezTo>
                  <a:pt x="153359" y="144968"/>
                  <a:pt x="151649" y="147057"/>
                  <a:pt x="148895" y="149812"/>
                </a:cubicBezTo>
              </a:path>
            </a:pathLst>
          </a:custGeom>
          <a:solidFill>
            <a:srgbClr val="4FB191"/>
          </a:solidFill>
          <a:ln w="9476" cap="flat">
            <a:noFill/>
            <a:prstDash val="solid"/>
            <a:miter/>
          </a:ln>
        </p:spPr>
        <p:txBody>
          <a:bodyPr rtlCol="0" anchor="ctr"/>
          <a:lstStyle/>
          <a:p>
            <a:endParaRPr lang="en-GB" dirty="0"/>
          </a:p>
        </p:txBody>
      </p:sp>
      <p:sp>
        <p:nvSpPr>
          <p:cNvPr id="5" name="Text Placeholder 1">
            <a:extLst>
              <a:ext uri="{FF2B5EF4-FFF2-40B4-BE49-F238E27FC236}">
                <a16:creationId xmlns="" xmlns:a16="http://schemas.microsoft.com/office/drawing/2014/main" id="{AE8AE963-C997-4319-92C5-ACFE0B4725C4}"/>
              </a:ext>
            </a:extLst>
          </p:cNvPr>
          <p:cNvSpPr txBox="1">
            <a:spLocks/>
          </p:cNvSpPr>
          <p:nvPr/>
        </p:nvSpPr>
        <p:spPr>
          <a:xfrm>
            <a:off x="7004466" y="1387370"/>
            <a:ext cx="4607417" cy="485288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Tx/>
              <a:buBlip>
                <a:blip r:embed="rId2"/>
              </a:buBlip>
              <a:defRPr sz="2000" kern="1200">
                <a:solidFill>
                  <a:schemeClr val="bg2">
                    <a:lumMod val="50000"/>
                  </a:schemeClr>
                </a:solidFill>
                <a:latin typeface="+mj-lt"/>
                <a:ea typeface="+mn-ea"/>
                <a:cs typeface="+mn-cs"/>
              </a:defRPr>
            </a:lvl1pPr>
            <a:lvl2pPr marL="809625" indent="-27305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mj-lt"/>
                <a:ea typeface="+mn-ea"/>
                <a:cs typeface="+mn-cs"/>
              </a:defRPr>
            </a:lvl2pPr>
            <a:lvl3pPr marL="1071563" indent="-261938" algn="l" defTabSz="914400" rtl="0" eaLnBrk="1" latinLnBrk="0" hangingPunct="1">
              <a:lnSpc>
                <a:spcPct val="90000"/>
              </a:lnSpc>
              <a:spcBef>
                <a:spcPts val="500"/>
              </a:spcBef>
              <a:buFont typeface="Wingdings" panose="05000000000000000000" pitchFamily="2" charset="2"/>
              <a:buChar char="§"/>
              <a:defRPr sz="16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t>About </a:t>
            </a:r>
            <a:r>
              <a:rPr lang="en-GB" b="1" dirty="0"/>
              <a:t>50% of men </a:t>
            </a:r>
            <a:r>
              <a:rPr lang="en-GB" dirty="0"/>
              <a:t>with ED across all ages </a:t>
            </a:r>
            <a:r>
              <a:rPr lang="en-GB" b="1" dirty="0"/>
              <a:t>do not discuss their condition </a:t>
            </a:r>
            <a:r>
              <a:rPr lang="en-GB" dirty="0"/>
              <a:t>with their physician, and of those who do, over 67% do not receive treatment</a:t>
            </a:r>
            <a:r>
              <a:rPr lang="en-GB" baseline="30000" dirty="0"/>
              <a:t>1</a:t>
            </a:r>
          </a:p>
          <a:p>
            <a:pPr>
              <a:defRPr/>
            </a:pPr>
            <a:r>
              <a:rPr lang="en-GB" b="0" dirty="0">
                <a:solidFill>
                  <a:schemeClr val="bg2">
                    <a:lumMod val="50000"/>
                  </a:schemeClr>
                </a:solidFill>
                <a:latin typeface="+mj-lt"/>
              </a:rPr>
              <a:t>Oral PDE5 inhibitors are the cornerstone of modern ED therapy, but </a:t>
            </a:r>
            <a:r>
              <a:rPr lang="en-GB" b="1" dirty="0">
                <a:solidFill>
                  <a:schemeClr val="bg2">
                    <a:lumMod val="50000"/>
                  </a:schemeClr>
                </a:solidFill>
                <a:latin typeface="+mj-lt"/>
              </a:rPr>
              <a:t>do not meet the needs of many men and their partners</a:t>
            </a:r>
            <a:r>
              <a:rPr lang="en-GB" baseline="30000" dirty="0">
                <a:solidFill>
                  <a:schemeClr val="bg2">
                    <a:lumMod val="50000"/>
                  </a:schemeClr>
                </a:solidFill>
                <a:latin typeface="+mj-lt"/>
              </a:rPr>
              <a:t>1</a:t>
            </a:r>
            <a:endParaRPr lang="en-GB" b="1" baseline="30000" dirty="0"/>
          </a:p>
          <a:p>
            <a:pPr>
              <a:defRPr/>
            </a:pPr>
            <a:r>
              <a:rPr lang="en-GB" dirty="0">
                <a:solidFill>
                  <a:schemeClr val="bg2">
                    <a:lumMod val="50000"/>
                  </a:schemeClr>
                </a:solidFill>
                <a:latin typeface="+mj-lt"/>
              </a:rPr>
              <a:t>Up to </a:t>
            </a:r>
            <a:r>
              <a:rPr lang="en-GB" b="1" dirty="0">
                <a:solidFill>
                  <a:schemeClr val="bg2">
                    <a:lumMod val="50000"/>
                  </a:schemeClr>
                </a:solidFill>
                <a:latin typeface="+mj-lt"/>
              </a:rPr>
              <a:t>half of patients discontinue treatment within 1 year</a:t>
            </a:r>
            <a:r>
              <a:rPr lang="en-GB" b="1" baseline="30000" dirty="0">
                <a:solidFill>
                  <a:schemeClr val="bg2">
                    <a:lumMod val="50000"/>
                  </a:schemeClr>
                </a:solidFill>
                <a:latin typeface="+mj-lt"/>
              </a:rPr>
              <a:t>2</a:t>
            </a:r>
            <a:r>
              <a:rPr lang="en-GB" dirty="0">
                <a:solidFill>
                  <a:schemeClr val="bg2">
                    <a:lumMod val="50000"/>
                  </a:schemeClr>
                </a:solidFill>
                <a:latin typeface="+mj-lt"/>
              </a:rPr>
              <a:t>, citing concerns which include barriers to </a:t>
            </a:r>
            <a:r>
              <a:rPr lang="en-GB" b="1" dirty="0">
                <a:solidFill>
                  <a:schemeClr val="bg2">
                    <a:lumMod val="50000"/>
                  </a:schemeClr>
                </a:solidFill>
                <a:latin typeface="+mj-lt"/>
              </a:rPr>
              <a:t>spontaneity and intimacy</a:t>
            </a:r>
            <a:r>
              <a:rPr lang="en-GB" dirty="0">
                <a:solidFill>
                  <a:schemeClr val="bg2">
                    <a:lumMod val="50000"/>
                  </a:schemeClr>
                </a:solidFill>
                <a:latin typeface="+mj-lt"/>
              </a:rPr>
              <a:t>, insufficient efficacy, and side effects</a:t>
            </a:r>
            <a:endParaRPr kumimoji="0" lang="en-US" b="0" i="0" u="none" strike="noStrike" kern="1200" cap="none" spc="0" normalizeH="0" baseline="0" noProof="0" dirty="0">
              <a:ln>
                <a:noFill/>
              </a:ln>
              <a:solidFill>
                <a:srgbClr val="E7E6E6">
                  <a:lumMod val="50000"/>
                </a:srgbClr>
              </a:solidFill>
              <a:effectLst/>
              <a:uLnTx/>
              <a:uFillTx/>
              <a:latin typeface="Calibri Light"/>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6" name="TextBox 5">
            <a:extLst>
              <a:ext uri="{FF2B5EF4-FFF2-40B4-BE49-F238E27FC236}">
                <a16:creationId xmlns="" xmlns:a16="http://schemas.microsoft.com/office/drawing/2014/main" id="{390A4171-2D72-4688-8F3E-517E44B392AB}"/>
              </a:ext>
            </a:extLst>
          </p:cNvPr>
          <p:cNvSpPr txBox="1"/>
          <p:nvPr/>
        </p:nvSpPr>
        <p:spPr>
          <a:xfrm>
            <a:off x="2358158" y="945808"/>
            <a:ext cx="7567841" cy="369332"/>
          </a:xfrm>
          <a:prstGeom prst="rect">
            <a:avLst/>
          </a:prstGeom>
          <a:solidFill>
            <a:schemeClr val="accent2"/>
          </a:solidFill>
        </p:spPr>
        <p:txBody>
          <a:bodyPr wrap="none" rtlCol="0">
            <a:spAutoFit/>
          </a:bodyPr>
          <a:lstStyle/>
          <a:p>
            <a:r>
              <a:rPr lang="en-GB" sz="1800" dirty="0">
                <a:solidFill>
                  <a:schemeClr val="bg1"/>
                </a:solidFill>
              </a:rPr>
              <a:t>A SOLUTION IS NEEDED THAT HELPS TO RESTORE INTIMACY AND SPONTANEITY</a:t>
            </a:r>
            <a:endParaRPr lang="en-GB" dirty="0">
              <a:solidFill>
                <a:schemeClr val="bg1"/>
              </a:solidFill>
            </a:endParaRPr>
          </a:p>
        </p:txBody>
      </p:sp>
      <p:sp>
        <p:nvSpPr>
          <p:cNvPr id="7" name="Rectangle 6">
            <a:extLst>
              <a:ext uri="{FF2B5EF4-FFF2-40B4-BE49-F238E27FC236}">
                <a16:creationId xmlns="" xmlns:a16="http://schemas.microsoft.com/office/drawing/2014/main" id="{9B2049CF-A3C8-47C5-8E34-A8FE7B2EF33D}"/>
              </a:ext>
            </a:extLst>
          </p:cNvPr>
          <p:cNvSpPr/>
          <p:nvPr/>
        </p:nvSpPr>
        <p:spPr>
          <a:xfrm>
            <a:off x="609600" y="1387370"/>
            <a:ext cx="6056446" cy="480402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 xmlns:a16="http://schemas.microsoft.com/office/drawing/2014/main" id="{9BD2CDEC-80B0-4712-A73B-3766A0EAB438}"/>
              </a:ext>
            </a:extLst>
          </p:cNvPr>
          <p:cNvSpPr txBox="1"/>
          <p:nvPr/>
        </p:nvSpPr>
        <p:spPr>
          <a:xfrm flipH="1">
            <a:off x="2417693" y="6436045"/>
            <a:ext cx="7886840" cy="430887"/>
          </a:xfrm>
          <a:prstGeom prst="rect">
            <a:avLst/>
          </a:prstGeom>
          <a:noFill/>
        </p:spPr>
        <p:txBody>
          <a:bodyPr wrap="square" rtlCol="0">
            <a:spAutoFit/>
          </a:bodyPr>
          <a:lstStyle/>
          <a:p>
            <a:pPr marL="228600" indent="-228600">
              <a:buAutoNum type="arabicPeriod"/>
            </a:pPr>
            <a:r>
              <a:rPr lang="en-US" sz="1100" i="1" dirty="0">
                <a:solidFill>
                  <a:schemeClr val="bg2">
                    <a:lumMod val="50000"/>
                  </a:schemeClr>
                </a:solidFill>
                <a:latin typeface="+mj-lt"/>
              </a:rPr>
              <a:t>Jannini J Sex Med. 2014 Jan;11(1):40-50,   Rosen Curr Med Res Opin. 2004 May;20(5):607-17</a:t>
            </a:r>
          </a:p>
          <a:p>
            <a:pPr marL="228600" indent="-228600">
              <a:buAutoNum type="arabicPeriod"/>
            </a:pPr>
            <a:r>
              <a:rPr lang="en-GB" altLang="en-US" sz="1100" i="1" dirty="0">
                <a:solidFill>
                  <a:schemeClr val="bg2">
                    <a:lumMod val="50000"/>
                  </a:schemeClr>
                </a:solidFill>
                <a:latin typeface="+mj-lt"/>
              </a:rPr>
              <a:t>Corona G., “First-generation phosphodiesterase type 5 inhibitors dropout (…)”, Andrology, 2016, 4, 1002–1009;</a:t>
            </a:r>
          </a:p>
        </p:txBody>
      </p:sp>
    </p:spTree>
    <p:extLst>
      <p:ext uri="{BB962C8B-B14F-4D97-AF65-F5344CB8AC3E}">
        <p14:creationId xmlns:p14="http://schemas.microsoft.com/office/powerpoint/2010/main" val="3903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 xmlns:a16="http://schemas.microsoft.com/office/drawing/2014/main" id="{2B976B35-1731-4C78-A7B7-083B27A08F5B}"/>
              </a:ext>
            </a:extLst>
          </p:cNvPr>
          <p:cNvSpPr>
            <a:spLocks noGrp="1"/>
          </p:cNvSpPr>
          <p:nvPr>
            <p:ph type="title"/>
          </p:nvPr>
        </p:nvSpPr>
        <p:spPr>
          <a:xfrm>
            <a:off x="802212" y="320040"/>
            <a:ext cx="10217480" cy="831866"/>
          </a:xfrm>
        </p:spPr>
        <p:txBody>
          <a:bodyPr/>
          <a:lstStyle/>
          <a:p>
            <a:r>
              <a:rPr lang="en-US" dirty="0"/>
              <a:t>MED3000: A BREAKTHROUGH CLINICALLY PROVEN TREATMENT </a:t>
            </a:r>
            <a:br>
              <a:rPr lang="en-US" dirty="0"/>
            </a:br>
            <a:r>
              <a:rPr lang="en-US" dirty="0"/>
              <a:t>FOR ED</a:t>
            </a:r>
          </a:p>
        </p:txBody>
      </p:sp>
      <p:sp>
        <p:nvSpPr>
          <p:cNvPr id="73" name="Rectangle 72">
            <a:extLst>
              <a:ext uri="{FF2B5EF4-FFF2-40B4-BE49-F238E27FC236}">
                <a16:creationId xmlns="" xmlns:a16="http://schemas.microsoft.com/office/drawing/2014/main" id="{ED3008CD-5F07-497C-8D56-E069C16B7C21}"/>
              </a:ext>
            </a:extLst>
          </p:cNvPr>
          <p:cNvSpPr/>
          <p:nvPr/>
        </p:nvSpPr>
        <p:spPr>
          <a:xfrm>
            <a:off x="869424" y="1285383"/>
            <a:ext cx="813849" cy="565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 xmlns:a16="http://schemas.microsoft.com/office/drawing/2014/main" id="{5F021882-C971-4E2E-88E7-0248E449F4E7}"/>
              </a:ext>
            </a:extLst>
          </p:cNvPr>
          <p:cNvSpPr/>
          <p:nvPr/>
        </p:nvSpPr>
        <p:spPr>
          <a:xfrm>
            <a:off x="865123" y="1989411"/>
            <a:ext cx="813849" cy="5651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Rectangle 76">
            <a:extLst>
              <a:ext uri="{FF2B5EF4-FFF2-40B4-BE49-F238E27FC236}">
                <a16:creationId xmlns="" xmlns:a16="http://schemas.microsoft.com/office/drawing/2014/main" id="{4248F59C-DC59-4407-9BB3-DD8A92582E4C}"/>
              </a:ext>
            </a:extLst>
          </p:cNvPr>
          <p:cNvSpPr/>
          <p:nvPr/>
        </p:nvSpPr>
        <p:spPr>
          <a:xfrm>
            <a:off x="869424" y="2719551"/>
            <a:ext cx="813849" cy="5651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 xmlns:a16="http://schemas.microsoft.com/office/drawing/2014/main" id="{976601E2-A852-496E-A9C6-514110144CE2}"/>
              </a:ext>
            </a:extLst>
          </p:cNvPr>
          <p:cNvSpPr/>
          <p:nvPr/>
        </p:nvSpPr>
        <p:spPr>
          <a:xfrm>
            <a:off x="865123" y="4135292"/>
            <a:ext cx="813849" cy="5651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81" name="Rectangle 80">
            <a:extLst>
              <a:ext uri="{FF2B5EF4-FFF2-40B4-BE49-F238E27FC236}">
                <a16:creationId xmlns="" xmlns:a16="http://schemas.microsoft.com/office/drawing/2014/main" id="{3275D1B1-20B8-4058-B70E-F69C9BFB71B4}"/>
              </a:ext>
            </a:extLst>
          </p:cNvPr>
          <p:cNvSpPr/>
          <p:nvPr/>
        </p:nvSpPr>
        <p:spPr>
          <a:xfrm>
            <a:off x="869424" y="4845747"/>
            <a:ext cx="813849" cy="5651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Text Placeholder 6">
            <a:extLst>
              <a:ext uri="{FF2B5EF4-FFF2-40B4-BE49-F238E27FC236}">
                <a16:creationId xmlns="" xmlns:a16="http://schemas.microsoft.com/office/drawing/2014/main" id="{FEBCC4A2-D90E-4DD0-A961-C89AF8D260FA}"/>
              </a:ext>
            </a:extLst>
          </p:cNvPr>
          <p:cNvSpPr txBox="1">
            <a:spLocks/>
          </p:cNvSpPr>
          <p:nvPr/>
        </p:nvSpPr>
        <p:spPr>
          <a:xfrm>
            <a:off x="952232" y="1314124"/>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1</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 Placeholder 6">
            <a:extLst>
              <a:ext uri="{FF2B5EF4-FFF2-40B4-BE49-F238E27FC236}">
                <a16:creationId xmlns="" xmlns:a16="http://schemas.microsoft.com/office/drawing/2014/main" id="{724D3054-E550-4FFF-9A65-C779F46A09D8}"/>
              </a:ext>
            </a:extLst>
          </p:cNvPr>
          <p:cNvSpPr txBox="1">
            <a:spLocks/>
          </p:cNvSpPr>
          <p:nvPr/>
        </p:nvSpPr>
        <p:spPr>
          <a:xfrm>
            <a:off x="947932" y="2022008"/>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2</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ext Placeholder 6">
            <a:extLst>
              <a:ext uri="{FF2B5EF4-FFF2-40B4-BE49-F238E27FC236}">
                <a16:creationId xmlns="" xmlns:a16="http://schemas.microsoft.com/office/drawing/2014/main" id="{FCDB337F-9FB6-4988-BC80-881A84CD8A33}"/>
              </a:ext>
            </a:extLst>
          </p:cNvPr>
          <p:cNvSpPr txBox="1">
            <a:spLocks/>
          </p:cNvSpPr>
          <p:nvPr/>
        </p:nvSpPr>
        <p:spPr>
          <a:xfrm>
            <a:off x="952232" y="2760366"/>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3</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Text Placeholder 6">
            <a:extLst>
              <a:ext uri="{FF2B5EF4-FFF2-40B4-BE49-F238E27FC236}">
                <a16:creationId xmlns="" xmlns:a16="http://schemas.microsoft.com/office/drawing/2014/main" id="{27759B3A-73E4-427B-ACE9-1E61551B2054}"/>
              </a:ext>
            </a:extLst>
          </p:cNvPr>
          <p:cNvSpPr txBox="1">
            <a:spLocks/>
          </p:cNvSpPr>
          <p:nvPr/>
        </p:nvSpPr>
        <p:spPr>
          <a:xfrm>
            <a:off x="947932" y="4158319"/>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5</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Text Placeholder 6">
            <a:extLst>
              <a:ext uri="{FF2B5EF4-FFF2-40B4-BE49-F238E27FC236}">
                <a16:creationId xmlns="" xmlns:a16="http://schemas.microsoft.com/office/drawing/2014/main" id="{3F9289A6-BEAC-4DD4-A1E5-821A074DED36}"/>
              </a:ext>
            </a:extLst>
          </p:cNvPr>
          <p:cNvSpPr txBox="1">
            <a:spLocks/>
          </p:cNvSpPr>
          <p:nvPr/>
        </p:nvSpPr>
        <p:spPr>
          <a:xfrm>
            <a:off x="952232" y="4872490"/>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6</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Placeholder 8">
            <a:extLst>
              <a:ext uri="{FF2B5EF4-FFF2-40B4-BE49-F238E27FC236}">
                <a16:creationId xmlns="" xmlns:a16="http://schemas.microsoft.com/office/drawing/2014/main" id="{354A5072-FAA7-443D-8CC5-260A0FD07852}"/>
              </a:ext>
            </a:extLst>
          </p:cNvPr>
          <p:cNvSpPr txBox="1">
            <a:spLocks/>
          </p:cNvSpPr>
          <p:nvPr/>
        </p:nvSpPr>
        <p:spPr>
          <a:xfrm>
            <a:off x="1832164" y="1278956"/>
            <a:ext cx="6511736" cy="565156"/>
          </a:xfrm>
          <a:prstGeom prst="rect">
            <a:avLst/>
          </a:prstGeom>
          <a:solidFill>
            <a:srgbClr val="A5D1BD">
              <a:alpha val="26000"/>
            </a:srgbClr>
          </a:solidFill>
        </p:spPr>
        <p:txBody>
          <a:bodyPr anchor="ctr"/>
          <a:lstStyle>
            <a:defPPr>
              <a:defRPr lang="en-US"/>
            </a:defPPr>
            <a:lvl1pPr indent="0" defTabSz="914400">
              <a:lnSpc>
                <a:spcPct val="90000"/>
              </a:lnSpc>
              <a:spcBef>
                <a:spcPts val="0"/>
              </a:spcBef>
              <a:buFont typeface="Arial" panose="020B0604020202020204" pitchFamily="34" charset="0"/>
              <a:buNone/>
              <a:defRPr sz="1600" b="0">
                <a:solidFill>
                  <a:schemeClr val="bg2">
                    <a:lumMod val="50000"/>
                  </a:schemeClr>
                </a:solidFill>
                <a:latin typeface="+mj-lt"/>
              </a:defRPr>
            </a:lvl1pPr>
            <a:lvl2pPr marL="685800" indent="-228600" defTabSz="914400">
              <a:lnSpc>
                <a:spcPct val="90000"/>
              </a:lnSpc>
              <a:spcBef>
                <a:spcPts val="500"/>
              </a:spcBef>
              <a:buFont typeface="Arial" panose="020B0604020202020204" pitchFamily="34" charset="0"/>
              <a:buChar char="•"/>
              <a:defRPr>
                <a:solidFill>
                  <a:schemeClr val="bg2">
                    <a:lumMod val="50000"/>
                  </a:schemeClr>
                </a:solidFill>
                <a:latin typeface="Montserrat Light" panose="00000400000000000000" pitchFamily="2" charset="0"/>
              </a:defRPr>
            </a:lvl2pPr>
            <a:lvl3pPr marL="1143000" indent="-228600" defTabSz="914400">
              <a:lnSpc>
                <a:spcPct val="90000"/>
              </a:lnSpc>
              <a:spcBef>
                <a:spcPts val="500"/>
              </a:spcBef>
              <a:buFont typeface="Arial" panose="020B0604020202020204" pitchFamily="34" charset="0"/>
              <a:buChar char="•"/>
              <a:defRPr sz="1600">
                <a:solidFill>
                  <a:schemeClr val="bg2">
                    <a:lumMod val="50000"/>
                  </a:schemeClr>
                </a:solidFill>
                <a:latin typeface="Montserrat Light" panose="00000400000000000000" pitchFamily="2" charset="0"/>
              </a:defRPr>
            </a:lvl3pPr>
            <a:lvl4pPr marL="16002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4pPr>
            <a:lvl5pPr marL="20574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000" dirty="0">
                <a:solidFill>
                  <a:srgbClr val="E7E6E6">
                    <a:lumMod val="50000"/>
                  </a:srgbClr>
                </a:solidFill>
                <a:latin typeface="Calibri Light"/>
              </a:rPr>
              <a:t>Potential first </a:t>
            </a:r>
            <a:r>
              <a:rPr lang="en-US" sz="2000" b="1" dirty="0">
                <a:solidFill>
                  <a:srgbClr val="E7E6E6">
                    <a:lumMod val="50000"/>
                  </a:srgbClr>
                </a:solidFill>
                <a:latin typeface="Calibri Light"/>
              </a:rPr>
              <a:t>worldwide OTC </a:t>
            </a:r>
            <a:r>
              <a:rPr lang="en-US" sz="1800" dirty="0">
                <a:solidFill>
                  <a:srgbClr val="E7E6E6">
                    <a:lumMod val="50000"/>
                  </a:srgbClr>
                </a:solidFill>
                <a:latin typeface="Calibri Light"/>
              </a:rPr>
              <a:t>product clinically proven </a:t>
            </a:r>
            <a:r>
              <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rPr>
              <a:t>to treat ED </a:t>
            </a:r>
            <a:endParaRPr kumimoji="0" lang="en-GB" sz="1800" b="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30" name="Text Placeholder 8">
            <a:extLst>
              <a:ext uri="{FF2B5EF4-FFF2-40B4-BE49-F238E27FC236}">
                <a16:creationId xmlns="" xmlns:a16="http://schemas.microsoft.com/office/drawing/2014/main" id="{EC6DDFA5-D8AC-4DB4-9828-58A7F3A9ED6B}"/>
              </a:ext>
            </a:extLst>
          </p:cNvPr>
          <p:cNvSpPr txBox="1">
            <a:spLocks/>
          </p:cNvSpPr>
          <p:nvPr/>
        </p:nvSpPr>
        <p:spPr>
          <a:xfrm>
            <a:off x="1832165" y="1989410"/>
            <a:ext cx="6530785" cy="565156"/>
          </a:xfrm>
          <a:prstGeom prst="rect">
            <a:avLst/>
          </a:prstGeom>
          <a:solidFill>
            <a:srgbClr val="A5D1BD">
              <a:alpha val="26000"/>
            </a:srgbClr>
          </a:solid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rPr>
              <a:t>No pre-planning for sex. Goes to work in </a:t>
            </a:r>
            <a:r>
              <a:rPr lang="en-US" sz="2000" b="1" dirty="0">
                <a:solidFill>
                  <a:srgbClr val="E7E6E6">
                    <a:lumMod val="50000"/>
                  </a:srgbClr>
                </a:solidFill>
                <a:latin typeface="Calibri Light"/>
              </a:rPr>
              <a:t>10 minutes </a:t>
            </a:r>
            <a:r>
              <a:rPr lang="en-US" sz="1800" dirty="0">
                <a:solidFill>
                  <a:srgbClr val="E7E6E6">
                    <a:lumMod val="50000"/>
                  </a:srgbClr>
                </a:solidFill>
                <a:latin typeface="Calibri Light"/>
              </a:rPr>
              <a:t>or less</a:t>
            </a:r>
          </a:p>
        </p:txBody>
      </p:sp>
      <p:sp>
        <p:nvSpPr>
          <p:cNvPr id="31" name="Text Placeholder 8">
            <a:extLst>
              <a:ext uri="{FF2B5EF4-FFF2-40B4-BE49-F238E27FC236}">
                <a16:creationId xmlns="" xmlns:a16="http://schemas.microsoft.com/office/drawing/2014/main" id="{D859E11F-AD36-4416-A7EA-9CE7DD848188}"/>
              </a:ext>
            </a:extLst>
          </p:cNvPr>
          <p:cNvSpPr txBox="1">
            <a:spLocks/>
          </p:cNvSpPr>
          <p:nvPr/>
        </p:nvSpPr>
        <p:spPr>
          <a:xfrm>
            <a:off x="1832164" y="2719550"/>
            <a:ext cx="6530786" cy="565156"/>
          </a:xfrm>
          <a:prstGeom prst="rect">
            <a:avLst/>
          </a:prstGeom>
          <a:solidFill>
            <a:srgbClr val="A5D1BD">
              <a:alpha val="26000"/>
            </a:srgbClr>
          </a:solidFill>
        </p:spPr>
        <p:txBody>
          <a:bodyPr anchor="ctr"/>
          <a:lstStyle>
            <a:defPPr>
              <a:defRPr lang="en-US"/>
            </a:defPPr>
            <a:lvl1pPr indent="0" defTabSz="914400">
              <a:lnSpc>
                <a:spcPct val="90000"/>
              </a:lnSpc>
              <a:spcBef>
                <a:spcPts val="0"/>
              </a:spcBef>
              <a:buFont typeface="Arial" panose="020B0604020202020204" pitchFamily="34" charset="0"/>
              <a:buNone/>
              <a:defRPr sz="1600" b="0">
                <a:solidFill>
                  <a:schemeClr val="bg2">
                    <a:lumMod val="50000"/>
                  </a:schemeClr>
                </a:solidFill>
                <a:latin typeface="+mj-lt"/>
              </a:defRPr>
            </a:lvl1pPr>
            <a:lvl2pPr marL="685800" indent="-228600" defTabSz="914400">
              <a:lnSpc>
                <a:spcPct val="90000"/>
              </a:lnSpc>
              <a:spcBef>
                <a:spcPts val="500"/>
              </a:spcBef>
              <a:buFont typeface="Arial" panose="020B0604020202020204" pitchFamily="34" charset="0"/>
              <a:buChar char="•"/>
              <a:defRPr>
                <a:solidFill>
                  <a:schemeClr val="bg2">
                    <a:lumMod val="50000"/>
                  </a:schemeClr>
                </a:solidFill>
                <a:latin typeface="Montserrat Light" panose="00000400000000000000" pitchFamily="2" charset="0"/>
              </a:defRPr>
            </a:lvl2pPr>
            <a:lvl3pPr marL="1143000" indent="-228600" defTabSz="914400">
              <a:lnSpc>
                <a:spcPct val="90000"/>
              </a:lnSpc>
              <a:spcBef>
                <a:spcPts val="500"/>
              </a:spcBef>
              <a:buFont typeface="Arial" panose="020B0604020202020204" pitchFamily="34" charset="0"/>
              <a:buChar char="•"/>
              <a:defRPr sz="1600">
                <a:solidFill>
                  <a:schemeClr val="bg2">
                    <a:lumMod val="50000"/>
                  </a:schemeClr>
                </a:solidFill>
                <a:latin typeface="Montserrat Light" panose="00000400000000000000" pitchFamily="2" charset="0"/>
              </a:defRPr>
            </a:lvl3pPr>
            <a:lvl4pPr marL="16002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4pPr>
            <a:lvl5pPr marL="20574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000" b="1" dirty="0">
                <a:solidFill>
                  <a:srgbClr val="E7E6E6">
                    <a:lumMod val="50000"/>
                  </a:srgbClr>
                </a:solidFill>
                <a:latin typeface="Calibri Light"/>
              </a:rPr>
              <a:t>Clinically proven </a:t>
            </a:r>
            <a:r>
              <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rPr>
              <a:t>to be effective in mild, moderate and severe ED </a:t>
            </a:r>
          </a:p>
        </p:txBody>
      </p:sp>
      <p:sp>
        <p:nvSpPr>
          <p:cNvPr id="32" name="Text Placeholder 8">
            <a:extLst>
              <a:ext uri="{FF2B5EF4-FFF2-40B4-BE49-F238E27FC236}">
                <a16:creationId xmlns="" xmlns:a16="http://schemas.microsoft.com/office/drawing/2014/main" id="{36F11303-017F-46F2-8416-D0215CFFCE03}"/>
              </a:ext>
            </a:extLst>
          </p:cNvPr>
          <p:cNvSpPr txBox="1">
            <a:spLocks/>
          </p:cNvSpPr>
          <p:nvPr/>
        </p:nvSpPr>
        <p:spPr>
          <a:xfrm>
            <a:off x="1837288" y="4135292"/>
            <a:ext cx="6525662" cy="565156"/>
          </a:xfrm>
          <a:prstGeom prst="rect">
            <a:avLst/>
          </a:prstGeom>
          <a:solidFill>
            <a:srgbClr val="A5D1BD">
              <a:alpha val="26000"/>
            </a:srgbClr>
          </a:solidFill>
        </p:spPr>
        <p:txBody>
          <a:bodyPr anchor="ctr"/>
          <a:lstStyle>
            <a:defPPr>
              <a:defRPr lang="en-US"/>
            </a:defPPr>
            <a:lvl1pPr indent="0" defTabSz="914400">
              <a:lnSpc>
                <a:spcPct val="90000"/>
              </a:lnSpc>
              <a:spcBef>
                <a:spcPts val="0"/>
              </a:spcBef>
              <a:buFont typeface="Arial" panose="020B0604020202020204" pitchFamily="34" charset="0"/>
              <a:buNone/>
              <a:defRPr sz="1600" b="0">
                <a:solidFill>
                  <a:schemeClr val="bg2">
                    <a:lumMod val="50000"/>
                  </a:schemeClr>
                </a:solidFill>
                <a:latin typeface="+mj-lt"/>
              </a:defRPr>
            </a:lvl1pPr>
            <a:lvl2pPr marL="685800" indent="-228600" defTabSz="914400">
              <a:lnSpc>
                <a:spcPct val="90000"/>
              </a:lnSpc>
              <a:spcBef>
                <a:spcPts val="500"/>
              </a:spcBef>
              <a:buFont typeface="Arial" panose="020B0604020202020204" pitchFamily="34" charset="0"/>
              <a:buChar char="•"/>
              <a:defRPr>
                <a:solidFill>
                  <a:schemeClr val="bg2">
                    <a:lumMod val="50000"/>
                  </a:schemeClr>
                </a:solidFill>
                <a:latin typeface="Montserrat Light" panose="00000400000000000000" pitchFamily="2" charset="0"/>
              </a:defRPr>
            </a:lvl2pPr>
            <a:lvl3pPr marL="1143000" indent="-228600" defTabSz="914400">
              <a:lnSpc>
                <a:spcPct val="90000"/>
              </a:lnSpc>
              <a:spcBef>
                <a:spcPts val="500"/>
              </a:spcBef>
              <a:buFont typeface="Arial" panose="020B0604020202020204" pitchFamily="34" charset="0"/>
              <a:buChar char="•"/>
              <a:defRPr sz="1600">
                <a:solidFill>
                  <a:schemeClr val="bg2">
                    <a:lumMod val="50000"/>
                  </a:schemeClr>
                </a:solidFill>
                <a:latin typeface="Montserrat Light" panose="00000400000000000000" pitchFamily="2" charset="0"/>
              </a:defRPr>
            </a:lvl3pPr>
            <a:lvl4pPr marL="16002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4pPr>
            <a:lvl5pPr marL="20574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defRPr/>
            </a:pPr>
            <a:r>
              <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rPr>
              <a:t>Strong patent protection based on unique </a:t>
            </a:r>
            <a:r>
              <a:rPr lang="en-GB" sz="2000" b="1" dirty="0">
                <a:solidFill>
                  <a:srgbClr val="E7E6E6">
                    <a:lumMod val="50000"/>
                  </a:srgbClr>
                </a:solidFill>
                <a:latin typeface="Calibri Light"/>
              </a:rPr>
              <a:t>DermaSys® technology</a:t>
            </a:r>
            <a:r>
              <a:rPr lang="en-US" sz="2000" b="1" dirty="0">
                <a:solidFill>
                  <a:srgbClr val="E7E6E6">
                    <a:lumMod val="50000"/>
                  </a:srgbClr>
                </a:solidFill>
                <a:latin typeface="Calibri Light"/>
              </a:rPr>
              <a:t> </a:t>
            </a:r>
            <a:endPar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33" name="Text Placeholder 8">
            <a:extLst>
              <a:ext uri="{FF2B5EF4-FFF2-40B4-BE49-F238E27FC236}">
                <a16:creationId xmlns="" xmlns:a16="http://schemas.microsoft.com/office/drawing/2014/main" id="{F69BD1F6-B92C-458C-B530-D52E2E367D90}"/>
              </a:ext>
            </a:extLst>
          </p:cNvPr>
          <p:cNvSpPr txBox="1">
            <a:spLocks/>
          </p:cNvSpPr>
          <p:nvPr/>
        </p:nvSpPr>
        <p:spPr>
          <a:xfrm>
            <a:off x="1832164" y="4845746"/>
            <a:ext cx="6530786" cy="565156"/>
          </a:xfrm>
          <a:prstGeom prst="rect">
            <a:avLst/>
          </a:prstGeom>
          <a:solidFill>
            <a:srgbClr val="A5D1BD">
              <a:alpha val="26000"/>
            </a:srgbClr>
          </a:solidFill>
        </p:spPr>
        <p:txBody>
          <a:bodyPr anchor="ctr"/>
          <a:lstStyle>
            <a:defPPr>
              <a:defRPr lang="en-US"/>
            </a:defPPr>
            <a:lvl1pPr indent="0" defTabSz="914400">
              <a:lnSpc>
                <a:spcPct val="90000"/>
              </a:lnSpc>
              <a:spcBef>
                <a:spcPts val="0"/>
              </a:spcBef>
              <a:buFont typeface="Arial" panose="020B0604020202020204" pitchFamily="34" charset="0"/>
              <a:buNone/>
              <a:defRPr sz="1600" b="0">
                <a:solidFill>
                  <a:schemeClr val="bg2">
                    <a:lumMod val="50000"/>
                  </a:schemeClr>
                </a:solidFill>
                <a:latin typeface="+mj-lt"/>
              </a:defRPr>
            </a:lvl1pPr>
            <a:lvl2pPr marL="685800" indent="-228600" defTabSz="914400">
              <a:lnSpc>
                <a:spcPct val="90000"/>
              </a:lnSpc>
              <a:spcBef>
                <a:spcPts val="500"/>
              </a:spcBef>
              <a:buFont typeface="Arial" panose="020B0604020202020204" pitchFamily="34" charset="0"/>
              <a:buChar char="•"/>
              <a:defRPr>
                <a:solidFill>
                  <a:schemeClr val="bg2">
                    <a:lumMod val="50000"/>
                  </a:schemeClr>
                </a:solidFill>
                <a:latin typeface="Montserrat Light" panose="00000400000000000000" pitchFamily="2" charset="0"/>
              </a:defRPr>
            </a:lvl2pPr>
            <a:lvl3pPr marL="1143000" indent="-228600" defTabSz="914400">
              <a:lnSpc>
                <a:spcPct val="90000"/>
              </a:lnSpc>
              <a:spcBef>
                <a:spcPts val="500"/>
              </a:spcBef>
              <a:buFont typeface="Arial" panose="020B0604020202020204" pitchFamily="34" charset="0"/>
              <a:buChar char="•"/>
              <a:defRPr sz="1600">
                <a:solidFill>
                  <a:schemeClr val="bg2">
                    <a:lumMod val="50000"/>
                  </a:schemeClr>
                </a:solidFill>
                <a:latin typeface="Montserrat Light" panose="00000400000000000000" pitchFamily="2" charset="0"/>
              </a:defRPr>
            </a:lvl3pPr>
            <a:lvl4pPr marL="16002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4pPr>
            <a:lvl5pPr marL="20574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rPr>
              <a:t>Medical device classification; </a:t>
            </a:r>
            <a:r>
              <a:rPr lang="en-US" sz="2000" b="1" dirty="0">
                <a:solidFill>
                  <a:srgbClr val="E7E6E6">
                    <a:lumMod val="50000"/>
                  </a:srgbClr>
                </a:solidFill>
                <a:latin typeface="Calibri Light"/>
              </a:rPr>
              <a:t>expedited approval process</a:t>
            </a:r>
            <a:endParaRPr kumimoji="0" lang="en-US" sz="1800" b="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3" name="Rectangle 2">
            <a:extLst>
              <a:ext uri="{FF2B5EF4-FFF2-40B4-BE49-F238E27FC236}">
                <a16:creationId xmlns="" xmlns:a16="http://schemas.microsoft.com/office/drawing/2014/main" id="{0C2FFFCB-99E5-4A3B-A07B-FF00F9A76DE4}"/>
              </a:ext>
            </a:extLst>
          </p:cNvPr>
          <p:cNvSpPr/>
          <p:nvPr/>
        </p:nvSpPr>
        <p:spPr>
          <a:xfrm>
            <a:off x="863963" y="3408197"/>
            <a:ext cx="813849" cy="5651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5" name="Text Placeholder 6">
            <a:extLst>
              <a:ext uri="{FF2B5EF4-FFF2-40B4-BE49-F238E27FC236}">
                <a16:creationId xmlns="" xmlns:a16="http://schemas.microsoft.com/office/drawing/2014/main" id="{099F39CB-0743-4C00-B573-3CB73294C01F}"/>
              </a:ext>
            </a:extLst>
          </p:cNvPr>
          <p:cNvSpPr txBox="1">
            <a:spLocks/>
          </p:cNvSpPr>
          <p:nvPr/>
        </p:nvSpPr>
        <p:spPr>
          <a:xfrm>
            <a:off x="946772" y="3431224"/>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4</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 Placeholder 8">
            <a:extLst>
              <a:ext uri="{FF2B5EF4-FFF2-40B4-BE49-F238E27FC236}">
                <a16:creationId xmlns="" xmlns:a16="http://schemas.microsoft.com/office/drawing/2014/main" id="{39AC2F61-1C9C-49E1-B1DE-E35D51FF8772}"/>
              </a:ext>
            </a:extLst>
          </p:cNvPr>
          <p:cNvSpPr txBox="1">
            <a:spLocks/>
          </p:cNvSpPr>
          <p:nvPr/>
        </p:nvSpPr>
        <p:spPr>
          <a:xfrm>
            <a:off x="1821235" y="3408197"/>
            <a:ext cx="6541715" cy="565156"/>
          </a:xfrm>
          <a:prstGeom prst="rect">
            <a:avLst/>
          </a:prstGeom>
          <a:solidFill>
            <a:srgbClr val="A5D1BD">
              <a:alpha val="26000"/>
            </a:srgbClr>
          </a:solidFill>
        </p:spPr>
        <p:txBody>
          <a:bodyPr anchor="ctr"/>
          <a:lstStyle>
            <a:defPPr>
              <a:defRPr lang="en-US"/>
            </a:defPPr>
            <a:lvl1pPr marR="0" lvl="0" indent="0" defTabSz="914400" fontAlgn="auto">
              <a:lnSpc>
                <a:spcPct val="90000"/>
              </a:lnSpc>
              <a:spcBef>
                <a:spcPts val="0"/>
              </a:spcBef>
              <a:spcAft>
                <a:spcPts val="0"/>
              </a:spcAft>
              <a:buClrTx/>
              <a:buSzTx/>
              <a:buFont typeface="Arial" panose="020B0604020202020204" pitchFamily="34" charset="0"/>
              <a:buNone/>
              <a:tabLst/>
              <a:defRPr kumimoji="0" sz="1600" b="0" i="0" u="none" strike="noStrike" cap="none" spc="0" normalizeH="0" baseline="0">
                <a:ln>
                  <a:noFill/>
                </a:ln>
                <a:solidFill>
                  <a:srgbClr val="E7E6E6">
                    <a:lumMod val="50000"/>
                  </a:srgbClr>
                </a:solidFill>
                <a:effectLst/>
                <a:uLnTx/>
                <a:uFillTx/>
                <a:latin typeface="Calibri Light"/>
              </a:defRPr>
            </a:lvl1pPr>
            <a:lvl2pPr marL="685800" indent="-228600" defTabSz="914400">
              <a:lnSpc>
                <a:spcPct val="90000"/>
              </a:lnSpc>
              <a:spcBef>
                <a:spcPts val="500"/>
              </a:spcBef>
              <a:buFont typeface="Arial" panose="020B0604020202020204" pitchFamily="34" charset="0"/>
              <a:buChar char="•"/>
              <a:defRPr>
                <a:solidFill>
                  <a:schemeClr val="bg2">
                    <a:lumMod val="50000"/>
                  </a:schemeClr>
                </a:solidFill>
                <a:latin typeface="Montserrat Light" panose="00000400000000000000" pitchFamily="2" charset="0"/>
              </a:defRPr>
            </a:lvl2pPr>
            <a:lvl3pPr marL="1143000" indent="-228600" defTabSz="914400">
              <a:lnSpc>
                <a:spcPct val="90000"/>
              </a:lnSpc>
              <a:spcBef>
                <a:spcPts val="500"/>
              </a:spcBef>
              <a:buFont typeface="Arial" panose="020B0604020202020204" pitchFamily="34" charset="0"/>
              <a:buChar char="•"/>
              <a:defRPr sz="1600">
                <a:solidFill>
                  <a:schemeClr val="bg2">
                    <a:lumMod val="50000"/>
                  </a:schemeClr>
                </a:solidFill>
                <a:latin typeface="Montserrat Light" panose="00000400000000000000" pitchFamily="2" charset="0"/>
              </a:defRPr>
            </a:lvl3pPr>
            <a:lvl4pPr marL="16002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4pPr>
            <a:lvl5pPr marL="20574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sz="2000" b="1" dirty="0"/>
              <a:t>Minimal side-effects</a:t>
            </a:r>
            <a:r>
              <a:rPr lang="en-US" sz="1800" dirty="0"/>
              <a:t>, no adverse drug </a:t>
            </a:r>
            <a:r>
              <a:rPr lang="en-US" sz="1800" dirty="0" smtClean="0"/>
              <a:t>interactions</a:t>
            </a:r>
            <a:r>
              <a:rPr lang="en-GB" sz="1800" dirty="0" smtClean="0"/>
              <a:t> </a:t>
            </a:r>
            <a:endParaRPr lang="en-GB" sz="1800" dirty="0"/>
          </a:p>
        </p:txBody>
      </p:sp>
      <p:sp>
        <p:nvSpPr>
          <p:cNvPr id="7" name="Rectangle 6">
            <a:extLst>
              <a:ext uri="{FF2B5EF4-FFF2-40B4-BE49-F238E27FC236}">
                <a16:creationId xmlns="" xmlns:a16="http://schemas.microsoft.com/office/drawing/2014/main" id="{FB101EDA-A93E-4950-9A0E-174DF03B1060}"/>
              </a:ext>
            </a:extLst>
          </p:cNvPr>
          <p:cNvSpPr/>
          <p:nvPr/>
        </p:nvSpPr>
        <p:spPr>
          <a:xfrm>
            <a:off x="875244" y="5535617"/>
            <a:ext cx="813849" cy="565155"/>
          </a:xfrm>
          <a:prstGeom prst="rect">
            <a:avLst/>
          </a:prstGeom>
          <a:solidFill>
            <a:srgbClr val="4FB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Placeholder 6">
            <a:extLst>
              <a:ext uri="{FF2B5EF4-FFF2-40B4-BE49-F238E27FC236}">
                <a16:creationId xmlns="" xmlns:a16="http://schemas.microsoft.com/office/drawing/2014/main" id="{4E9C05D6-CB73-4FBE-8A10-DDB3760A832B}"/>
              </a:ext>
            </a:extLst>
          </p:cNvPr>
          <p:cNvSpPr txBox="1">
            <a:spLocks/>
          </p:cNvSpPr>
          <p:nvPr/>
        </p:nvSpPr>
        <p:spPr>
          <a:xfrm>
            <a:off x="958052" y="5562360"/>
            <a:ext cx="639829" cy="3793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7</a:t>
            </a:r>
            <a:endParaRPr kumimoji="0" lang="en-GB"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 xmlns:a16="http://schemas.microsoft.com/office/drawing/2014/main" id="{AAFECFFE-2BBE-41BB-850F-A77E43CCB77C}"/>
              </a:ext>
            </a:extLst>
          </p:cNvPr>
          <p:cNvSpPr txBox="1">
            <a:spLocks/>
          </p:cNvSpPr>
          <p:nvPr/>
        </p:nvSpPr>
        <p:spPr>
          <a:xfrm>
            <a:off x="1837984" y="5535616"/>
            <a:ext cx="6524966" cy="565156"/>
          </a:xfrm>
          <a:prstGeom prst="rect">
            <a:avLst/>
          </a:prstGeom>
          <a:solidFill>
            <a:srgbClr val="A5D1BD">
              <a:alpha val="26000"/>
            </a:srgbClr>
          </a:solidFill>
        </p:spPr>
        <p:txBody>
          <a:bodyPr anchor="ctr"/>
          <a:lstStyle>
            <a:defPPr>
              <a:defRPr lang="en-US"/>
            </a:defPPr>
            <a:lvl1pPr indent="0" defTabSz="914400">
              <a:lnSpc>
                <a:spcPct val="90000"/>
              </a:lnSpc>
              <a:spcBef>
                <a:spcPts val="0"/>
              </a:spcBef>
              <a:buFont typeface="Arial" panose="020B0604020202020204" pitchFamily="34" charset="0"/>
              <a:buNone/>
              <a:defRPr sz="1600" b="0">
                <a:solidFill>
                  <a:schemeClr val="bg2">
                    <a:lumMod val="50000"/>
                  </a:schemeClr>
                </a:solidFill>
                <a:latin typeface="+mj-lt"/>
              </a:defRPr>
            </a:lvl1pPr>
            <a:lvl2pPr marL="685800" indent="-228600" defTabSz="914400">
              <a:lnSpc>
                <a:spcPct val="90000"/>
              </a:lnSpc>
              <a:spcBef>
                <a:spcPts val="500"/>
              </a:spcBef>
              <a:buFont typeface="Arial" panose="020B0604020202020204" pitchFamily="34" charset="0"/>
              <a:buChar char="•"/>
              <a:defRPr>
                <a:solidFill>
                  <a:schemeClr val="bg2">
                    <a:lumMod val="50000"/>
                  </a:schemeClr>
                </a:solidFill>
                <a:latin typeface="Montserrat Light" panose="00000400000000000000" pitchFamily="2" charset="0"/>
              </a:defRPr>
            </a:lvl2pPr>
            <a:lvl3pPr marL="1143000" indent="-228600" defTabSz="914400">
              <a:lnSpc>
                <a:spcPct val="90000"/>
              </a:lnSpc>
              <a:spcBef>
                <a:spcPts val="500"/>
              </a:spcBef>
              <a:buFont typeface="Arial" panose="020B0604020202020204" pitchFamily="34" charset="0"/>
              <a:buChar char="•"/>
              <a:defRPr sz="1600">
                <a:solidFill>
                  <a:schemeClr val="bg2">
                    <a:lumMod val="50000"/>
                  </a:schemeClr>
                </a:solidFill>
                <a:latin typeface="Montserrat Light" panose="00000400000000000000" pitchFamily="2" charset="0"/>
              </a:defRPr>
            </a:lvl3pPr>
            <a:lvl4pPr marL="16002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4pPr>
            <a:lvl5pPr marL="2057400" indent="-228600" defTabSz="914400">
              <a:lnSpc>
                <a:spcPct val="90000"/>
              </a:lnSpc>
              <a:spcBef>
                <a:spcPts val="500"/>
              </a:spcBef>
              <a:buFont typeface="Arial" panose="020B0604020202020204" pitchFamily="34" charset="0"/>
              <a:buChar char="•"/>
              <a:defRPr sz="1400">
                <a:solidFill>
                  <a:schemeClr val="bg2">
                    <a:lumMod val="50000"/>
                  </a:schemeClr>
                </a:solidFill>
                <a:latin typeface="Montserrat Light" panose="000004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000" b="1" dirty="0">
                <a:solidFill>
                  <a:srgbClr val="E7E6E6">
                    <a:lumMod val="50000"/>
                  </a:srgbClr>
                </a:solidFill>
                <a:latin typeface="Calibri Light"/>
              </a:rPr>
              <a:t>Low cost of goods</a:t>
            </a:r>
            <a:endParaRPr kumimoji="0" lang="en-US" sz="1800" i="0" u="none" strike="noStrike" kern="1200" cap="none" spc="0" normalizeH="0" baseline="0" noProof="0" dirty="0">
              <a:ln>
                <a:noFill/>
              </a:ln>
              <a:solidFill>
                <a:srgbClr val="E7E6E6">
                  <a:lumMod val="50000"/>
                </a:srgbClr>
              </a:solidFill>
              <a:effectLst/>
              <a:uLnTx/>
              <a:uFillTx/>
              <a:latin typeface="Calibri Light"/>
              <a:ea typeface="+mn-ea"/>
              <a:cs typeface="+mn-cs"/>
            </a:endParaRPr>
          </a:p>
        </p:txBody>
      </p:sp>
      <p:sp>
        <p:nvSpPr>
          <p:cNvPr id="24" name="Rectangle 23"/>
          <p:cNvSpPr/>
          <p:nvPr/>
        </p:nvSpPr>
        <p:spPr>
          <a:xfrm>
            <a:off x="2404242" y="6401527"/>
            <a:ext cx="8678920" cy="261610"/>
          </a:xfrm>
          <a:prstGeom prst="rect">
            <a:avLst/>
          </a:prstGeom>
        </p:spPr>
        <p:txBody>
          <a:bodyPr wrap="square">
            <a:spAutoFit/>
          </a:bodyPr>
          <a:lstStyle/>
          <a:p>
            <a:pPr marL="228600" indent="-228600">
              <a:spcAft>
                <a:spcPts val="0"/>
              </a:spcAft>
              <a:buAutoNum type="arabicPeriod"/>
            </a:pPr>
            <a:r>
              <a:rPr lang="en-GB" sz="1100" i="1" dirty="0">
                <a:solidFill>
                  <a:schemeClr val="bg2">
                    <a:lumMod val="50000"/>
                  </a:schemeClr>
                </a:solidFill>
                <a:latin typeface="+mj-lt"/>
              </a:rPr>
              <a:t>Ex works price from EU/FDA approved EU based manufacturer.  Discussions underway with potential US/Can based manufacturer.</a:t>
            </a:r>
          </a:p>
        </p:txBody>
      </p:sp>
      <p:pic>
        <p:nvPicPr>
          <p:cNvPr id="25" name="Picture 24">
            <a:extLst>
              <a:ext uri="{FF2B5EF4-FFF2-40B4-BE49-F238E27FC236}">
                <a16:creationId xmlns="" xmlns:a16="http://schemas.microsoft.com/office/drawing/2014/main" id="{0D0E5E3F-12BC-479D-B4D7-59BC1A1C8E6E}"/>
              </a:ext>
            </a:extLst>
          </p:cNvPr>
          <p:cNvPicPr>
            <a:picLocks noChangeAspect="1"/>
          </p:cNvPicPr>
          <p:nvPr/>
        </p:nvPicPr>
        <p:blipFill>
          <a:blip r:embed="rId2"/>
          <a:stretch>
            <a:fillRect/>
          </a:stretch>
        </p:blipFill>
        <p:spPr>
          <a:xfrm>
            <a:off x="8651105" y="2294723"/>
            <a:ext cx="2523760" cy="2499324"/>
          </a:xfrm>
          <a:prstGeom prst="rect">
            <a:avLst/>
          </a:prstGeom>
        </p:spPr>
      </p:pic>
      <p:pic>
        <p:nvPicPr>
          <p:cNvPr id="26" name="Picture 25">
            <a:extLst>
              <a:ext uri="{FF2B5EF4-FFF2-40B4-BE49-F238E27FC236}">
                <a16:creationId xmlns="" xmlns:a16="http://schemas.microsoft.com/office/drawing/2014/main" id="{F5A71DFE-71BE-4C08-918A-5032B41F07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32908" y="2306609"/>
            <a:ext cx="1392442" cy="2600589"/>
          </a:xfrm>
          <a:prstGeom prst="rect">
            <a:avLst/>
          </a:prstGeom>
        </p:spPr>
      </p:pic>
    </p:spTree>
    <p:extLst>
      <p:ext uri="{BB962C8B-B14F-4D97-AF65-F5344CB8AC3E}">
        <p14:creationId xmlns:p14="http://schemas.microsoft.com/office/powerpoint/2010/main" val="3388029188"/>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FAB725"/>
      </a:accent1>
      <a:accent2>
        <a:srgbClr val="4FB191"/>
      </a:accent2>
      <a:accent3>
        <a:srgbClr val="A5A5A5"/>
      </a:accent3>
      <a:accent4>
        <a:srgbClr val="D8D8D8"/>
      </a:accent4>
      <a:accent5>
        <a:srgbClr val="757070"/>
      </a:accent5>
      <a:accent6>
        <a:srgbClr val="A5A5A5"/>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6321</TotalTime>
  <Words>3131</Words>
  <Application>Microsoft Office PowerPoint</Application>
  <PresentationFormat>Custom</PresentationFormat>
  <Paragraphs>476</Paragraphs>
  <Slides>27</Slides>
  <Notes>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SIX MONTH HIGHLIGHTS – PRODUCTS, ORGANISATION &amp; FINANCIAL</vt:lpstr>
      <vt:lpstr>Strategic outlook</vt:lpstr>
      <vt:lpstr>PowerPoint Presentation</vt:lpstr>
      <vt:lpstr>UNMET MEDICAL NEED IN ED</vt:lpstr>
      <vt:lpstr>MED3000: A BREAKTHROUGH CLINICALLY PROVEN TREATMENT  FOR ED</vt:lpstr>
      <vt:lpstr>MED3000 MODE OF ACTION</vt:lpstr>
      <vt:lpstr>MED3000 Comparative efficacy to Published data1 on PDE5i’s</vt:lpstr>
      <vt:lpstr>PowerPoint Presentation</vt:lpstr>
      <vt:lpstr>PowerPoint Presentation</vt:lpstr>
      <vt:lpstr>OTC AVAILABILITY OPENS UP LARGE UNTAPPED MARKET</vt:lpstr>
      <vt:lpstr>PowerPoint Presentation</vt:lpstr>
      <vt:lpstr>PowerPoint Presentation</vt:lpstr>
      <vt:lpstr>TOPICAL PAIN RELIEF – TPR100</vt:lpstr>
      <vt:lpstr>Topical Cannabidiol with DermaSys®- CBD100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Clarke</dc:creator>
  <cp:lastModifiedBy>Isabelle Law</cp:lastModifiedBy>
  <cp:revision>435</cp:revision>
  <cp:lastPrinted>2020-09-11T08:02:37Z</cp:lastPrinted>
  <dcterms:created xsi:type="dcterms:W3CDTF">2019-06-06T09:26:37Z</dcterms:created>
  <dcterms:modified xsi:type="dcterms:W3CDTF">2020-09-14T11:43:40Z</dcterms:modified>
</cp:coreProperties>
</file>